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fntdata" ContentType="application/x-fontdata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/>
  <p:notesSz cx="6858000" cy="9144000"/>
  <p:embeddedFontLst>
    <p:embeddedFont>
      <p:font typeface="Caveat"/>
      <p:regular r:id="rId16"/>
      <p:bold r:id="rId17"/>
    </p:embeddedFont>
    <p:embeddedFont>
      <p:font typeface="Pacifico"/>
      <p:regular r:id="rId18"/>
    </p:embeddedFont>
  </p:embeddedFontLst>
  <p:custDataLst>
    <p:tags r:id="rId15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notesViewPr>
    <p:cSldViewPr>
      <p:cViewPr>
        <p:scale>
          <a:sx n="0" d="100"/>
          <a:sy n="0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1.xml" /><Relationship Id="rId16" Type="http://schemas.openxmlformats.org/officeDocument/2006/relationships/font" Target="fonts/Caveat-regular.fntdata" /><Relationship Id="rId17" Type="http://schemas.openxmlformats.org/officeDocument/2006/relationships/font" Target="fonts/Caveat-bold.fntdata" /><Relationship Id="rId18" Type="http://schemas.openxmlformats.org/officeDocument/2006/relationships/font" Target="fonts/Pacifico-regular.fntdata" /><Relationship Id="rId19" Type="http://schemas.openxmlformats.org/officeDocument/2006/relationships/presProps" Target="presProps.xml" /><Relationship Id="rId2" Type="http://schemas.openxmlformats.org/officeDocument/2006/relationships/notesMaster" Target="notesMasters/notesMaster1.xml" /><Relationship Id="rId20" Type="http://schemas.openxmlformats.org/officeDocument/2006/relationships/viewProps" Target="viewProps.xml" /><Relationship Id="rId21" Type="http://schemas.openxmlformats.org/officeDocument/2006/relationships/theme" Target="theme/theme1.xml" /><Relationship Id="rId22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Shape 2"/>
        <p:cNvGrpSpPr/>
        <p:nvPr/>
      </p:nvGrpSpPr>
      <p:grpSpPr>
        <a:xfrm>
          <a:off x="0" y="0"/>
          <a: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50" name="Shape 50"/>
        <p:cNvGrpSpPr/>
        <p:nvPr/>
      </p:nvGrpSpPr>
      <p:grpSpPr>
        <a:xfrm>
          <a:off x="0" y="0"/>
          <a:ext cx="0" cy="0"/>
        </a:xfrm>
      </p:grpSpPr>
      <p:sp>
        <p:nvSpPr>
          <p:cNvPr id="51" name="Google Shape;51;g139ac09bfa8_0_41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9ac09bfa8_0_41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46" name="Shape 146"/>
        <p:cNvGrpSpPr/>
        <p:nvPr/>
      </p:nvGrpSpPr>
      <p:grpSpPr>
        <a:xfrm>
          <a:off x="0" y="0"/>
          <a:ext cx="0" cy="0"/>
        </a:xfrm>
      </p:grpSpPr>
      <p:sp>
        <p:nvSpPr>
          <p:cNvPr id="147" name="Google Shape;147;g1351d643c85_0_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351d643c85_0_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53" name="Shape 153"/>
        <p:cNvGrpSpPr/>
        <p:nvPr/>
      </p:nvGrpSpPr>
      <p:grpSpPr>
        <a:xfrm>
          <a:off x="0" y="0"/>
          <a:ext cx="0" cy="0"/>
        </a:xfrm>
      </p:grpSpPr>
      <p:sp>
        <p:nvSpPr>
          <p:cNvPr id="154" name="Google Shape;154;g135635aa942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35635aa942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64" name="Shape 164"/>
        <p:cNvGrpSpPr/>
        <p:nvPr/>
      </p:nvGrpSpPr>
      <p:grpSpPr>
        <a:xfrm>
          <a:off x="0" y="0"/>
          <a:ext cx="0" cy="0"/>
        </a:xfrm>
      </p:grpSpPr>
      <p:sp>
        <p:nvSpPr>
          <p:cNvPr id="165" name="Google Shape;165;g135635aa942_0_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35635aa942_0_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57" name="Shape 57"/>
        <p:cNvGrpSpPr/>
        <p:nvPr/>
      </p:nvGrpSpPr>
      <p:grpSpPr>
        <a:xfrm>
          <a:off x="0" y="0"/>
          <a:ext cx="0" cy="0"/>
        </a:xfrm>
      </p:grpSpPr>
      <p:sp>
        <p:nvSpPr>
          <p:cNvPr id="58" name="Google Shape;58;g13538c65933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3538c65933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76" name="Shape 76"/>
        <p:cNvGrpSpPr/>
        <p:nvPr/>
      </p:nvGrpSpPr>
      <p:grpSpPr>
        <a:xfrm>
          <a:off x="0" y="0"/>
          <a:ext cx="0" cy="0"/>
        </a:xfrm>
      </p:grpSpPr>
      <p:sp>
        <p:nvSpPr>
          <p:cNvPr id="77" name="Google Shape;77;g1351d643c85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351d643c85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88" name="Shape 88"/>
        <p:cNvGrpSpPr/>
        <p:nvPr/>
      </p:nvGrpSpPr>
      <p:grpSpPr>
        <a:xfrm>
          <a:off x="0" y="0"/>
          <a:ext cx="0" cy="0"/>
        </a:xfrm>
      </p:grpSpPr>
      <p:sp>
        <p:nvSpPr>
          <p:cNvPr id="89" name="Google Shape;89;g139ac09bfa8_0_36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39ac09bfa8_0_36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97" name="Shape 97"/>
        <p:cNvGrpSpPr/>
        <p:nvPr/>
      </p:nvGrpSpPr>
      <p:grpSpPr>
        <a:xfrm>
          <a:off x="0" y="0"/>
          <a:ext cx="0" cy="0"/>
        </a:xfrm>
      </p:grpSpPr>
      <p:sp>
        <p:nvSpPr>
          <p:cNvPr id="98" name="Google Shape;98;g139ac09bfa8_0_37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39ac09bfa8_0_37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06" name="Shape 106"/>
        <p:cNvGrpSpPr/>
        <p:nvPr/>
      </p:nvGrpSpPr>
      <p:grpSpPr>
        <a:xfrm>
          <a:off x="0" y="0"/>
          <a:ext cx="0" cy="0"/>
        </a:xfrm>
      </p:grpSpPr>
      <p:sp>
        <p:nvSpPr>
          <p:cNvPr id="107" name="Google Shape;107;g139ac09bfa8_0_37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39ac09bfa8_0_37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17" name="Shape 117"/>
        <p:cNvGrpSpPr/>
        <p:nvPr/>
      </p:nvGrpSpPr>
      <p:grpSpPr>
        <a:xfrm>
          <a:off x="0" y="0"/>
          <a:ext cx="0" cy="0"/>
        </a:xfrm>
      </p:grpSpPr>
      <p:sp>
        <p:nvSpPr>
          <p:cNvPr id="118" name="Google Shape;118;g139ac09bfa8_0_38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39ac09bfa8_0_38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26" name="Shape 126"/>
        <p:cNvGrpSpPr/>
        <p:nvPr/>
      </p:nvGrpSpPr>
      <p:grpSpPr>
        <a:xfrm>
          <a:off x="0" y="0"/>
          <a:ext cx="0" cy="0"/>
        </a:xfrm>
      </p:grpSpPr>
      <p:sp>
        <p:nvSpPr>
          <p:cNvPr id="127" name="Google Shape;127;g139ac09bfa8_0_39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39ac09bfa8_0_39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35" name="Shape 135"/>
        <p:cNvGrpSpPr/>
        <p:nvPr/>
      </p:nvGrpSpPr>
      <p:grpSpPr>
        <a:xfrm>
          <a:off x="0" y="0"/>
          <a:ext cx="0" cy="0"/>
        </a:xfrm>
      </p:grpSpPr>
      <p:sp>
        <p:nvSpPr>
          <p:cNvPr id="136" name="Google Shape;136;g139ac09bfa8_0_39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39ac09bfa8_0_39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1pPr>
            <a:lvl2pPr lvl="1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2pPr>
            <a:lvl3pPr lvl="2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3pPr>
            <a:lvl4pPr lvl="3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4pPr>
            <a:lvl5pPr lvl="4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5pPr>
            <a:lvl6pPr lvl="5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6pPr>
            <a:lvl7pPr lvl="6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7pPr>
            <a:lvl8pPr lvl="7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8pPr>
            <a:lvl9pPr lvl="8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fr"/>
              <a:t>0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</a:xfrm>
      </p:grpSpPr>
      <p:sp>
        <p:nvSpPr>
          <p:cNvPr id="45" name="Google Shape;45;p11"/>
          <p:cNvSpPr txBox="1"/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1pPr>
            <a:lvl2pPr lvl="1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2pPr>
            <a:lvl3pPr lvl="2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3pPr>
            <a:lvl4pPr lvl="3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4pPr>
            <a:lvl5pPr lvl="4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5pPr>
            <a:lvl6pPr lvl="5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6pPr>
            <a:lvl7pPr lvl="6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7pPr>
            <a:lvl8pPr lvl="7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8pPr>
            <a:lvl9pPr lvl="8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ct val="0"/>
              </a:spcBef>
              <a:spcAft>
                <a:spcPct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fr"/>
              <a:t>0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</a:xfrm>
      </p:grpSpPr>
      <p:sp>
        <p:nvSpPr>
          <p:cNvPr id="49" name="Google Shape;49;p1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fr"/>
              <a:t>0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1pPr>
            <a:lvl2pPr lvl="1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2pPr>
            <a:lvl3pPr lvl="2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3pPr>
            <a:lvl4pPr lvl="3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4pPr>
            <a:lvl5pPr lvl="4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5pPr>
            <a:lvl6pPr lvl="5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6pPr>
            <a:lvl7pPr lvl="6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7pPr>
            <a:lvl8pPr lvl="7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8pPr>
            <a:lvl9pPr lvl="8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fr"/>
              <a:t>0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ct val="0"/>
              </a:spcBef>
              <a:spcAft>
                <a:spcPct val="0"/>
              </a:spcAft>
              <a:buSzPts val="1800"/>
              <a:buChar char="●"/>
              <a:defRPr/>
            </a:lvl1pPr>
            <a:lvl2pPr marL="914400" lvl="1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fr"/>
              <a:t>0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ct val="0"/>
              </a:spcBef>
              <a:spcAft>
                <a:spcPct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ct val="0"/>
              </a:spcBef>
              <a:spcAft>
                <a:spcPct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ct val="0"/>
              </a:spcBef>
              <a:spcAft>
                <a:spcPct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ct val="0"/>
              </a:spcBef>
              <a:spcAft>
                <a:spcPct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ct val="0"/>
              </a:spcBef>
              <a:spcAft>
                <a:spcPct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ct val="0"/>
              </a:spcBef>
              <a:spcAft>
                <a:spcPct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ct val="0"/>
              </a:spcBef>
              <a:spcAft>
                <a:spcPct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ct val="0"/>
              </a:spcBef>
              <a:spcAft>
                <a:spcPct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ct val="0"/>
              </a:spcBef>
              <a:spcAft>
                <a:spcPct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ct val="0"/>
              </a:spcBef>
              <a:spcAft>
                <a:spcPct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ct val="0"/>
              </a:spcBef>
              <a:spcAft>
                <a:spcPct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ct val="0"/>
              </a:spcBef>
              <a:spcAft>
                <a:spcPct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ct val="0"/>
              </a:spcBef>
              <a:spcAft>
                <a:spcPct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ct val="0"/>
              </a:spcBef>
              <a:spcAft>
                <a:spcPct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ct val="0"/>
              </a:spcBef>
              <a:spcAft>
                <a:spcPct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ct val="0"/>
              </a:spcBef>
              <a:spcAft>
                <a:spcPct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fr"/>
              <a:t>0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fr"/>
              <a:t>0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1pPr>
            <a:lvl2pPr lvl="1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2pPr>
            <a:lvl3pPr lvl="2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3pPr>
            <a:lvl4pPr lvl="3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4pPr>
            <a:lvl5pPr lvl="4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5pPr>
            <a:lvl6pPr lvl="5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6pPr>
            <a:lvl7pPr lvl="6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7pPr>
            <a:lvl8pPr lvl="7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8pPr>
            <a:lvl9pPr lvl="8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ct val="0"/>
              </a:spcBef>
              <a:spcAft>
                <a:spcPct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ct val="0"/>
              </a:spcBef>
              <a:spcAft>
                <a:spcPct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ct val="0"/>
              </a:spcBef>
              <a:spcAft>
                <a:spcPct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ct val="0"/>
              </a:spcBef>
              <a:spcAft>
                <a:spcPct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ct val="0"/>
              </a:spcBef>
              <a:spcAft>
                <a:spcPct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ct val="0"/>
              </a:spcBef>
              <a:spcAft>
                <a:spcPct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ct val="0"/>
              </a:spcBef>
              <a:spcAft>
                <a:spcPct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ct val="0"/>
              </a:spcBef>
              <a:spcAft>
                <a:spcPct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ct val="0"/>
              </a:spcBef>
              <a:spcAft>
                <a:spcPct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fr"/>
              <a:t>0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1pPr>
            <a:lvl2pPr lvl="1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2pPr>
            <a:lvl3pPr lvl="2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3pPr>
            <a:lvl4pPr lvl="3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4pPr>
            <a:lvl5pPr lvl="4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5pPr>
            <a:lvl6pPr lvl="5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6pPr>
            <a:lvl7pPr lvl="6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7pPr>
            <a:lvl8pPr lvl="7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8pPr>
            <a:lvl9pPr lvl="8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fr"/>
              <a:t>0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1pPr>
            <a:lvl2pPr lvl="1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2pPr>
            <a:lvl3pPr lvl="2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3pPr>
            <a:lvl4pPr lvl="3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4pPr>
            <a:lvl5pPr lvl="4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5pPr>
            <a:lvl6pPr lvl="5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6pPr>
            <a:lvl7pPr lvl="6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7pPr>
            <a:lvl8pPr lvl="7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8pPr>
            <a:lvl9pPr lvl="8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fr"/>
              <a:t>0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</a:xfrm>
      </p:grpSpPr>
      <p:sp>
        <p:nvSpPr>
          <p:cNvPr id="42" name="Google Shape;42;p10"/>
          <p:cNvSpPr txBox="1"/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fr"/>
              <a:t>0</a:t>
            </a:fld>
            <a:endParaRPr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fr"/>
              <a:t>0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/>
  <p:timing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image" Target="../media/image2.jpeg" /><Relationship Id="rId5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3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32.jpeg" /><Relationship Id="rId4" Type="http://schemas.openxmlformats.org/officeDocument/2006/relationships/image" Target="../media/image33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34.jpeg" /><Relationship Id="rId4" Type="http://schemas.openxmlformats.org/officeDocument/2006/relationships/image" Target="../media/image35.jpeg" /><Relationship Id="rId5" Type="http://schemas.openxmlformats.org/officeDocument/2006/relationships/image" Target="../media/image36.jpeg" /><Relationship Id="rId6" Type="http://schemas.openxmlformats.org/officeDocument/2006/relationships/image" Target="../media/image37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1.jpeg" /><Relationship Id="rId11" Type="http://schemas.openxmlformats.org/officeDocument/2006/relationships/image" Target="../media/image12.jpeg" /><Relationship Id="rId12" Type="http://schemas.openxmlformats.org/officeDocument/2006/relationships/image" Target="../media/image13.jpeg" /><Relationship Id="rId13" Type="http://schemas.openxmlformats.org/officeDocument/2006/relationships/image" Target="../media/image14.jpeg" /><Relationship Id="rId14" Type="http://schemas.openxmlformats.org/officeDocument/2006/relationships/image" Target="../media/image15.jpeg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jpeg" /><Relationship Id="rId4" Type="http://schemas.openxmlformats.org/officeDocument/2006/relationships/image" Target="../media/image5.jpeg" /><Relationship Id="rId5" Type="http://schemas.openxmlformats.org/officeDocument/2006/relationships/image" Target="../media/image6.jpeg" /><Relationship Id="rId6" Type="http://schemas.openxmlformats.org/officeDocument/2006/relationships/image" Target="../media/image7.jpeg" /><Relationship Id="rId7" Type="http://schemas.openxmlformats.org/officeDocument/2006/relationships/image" Target="../media/image8.jpeg" /><Relationship Id="rId8" Type="http://schemas.openxmlformats.org/officeDocument/2006/relationships/image" Target="../media/image9.jpeg" /><Relationship Id="rId9" Type="http://schemas.openxmlformats.org/officeDocument/2006/relationships/image" Target="../media/image10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" Target="slide6.xml" TargetMode="Internal" /><Relationship Id="rId11" Type="http://schemas.openxmlformats.org/officeDocument/2006/relationships/image" Target="../media/image20.jpeg" /><Relationship Id="rId12" Type="http://schemas.openxmlformats.org/officeDocument/2006/relationships/slide" Target="slide5.xml" TargetMode="Internal" /><Relationship Id="rId13" Type="http://schemas.openxmlformats.org/officeDocument/2006/relationships/image" Target="../media/image21.jpeg" /><Relationship Id="rId14" Type="http://schemas.openxmlformats.org/officeDocument/2006/relationships/slide" Target="slide7.xml" TargetMode="Interna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6.jpeg" /><Relationship Id="rId4" Type="http://schemas.openxmlformats.org/officeDocument/2006/relationships/slide" Target="slide8.xml" TargetMode="Internal" /><Relationship Id="rId5" Type="http://schemas.openxmlformats.org/officeDocument/2006/relationships/image" Target="../media/image17.jpeg" /><Relationship Id="rId6" Type="http://schemas.openxmlformats.org/officeDocument/2006/relationships/slide" Target="slide4.xml" TargetMode="Internal" /><Relationship Id="rId7" Type="http://schemas.openxmlformats.org/officeDocument/2006/relationships/image" Target="../media/image18.jpeg" /><Relationship Id="rId8" Type="http://schemas.openxmlformats.org/officeDocument/2006/relationships/slide" Target="slide9.xml" TargetMode="Internal" /><Relationship Id="rId9" Type="http://schemas.openxmlformats.org/officeDocument/2006/relationships/image" Target="../media/image19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22.jpeg" /><Relationship Id="rId4" Type="http://schemas.openxmlformats.org/officeDocument/2006/relationships/image" Target="../media/image17.jpeg" /><Relationship Id="rId5" Type="http://schemas.openxmlformats.org/officeDocument/2006/relationships/slide" Target="slide3.xml" TargetMode="Internal" /><Relationship Id="rId6" Type="http://schemas.openxmlformats.org/officeDocument/2006/relationships/image" Target="../media/image2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24.jpeg" /><Relationship Id="rId4" Type="http://schemas.openxmlformats.org/officeDocument/2006/relationships/image" Target="../media/image20.jpeg" /><Relationship Id="rId5" Type="http://schemas.openxmlformats.org/officeDocument/2006/relationships/image" Target="../media/image25.jpeg" /><Relationship Id="rId6" Type="http://schemas.openxmlformats.org/officeDocument/2006/relationships/slide" Target="slide3.xml" TargetMode="Interna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26.jpeg" /><Relationship Id="rId4" Type="http://schemas.openxmlformats.org/officeDocument/2006/relationships/image" Target="../media/image27.jpeg" /><Relationship Id="rId5" Type="http://schemas.openxmlformats.org/officeDocument/2006/relationships/image" Target="../media/image19.jpeg" /><Relationship Id="rId6" Type="http://schemas.openxmlformats.org/officeDocument/2006/relationships/image" Target="../media/image25.jpeg" /><Relationship Id="rId7" Type="http://schemas.openxmlformats.org/officeDocument/2006/relationships/slide" Target="slide3.xml" TargetMode="Interna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28.jpeg" /><Relationship Id="rId4" Type="http://schemas.openxmlformats.org/officeDocument/2006/relationships/image" Target="../media/image21.jpeg" /><Relationship Id="rId5" Type="http://schemas.openxmlformats.org/officeDocument/2006/relationships/image" Target="../media/image25.jpeg" /><Relationship Id="rId6" Type="http://schemas.openxmlformats.org/officeDocument/2006/relationships/slide" Target="slide3.xml" TargetMode="Interna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29.jpeg" /><Relationship Id="rId4" Type="http://schemas.openxmlformats.org/officeDocument/2006/relationships/image" Target="../media/image16.jpeg" /><Relationship Id="rId5" Type="http://schemas.openxmlformats.org/officeDocument/2006/relationships/slide" Target="slide3.xml" TargetMode="Interna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8.jpeg" /><Relationship Id="rId4" Type="http://schemas.openxmlformats.org/officeDocument/2006/relationships/image" Target="../media/image30.jpeg" /><Relationship Id="rId5" Type="http://schemas.openxmlformats.org/officeDocument/2006/relationships/image" Target="../media/image25.jpeg" /><Relationship Id="rId6" Type="http://schemas.openxmlformats.org/officeDocument/2006/relationships/slide" Target="slide3.xml" TargetMode="Interna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FCE5CD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575" y="3553700"/>
            <a:ext cx="3941000" cy="49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575" y="4273525"/>
            <a:ext cx="2685711" cy="49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6325" y="0"/>
            <a:ext cx="4087675" cy="610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FCE5CD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</a:xfrm>
      </p:grpSpPr>
      <p:pic>
        <p:nvPicPr>
          <p:cNvPr id="150" name="Google Shape;15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1475" y="1035248"/>
            <a:ext cx="2810250" cy="380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/>
          <p:nvPr/>
        </p:nvSpPr>
        <p:spPr>
          <a:xfrm>
            <a:off x="1618650" y="255575"/>
            <a:ext cx="5775900" cy="574500"/>
          </a:xfrm>
          <a:prstGeom prst="rect">
            <a:avLst/>
          </a:prstGeom>
          <a:solidFill>
            <a:srgbClr val="FFED00"/>
          </a:solidFill>
          <a:ln w="9525" cap="flat" cmpd="sng">
            <a:solidFill>
              <a:srgbClr val="FFE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2" name="Google Shape;152;p22"/>
          <p:cNvSpPr txBox="1"/>
          <p:nvPr>
            <p:ph type="ctrTitle"/>
          </p:nvPr>
        </p:nvSpPr>
        <p:spPr>
          <a:xfrm>
            <a:off x="159125" y="214025"/>
            <a:ext cx="8520600" cy="6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SzPts val="990"/>
              <a:buNone/>
            </a:pPr>
            <a:r>
              <a:rPr lang="fr" sz="40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Portrait d’une personne militante</a:t>
            </a:r>
            <a:endParaRPr sz="40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FCE5CD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</a:xfrm>
      </p:grpSpPr>
      <p:pic>
        <p:nvPicPr>
          <p:cNvPr id="157" name="Google Shape;1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00100"/>
            <a:ext cx="4095225" cy="232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4951" y="1700092"/>
            <a:ext cx="4095225" cy="230169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3"/>
          <p:cNvSpPr txBox="1"/>
          <p:nvPr/>
        </p:nvSpPr>
        <p:spPr>
          <a:xfrm>
            <a:off x="6360975" y="4073900"/>
            <a:ext cx="2419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fr" sz="1800">
                <a:latin typeface="Caveat"/>
                <a:ea typeface="Caveat"/>
                <a:cs typeface="Caveat"/>
                <a:sym typeface="Caveat"/>
              </a:rPr>
              <a:t>Nelson Mandela</a:t>
            </a:r>
            <a:endParaRPr sz="18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60" name="Google Shape;160;p23"/>
          <p:cNvSpPr txBox="1"/>
          <p:nvPr/>
        </p:nvSpPr>
        <p:spPr>
          <a:xfrm>
            <a:off x="311700" y="4073900"/>
            <a:ext cx="155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fr" sz="1800">
                <a:latin typeface="Caveat"/>
                <a:ea typeface="Caveat"/>
                <a:cs typeface="Caveat"/>
                <a:sym typeface="Caveat"/>
              </a:rPr>
              <a:t>Printemps érable</a:t>
            </a:r>
            <a:endParaRPr sz="18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61" name="Google Shape;161;p23"/>
          <p:cNvSpPr/>
          <p:nvPr/>
        </p:nvSpPr>
        <p:spPr>
          <a:xfrm>
            <a:off x="2310750" y="525125"/>
            <a:ext cx="4522500" cy="572700"/>
          </a:xfrm>
          <a:prstGeom prst="rect">
            <a:avLst/>
          </a:prstGeom>
          <a:solidFill>
            <a:srgbClr val="FFED00"/>
          </a:solidFill>
          <a:ln w="9525" cap="flat" cmpd="sng">
            <a:solidFill>
              <a:srgbClr val="FFE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62" name="Google Shape;162;p23"/>
          <p:cNvSpPr txBox="1"/>
          <p:nvPr>
            <p:ph type="title"/>
          </p:nvPr>
        </p:nvSpPr>
        <p:spPr>
          <a:xfrm>
            <a:off x="259575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SzPts val="990"/>
              <a:buNone/>
            </a:pPr>
            <a:r>
              <a:rPr lang="fr" sz="402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Des exemples inspirants…</a:t>
            </a:r>
            <a:endParaRPr sz="402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63" name="Google Shape;163;p23"/>
          <p:cNvSpPr txBox="1"/>
          <p:nvPr/>
        </p:nvSpPr>
        <p:spPr>
          <a:xfrm>
            <a:off x="0" y="228850"/>
            <a:ext cx="23319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fr"/>
              <a:t>Vérifier guide de l’enseignant si c’est écrit printemps érable et nelson sur même diapo, sinon les mettre sur 2</a:t>
            </a:r>
            <a:endParaRPr/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FCE5CD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</a:xfrm>
      </p:grpSpPr>
      <p:sp>
        <p:nvSpPr>
          <p:cNvPr id="168" name="Google Shape;168;p24"/>
          <p:cNvSpPr/>
          <p:nvPr/>
        </p:nvSpPr>
        <p:spPr>
          <a:xfrm>
            <a:off x="272413" y="1743900"/>
            <a:ext cx="849900" cy="501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69" name="Google Shape;169;p24"/>
          <p:cNvSpPr/>
          <p:nvPr/>
        </p:nvSpPr>
        <p:spPr>
          <a:xfrm>
            <a:off x="272425" y="2631675"/>
            <a:ext cx="849900" cy="501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26FC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70" name="Google Shape;170;p24"/>
          <p:cNvSpPr/>
          <p:nvPr/>
        </p:nvSpPr>
        <p:spPr>
          <a:xfrm>
            <a:off x="272425" y="3511725"/>
            <a:ext cx="849900" cy="501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71" name="Google Shape;171;p24"/>
          <p:cNvSpPr/>
          <p:nvPr/>
        </p:nvSpPr>
        <p:spPr>
          <a:xfrm>
            <a:off x="272425" y="856125"/>
            <a:ext cx="849900" cy="501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AFC3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72" name="Google Shape;172;p24"/>
          <p:cNvSpPr txBox="1"/>
          <p:nvPr/>
        </p:nvSpPr>
        <p:spPr>
          <a:xfrm>
            <a:off x="1122325" y="2672938"/>
            <a:ext cx="657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fr" sz="18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L’engagement citoyen peut prendre différentes formes, mais chaque geste compte.</a:t>
            </a:r>
            <a:endParaRPr sz="18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73" name="Google Shape;17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2113" y="-139194"/>
            <a:ext cx="1588525" cy="254378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4"/>
          <p:cNvSpPr txBox="1"/>
          <p:nvPr/>
        </p:nvSpPr>
        <p:spPr>
          <a:xfrm>
            <a:off x="1122325" y="3554675"/>
            <a:ext cx="839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fr" sz="18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L’engagement a un impact réel et peut amener d’importants changements. </a:t>
            </a:r>
            <a:endParaRPr/>
          </a:p>
        </p:txBody>
      </p:sp>
      <p:sp>
        <p:nvSpPr>
          <p:cNvPr id="175" name="Google Shape;175;p24"/>
          <p:cNvSpPr txBox="1"/>
          <p:nvPr/>
        </p:nvSpPr>
        <p:spPr>
          <a:xfrm>
            <a:off x="1122325" y="17912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fr" sz="18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Tout le monde peut s’engager.</a:t>
            </a:r>
            <a:endParaRPr/>
          </a:p>
        </p:txBody>
      </p:sp>
      <p:sp>
        <p:nvSpPr>
          <p:cNvPr id="176" name="Google Shape;176;p24"/>
          <p:cNvSpPr txBox="1"/>
          <p:nvPr/>
        </p:nvSpPr>
        <p:spPr>
          <a:xfrm rot="-257924">
            <a:off x="7476325" y="148168"/>
            <a:ext cx="1252724" cy="461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fr" sz="700">
                <a:latin typeface="Pacifico"/>
                <a:ea typeface="Pacifico"/>
                <a:cs typeface="Pacifico"/>
                <a:sym typeface="Pacifico"/>
              </a:rPr>
              <a:t>Je m’engage avec mes forces et mes faiblesses</a:t>
            </a:r>
            <a:r>
              <a:rPr lang="fr" sz="1100">
                <a:latin typeface="Pacifico"/>
                <a:ea typeface="Pacifico"/>
                <a:cs typeface="Pacifico"/>
                <a:sym typeface="Pacifico"/>
              </a:rPr>
              <a:t>!</a:t>
            </a:r>
            <a:endParaRPr sz="110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77" name="Google Shape;17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5713" y="2954399"/>
            <a:ext cx="1762000" cy="207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2351" y="656299"/>
            <a:ext cx="1662375" cy="18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4"/>
          <p:cNvSpPr txBox="1"/>
          <p:nvPr/>
        </p:nvSpPr>
        <p:spPr>
          <a:xfrm rot="185974">
            <a:off x="5753118" y="832582"/>
            <a:ext cx="1009777" cy="600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fr" sz="900">
                <a:latin typeface="Pacifico"/>
                <a:ea typeface="Pacifico"/>
                <a:cs typeface="Pacifico"/>
                <a:sym typeface="Pacifico"/>
              </a:rPr>
              <a:t>Je m’engage pour un enjeu qui me tient à cœur!</a:t>
            </a:r>
            <a:endParaRPr sz="130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80" name="Google Shape;18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10350" y="3945725"/>
            <a:ext cx="1762000" cy="125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4"/>
          <p:cNvSpPr txBox="1"/>
          <p:nvPr/>
        </p:nvSpPr>
        <p:spPr>
          <a:xfrm>
            <a:off x="3826700" y="4099200"/>
            <a:ext cx="13293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fr" sz="1500">
                <a:latin typeface="Pacifico"/>
                <a:ea typeface="Pacifico"/>
                <a:cs typeface="Pacifico"/>
                <a:sym typeface="Pacifico"/>
              </a:rPr>
              <a:t>Je peux changer les choses!</a:t>
            </a:r>
            <a:endParaRPr sz="1700"/>
          </a:p>
        </p:txBody>
      </p:sp>
      <p:sp>
        <p:nvSpPr>
          <p:cNvPr id="182" name="Google Shape;182;p24"/>
          <p:cNvSpPr txBox="1"/>
          <p:nvPr/>
        </p:nvSpPr>
        <p:spPr>
          <a:xfrm rot="-619296">
            <a:off x="7554249" y="3097195"/>
            <a:ext cx="1009638" cy="64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fr" sz="1000">
                <a:latin typeface="Pacifico"/>
                <a:ea typeface="Pacifico"/>
                <a:cs typeface="Pacifico"/>
                <a:sym typeface="Pacifico"/>
              </a:rPr>
              <a:t>Mon implication a de l’importance!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83" name="Google Shape;183;p24"/>
          <p:cNvSpPr txBox="1"/>
          <p:nvPr/>
        </p:nvSpPr>
        <p:spPr>
          <a:xfrm>
            <a:off x="1122325" y="894200"/>
            <a:ext cx="4402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fr" sz="19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Il existe une foule d’enjeux sur lesquels se mobiliser.</a:t>
            </a:r>
            <a:endParaRPr sz="1500"/>
          </a:p>
        </p:txBody>
      </p:sp>
      <p:sp>
        <p:nvSpPr>
          <p:cNvPr id="184" name="Google Shape;184;p24"/>
          <p:cNvSpPr/>
          <p:nvPr/>
        </p:nvSpPr>
        <p:spPr>
          <a:xfrm>
            <a:off x="3310250" y="140600"/>
            <a:ext cx="2362200" cy="477000"/>
          </a:xfrm>
          <a:prstGeom prst="rect">
            <a:avLst/>
          </a:prstGeom>
          <a:solidFill>
            <a:srgbClr val="FFED00"/>
          </a:solidFill>
          <a:ln w="9525" cap="flat" cmpd="sng">
            <a:solidFill>
              <a:srgbClr val="FFE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85" name="Google Shape;185;p24"/>
          <p:cNvSpPr txBox="1"/>
          <p:nvPr>
            <p:ph type="title"/>
          </p:nvPr>
        </p:nvSpPr>
        <p:spPr>
          <a:xfrm>
            <a:off x="2907775" y="0"/>
            <a:ext cx="30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SzPts val="990"/>
              <a:buNone/>
            </a:pPr>
            <a:r>
              <a:rPr lang="fr" sz="392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À retenir </a:t>
            </a:r>
            <a:endParaRPr sz="392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FCE5CD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1800" y="3667150"/>
            <a:ext cx="1999950" cy="134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1800" y="2167287"/>
            <a:ext cx="1999962" cy="134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838" y="1328292"/>
            <a:ext cx="1554325" cy="2338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38650" y="1388400"/>
            <a:ext cx="2387350" cy="108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11812" y="664125"/>
            <a:ext cx="1999950" cy="1353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50325" y="3665513"/>
            <a:ext cx="2099910" cy="135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28775" y="74850"/>
            <a:ext cx="2387350" cy="121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28775" y="2572200"/>
            <a:ext cx="2387342" cy="109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1600" y="134442"/>
            <a:ext cx="1978800" cy="1094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538650" y="3781820"/>
            <a:ext cx="2387350" cy="1264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172463" y="2197025"/>
            <a:ext cx="2055625" cy="12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/>
          <p:nvPr/>
        </p:nvSpPr>
        <p:spPr>
          <a:xfrm>
            <a:off x="3410350" y="78325"/>
            <a:ext cx="2212200" cy="435900"/>
          </a:xfrm>
          <a:prstGeom prst="rect">
            <a:avLst/>
          </a:prstGeom>
          <a:solidFill>
            <a:srgbClr val="FFED00"/>
          </a:solidFill>
          <a:ln w="9525" cap="flat" cmpd="sng">
            <a:solidFill>
              <a:srgbClr val="FFE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3287" y="664125"/>
            <a:ext cx="2055625" cy="13532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/>
        </p:nvSpPr>
        <p:spPr>
          <a:xfrm>
            <a:off x="332450" y="4106275"/>
            <a:ext cx="1656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fr"/>
              <a:t>Ajouter photo LGBT</a:t>
            </a:r>
            <a:endParaRPr/>
          </a:p>
        </p:txBody>
      </p:sp>
      <p:sp>
        <p:nvSpPr>
          <p:cNvPr id="75" name="Google Shape;75;p14"/>
          <p:cNvSpPr txBox="1"/>
          <p:nvPr>
            <p:ph type="ctrTitle"/>
          </p:nvPr>
        </p:nvSpPr>
        <p:spPr>
          <a:xfrm>
            <a:off x="3410350" y="74850"/>
            <a:ext cx="2212200" cy="61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SzPts val="990"/>
              <a:buNone/>
            </a:pPr>
            <a:r>
              <a:rPr lang="fr" sz="40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Mes causes</a:t>
            </a:r>
            <a:endParaRPr sz="40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FCE5CD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</a:xfrm>
      </p:grpSpPr>
      <p:pic>
        <p:nvPicPr>
          <p:cNvPr id="80" name="Google Shape;80;p15">
            <a:hlinkClick r:id="rId4" action="ppaction://hlinksldjump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725" y="1000500"/>
            <a:ext cx="2543375" cy="169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>
            <a:hlinkClick r:id="rId6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2162" y="1002444"/>
            <a:ext cx="2543375" cy="1687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>
            <a:hlinkClick r:id="rId8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81600" y="1000487"/>
            <a:ext cx="2406243" cy="169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>
            <a:hlinkClick r:id="rId10" action="ppaction://hlinksldjump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2727" y="3266950"/>
            <a:ext cx="2680825" cy="130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>
            <a:hlinkClick r:id="rId12" action="ppaction://hlinksldjump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63375" y="3131750"/>
            <a:ext cx="2381250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>
            <a:hlinkClick r:id="rId14" action="ppaction://hlinksldjump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225750" y="2955025"/>
            <a:ext cx="2887600" cy="19250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2850300" y="247400"/>
            <a:ext cx="3443400" cy="577200"/>
          </a:xfrm>
          <a:prstGeom prst="rect">
            <a:avLst/>
          </a:prstGeom>
          <a:solidFill>
            <a:srgbClr val="FFED00"/>
          </a:solidFill>
          <a:ln w="9525" cap="flat" cmpd="sng">
            <a:solidFill>
              <a:srgbClr val="FFE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7" name="Google Shape;87;p15"/>
          <p:cNvSpPr txBox="1"/>
          <p:nvPr>
            <p:ph type="subTitle" idx="1"/>
          </p:nvPr>
        </p:nvSpPr>
        <p:spPr>
          <a:xfrm>
            <a:off x="2833950" y="165500"/>
            <a:ext cx="3476100" cy="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SzPts val="1018"/>
              <a:buNone/>
            </a:pPr>
            <a:r>
              <a:rPr lang="fr" sz="40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L’école d’aujourd’hui</a:t>
            </a:r>
            <a:endParaRPr sz="40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="0">
  <p:cSld>
    <p:bg>
      <p:bgPr>
        <a:solidFill>
          <a:srgbClr val="FCE5CD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</a:xfrm>
      </p:grpSpPr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7525" y="210275"/>
            <a:ext cx="6178750" cy="49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466" y="1264004"/>
            <a:ext cx="4434275" cy="29423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/>
          <p:nvPr/>
        </p:nvSpPr>
        <p:spPr>
          <a:xfrm>
            <a:off x="5089000" y="1590950"/>
            <a:ext cx="3487200" cy="2517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7BD4"/>
              </a:gs>
              <a:gs pos="100000">
                <a:srgbClr val="8B4789"/>
              </a:gs>
              <a:gs pos="100000">
                <a:srgbClr val="1E123D"/>
              </a:gs>
            </a:gsLst>
            <a:path path="circle">
              <a:fillToRect l="50000" t="50000" r="50000" b="50000"/>
            </a:path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ct val="0"/>
              </a:spcBef>
              <a:spcAft>
                <a:spcPct val="0"/>
              </a:spcAft>
              <a:buNone/>
            </a:pPr>
            <a:r>
              <a:rPr lang="fr" sz="1700">
                <a:latin typeface="Caveat"/>
                <a:ea typeface="Caveat"/>
                <a:cs typeface="Caveat"/>
                <a:sym typeface="Caveat"/>
              </a:rPr>
              <a:t>Sans les mouvements écologistes et les personnes qui ont milité pour la protection de l’environnement, il n’y aurait pas </a:t>
            </a:r>
            <a:r>
              <a:rPr lang="fr" sz="1700" b="1">
                <a:latin typeface="Caveat"/>
                <a:ea typeface="Caveat"/>
                <a:cs typeface="Caveat"/>
                <a:sym typeface="Caveat"/>
              </a:rPr>
              <a:t>d’initiatives</a:t>
            </a:r>
            <a:r>
              <a:rPr lang="fr" sz="1700">
                <a:latin typeface="Caveat"/>
                <a:ea typeface="Caveat"/>
                <a:cs typeface="Caveat"/>
                <a:sym typeface="Caveat"/>
              </a:rPr>
              <a:t>, telles que le recyclage, qui auraient été mises en place et nous aurions moins eu la </a:t>
            </a:r>
            <a:r>
              <a:rPr lang="fr" sz="1700" b="1">
                <a:latin typeface="Caveat"/>
                <a:ea typeface="Caveat"/>
                <a:cs typeface="Caveat"/>
                <a:sym typeface="Caveat"/>
              </a:rPr>
              <a:t>possibilité de militer contre des projets polluants</a:t>
            </a:r>
            <a:r>
              <a:rPr lang="fr" sz="1700">
                <a:latin typeface="Caveat"/>
                <a:ea typeface="Caveat"/>
                <a:cs typeface="Caveat"/>
                <a:sym typeface="Caveat"/>
              </a:rPr>
              <a:t> comme celui de GNL Québec.</a:t>
            </a:r>
            <a:endParaRPr sz="16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7224850" y="4707600"/>
            <a:ext cx="1832100" cy="384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fr" sz="1300" u="sng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Retour à l’école d’aujourd’hui</a:t>
            </a:r>
            <a:endParaRPr sz="13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99175" y="3672375"/>
            <a:ext cx="978275" cy="97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="0">
  <p:cSld>
    <p:bg>
      <p:bgPr>
        <a:solidFill>
          <a:srgbClr val="FCE5CD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</a:xfrm>
      </p:grpSpPr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4225" y="250875"/>
            <a:ext cx="5573050" cy="49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250" y="1280375"/>
            <a:ext cx="4284700" cy="282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/>
          <p:nvPr/>
        </p:nvSpPr>
        <p:spPr>
          <a:xfrm>
            <a:off x="5089000" y="1590950"/>
            <a:ext cx="3487200" cy="2517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002"/>
              </a:gs>
              <a:gs pos="50000">
                <a:srgbClr val="BC8E03"/>
              </a:gs>
              <a:gs pos="100000">
                <a:srgbClr val="795B04"/>
              </a:gs>
            </a:gsLst>
            <a:path path="circle">
              <a:fillToRect l="50000" t="50000" r="50000" b="50000"/>
            </a:path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ct val="0"/>
              </a:spcBef>
              <a:spcAft>
                <a:spcPct val="0"/>
              </a:spcAft>
              <a:buNone/>
            </a:pPr>
            <a:r>
              <a:rPr lang="fr" sz="1600">
                <a:latin typeface="Caveat"/>
                <a:ea typeface="Caveat"/>
                <a:cs typeface="Caveat"/>
                <a:sym typeface="Caveat"/>
              </a:rPr>
              <a:t>Sans le mouvement 2SLGBTQ+, des personnes du même genre ne pourraient pas s’embrasser en public. L’orientation sexuelle serait davantage cachée et nous n’oserions peut-être pas se </a:t>
            </a:r>
            <a:r>
              <a:rPr lang="fr" sz="1600" b="1">
                <a:latin typeface="Caveat"/>
                <a:ea typeface="Caveat"/>
                <a:cs typeface="Caveat"/>
                <a:sym typeface="Caveat"/>
              </a:rPr>
              <a:t>questionner sur notre propre orientation sexuelle ou notre identité de genre </a:t>
            </a:r>
            <a:r>
              <a:rPr lang="fr" sz="1600">
                <a:latin typeface="Caveat"/>
                <a:ea typeface="Caveat"/>
                <a:cs typeface="Caveat"/>
                <a:sym typeface="Caveat"/>
              </a:rPr>
              <a:t>aujourd’hui.</a:t>
            </a:r>
            <a:endParaRPr sz="16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just" rtl="0">
              <a:spcBef>
                <a:spcPct val="0"/>
              </a:spcBef>
              <a:spcAft>
                <a:spcPct val="0"/>
              </a:spcAft>
              <a:buNone/>
            </a:pPr>
            <a:endParaRPr sz="16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8950" y="561975"/>
            <a:ext cx="1539559" cy="7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/>
          <p:nvPr/>
        </p:nvSpPr>
        <p:spPr>
          <a:xfrm>
            <a:off x="7224850" y="4707600"/>
            <a:ext cx="1832100" cy="384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fr" sz="1300" u="sng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Retour à l’école d’aujourd’hui</a:t>
            </a:r>
            <a:endParaRPr sz="13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="0">
  <p:cSld>
    <p:bg>
      <p:bgPr>
        <a:solidFill>
          <a:srgbClr val="FCE5CD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</a:xfrm>
      </p:grpSpPr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3350" y="3304488"/>
            <a:ext cx="850650" cy="121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4075" y="350925"/>
            <a:ext cx="6941914" cy="69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475" y="1687094"/>
            <a:ext cx="4408525" cy="213981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/>
          <p:nvPr/>
        </p:nvSpPr>
        <p:spPr>
          <a:xfrm>
            <a:off x="5067725" y="1498350"/>
            <a:ext cx="3487200" cy="2517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100000">
                <a:srgbClr val="203E13"/>
              </a:gs>
            </a:gsLst>
            <a:path path="circle">
              <a:fillToRect l="50000" t="50000" r="50000" b="50000"/>
            </a:path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ct val="0"/>
              </a:spcBef>
              <a:spcAft>
                <a:spcPct val="0"/>
              </a:spcAft>
              <a:buNone/>
            </a:pPr>
            <a:endParaRPr sz="17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5122175" y="1498375"/>
            <a:ext cx="3378300" cy="2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ct val="0"/>
              </a:spcBef>
              <a:spcAft>
                <a:spcPct val="0"/>
              </a:spcAft>
              <a:buNone/>
            </a:pPr>
            <a:r>
              <a:rPr lang="fr" sz="1600">
                <a:latin typeface="Caveat"/>
                <a:ea typeface="Caveat"/>
                <a:cs typeface="Caveat"/>
                <a:sym typeface="Caveat"/>
              </a:rPr>
              <a:t>Sans ces mouvements, il n’y aurait pas eu autant d’</a:t>
            </a:r>
            <a:r>
              <a:rPr lang="fr" sz="1600" b="1">
                <a:latin typeface="Caveat"/>
                <a:ea typeface="Caveat"/>
                <a:cs typeface="Caveat"/>
                <a:sym typeface="Caveat"/>
              </a:rPr>
              <a:t>avancées importantes en matière de droits humains </a:t>
            </a:r>
            <a:r>
              <a:rPr lang="fr" sz="1600">
                <a:latin typeface="Caveat"/>
                <a:ea typeface="Caveat"/>
                <a:cs typeface="Caveat"/>
                <a:sym typeface="Caveat"/>
              </a:rPr>
              <a:t>à travers le monde. Des organismes de coopération Nord-Sud, Amnistie internationale et d’autres organisations ont entre autres la mission d’accompagner la jeunesse militante dans la </a:t>
            </a:r>
            <a:r>
              <a:rPr lang="fr" sz="1600" b="1">
                <a:latin typeface="Caveat"/>
                <a:ea typeface="Caveat"/>
                <a:cs typeface="Caveat"/>
                <a:sym typeface="Caveat"/>
              </a:rPr>
              <a:t>sensibilisation sur différents enjeux internationaux</a:t>
            </a:r>
            <a:r>
              <a:rPr lang="fr" sz="1600">
                <a:latin typeface="Caveat"/>
                <a:ea typeface="Caveat"/>
                <a:cs typeface="Caveat"/>
                <a:sym typeface="Caveat"/>
              </a:rPr>
              <a:t> et ainsi créer des changements concrets.</a:t>
            </a:r>
            <a:endParaRPr sz="16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just" rtl="0">
              <a:spcBef>
                <a:spcPct val="0"/>
              </a:spcBef>
              <a:spcAft>
                <a:spcPct val="0"/>
              </a:spcAft>
              <a:buNone/>
            </a:pPr>
            <a:endParaRPr sz="17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29875" y="692725"/>
            <a:ext cx="2955975" cy="7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/>
          <p:nvPr/>
        </p:nvSpPr>
        <p:spPr>
          <a:xfrm>
            <a:off x="7224850" y="4707600"/>
            <a:ext cx="1832100" cy="384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fr" sz="1300" u="sng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Retour à l’école d’aujourd’hui</a:t>
            </a:r>
            <a:endParaRPr sz="13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="0">
  <p:cSld>
    <p:bg>
      <p:bgPr>
        <a:solidFill>
          <a:srgbClr val="FCE5CD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</a:xfrm>
      </p:grpSpPr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5825" y="150325"/>
            <a:ext cx="6917225" cy="85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425" y="1462100"/>
            <a:ext cx="4181725" cy="278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/>
          <p:nvPr/>
        </p:nvSpPr>
        <p:spPr>
          <a:xfrm>
            <a:off x="5110800" y="1597350"/>
            <a:ext cx="3487200" cy="2517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ct val="0"/>
              </a:spcBef>
              <a:spcAft>
                <a:spcPct val="0"/>
              </a:spcAft>
              <a:buNone/>
            </a:pPr>
            <a:r>
              <a:rPr lang="fr" sz="1700">
                <a:latin typeface="Caveat"/>
                <a:ea typeface="Caveat"/>
                <a:cs typeface="Caveat"/>
                <a:sym typeface="Caveat"/>
              </a:rPr>
              <a:t>Sans la militance des personnes autochtones et leurs alliées pour la défense de leurs droits, nous parlerions encore moins des </a:t>
            </a:r>
            <a:r>
              <a:rPr lang="fr" sz="1700" b="1">
                <a:latin typeface="Caveat"/>
                <a:ea typeface="Caveat"/>
                <a:cs typeface="Caveat"/>
                <a:sym typeface="Caveat"/>
              </a:rPr>
              <a:t>réalités des peuples autochtones</a:t>
            </a:r>
            <a:r>
              <a:rPr lang="fr" sz="1700">
                <a:latin typeface="Caveat"/>
                <a:ea typeface="Caveat"/>
                <a:cs typeface="Caveat"/>
                <a:sym typeface="Caveat"/>
              </a:rPr>
              <a:t> aujourd’hui ainsi que du </a:t>
            </a:r>
            <a:r>
              <a:rPr lang="fr" sz="1700" b="1">
                <a:latin typeface="Caveat"/>
                <a:ea typeface="Caveat"/>
                <a:cs typeface="Caveat"/>
                <a:sym typeface="Caveat"/>
              </a:rPr>
              <a:t>poids du passé sur celles-ci.</a:t>
            </a:r>
            <a:endParaRPr sz="1700" b="1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8950" y="561975"/>
            <a:ext cx="1539559" cy="7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/>
          <p:nvPr/>
        </p:nvSpPr>
        <p:spPr>
          <a:xfrm>
            <a:off x="7224850" y="4707600"/>
            <a:ext cx="1832100" cy="384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fr" sz="1300" u="sng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Retour à l’école d’aujourd’hui</a:t>
            </a:r>
            <a:endParaRPr sz="13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="0">
  <p:cSld>
    <p:bg>
      <p:bgPr>
        <a:solidFill>
          <a:srgbClr val="FCE5CD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</a:xfrm>
      </p:grpSpPr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6100" y="150350"/>
            <a:ext cx="6131900" cy="50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300" y="1316525"/>
            <a:ext cx="4148500" cy="275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/>
          <p:nvPr/>
        </p:nvSpPr>
        <p:spPr>
          <a:xfrm>
            <a:off x="5132600" y="1437400"/>
            <a:ext cx="3487200" cy="2517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E5353"/>
              </a:gs>
              <a:gs pos="50000">
                <a:srgbClr val="9A1C1C"/>
              </a:gs>
              <a:gs pos="100000">
                <a:srgbClr val="540303"/>
              </a:gs>
            </a:gsLst>
            <a:path path="circle">
              <a:fillToRect l="50000" t="50000" r="50000" b="50000"/>
            </a:path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3" name="Google Shape;133;p20"/>
          <p:cNvSpPr txBox="1"/>
          <p:nvPr/>
        </p:nvSpPr>
        <p:spPr>
          <a:xfrm>
            <a:off x="5399600" y="1615000"/>
            <a:ext cx="29532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ct val="0"/>
              </a:spcBef>
              <a:spcAft>
                <a:spcPct val="0"/>
              </a:spcAft>
              <a:buNone/>
            </a:pPr>
            <a:r>
              <a:rPr lang="fr" sz="1800">
                <a:latin typeface="Caveat"/>
                <a:ea typeface="Caveat"/>
                <a:cs typeface="Caveat"/>
                <a:sym typeface="Caveat"/>
              </a:rPr>
              <a:t>Sans le féminisme, l’école ne serait pas accessible aux femmes. Les luttes pour les droits des femmes permettent maintenant à celles-ci d’avoir accès à l’éducation et d’être respectées davantage face à leurs droits fondamentaux.</a:t>
            </a:r>
            <a:endParaRPr sz="18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34" name="Google Shape;134;p20"/>
          <p:cNvSpPr/>
          <p:nvPr/>
        </p:nvSpPr>
        <p:spPr>
          <a:xfrm>
            <a:off x="7224850" y="4707600"/>
            <a:ext cx="1832100" cy="384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fr" sz="1300" u="sng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Retour à l’école d’aujourd’hui</a:t>
            </a:r>
            <a:endParaRPr sz="13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="0">
  <p:cSld>
    <p:bg>
      <p:bgPr>
        <a:solidFill>
          <a:srgbClr val="FCE5CD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</a:xfrm>
      </p:grpSpPr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950" y="1447275"/>
            <a:ext cx="4354050" cy="306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4375" y="180550"/>
            <a:ext cx="5466175" cy="81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/>
          <p:nvPr/>
        </p:nvSpPr>
        <p:spPr>
          <a:xfrm>
            <a:off x="5143500" y="1754450"/>
            <a:ext cx="3487200" cy="2517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6DFEB"/>
              </a:gs>
              <a:gs pos="100000">
                <a:srgbClr val="2BB1C3"/>
              </a:gs>
            </a:gsLst>
            <a:path path="circle">
              <a:fillToRect l="50000" t="50000" r="50000" b="50000"/>
            </a:path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42" name="Google Shape;142;p21"/>
          <p:cNvSpPr txBox="1"/>
          <p:nvPr/>
        </p:nvSpPr>
        <p:spPr>
          <a:xfrm>
            <a:off x="5377800" y="1814275"/>
            <a:ext cx="3018600" cy="25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ct val="0"/>
              </a:spcBef>
              <a:spcAft>
                <a:spcPct val="0"/>
              </a:spcAft>
              <a:buNone/>
            </a:pPr>
            <a:r>
              <a:rPr lang="fr" sz="1700">
                <a:latin typeface="Caveat"/>
                <a:ea typeface="Caveat"/>
                <a:cs typeface="Caveat"/>
                <a:sym typeface="Caveat"/>
              </a:rPr>
              <a:t>Grâce à des personnes engagées qui enseignent et interviennent dans les</a:t>
            </a:r>
            <a:endParaRPr sz="17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just" rtl="0">
              <a:spcBef>
                <a:spcPct val="0"/>
              </a:spcBef>
              <a:spcAft>
                <a:spcPct val="0"/>
              </a:spcAft>
              <a:buNone/>
            </a:pPr>
            <a:r>
              <a:rPr lang="fr" sz="1700">
                <a:latin typeface="Caveat"/>
                <a:ea typeface="Caveat"/>
                <a:cs typeface="Caveat"/>
                <a:sym typeface="Caveat"/>
              </a:rPr>
              <a:t>milieux scolaires, plusieurs initiatives voient le jour. On peut penser à la formation de différents groupes comme le comité environnement, le club de lecture féministe, le conseil étudiant, le comité 2SLGBTQ+, etc.</a:t>
            </a:r>
            <a:endParaRPr sz="17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just" rtl="0">
              <a:spcBef>
                <a:spcPct val="0"/>
              </a:spcBef>
              <a:spcAft>
                <a:spcPct val="0"/>
              </a:spcAft>
              <a:buNone/>
            </a:pPr>
            <a:endParaRPr sz="17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90750" y="594675"/>
            <a:ext cx="1539559" cy="7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/>
          <p:nvPr/>
        </p:nvSpPr>
        <p:spPr>
          <a:xfrm>
            <a:off x="7224850" y="4707600"/>
            <a:ext cx="1832100" cy="384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fr" sz="1300" u="sng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Retour à l’école d’aujourd’hui</a:t>
            </a:r>
            <a:endParaRPr sz="13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5524900" y="4173650"/>
            <a:ext cx="363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Simple Dark">
  <a:themeElements>
    <a:clrScheme name="Simple Dark">
      <a:dk1>
        <a:srgbClr val="BBAFAF"/>
      </a:dk1>
      <a:lt1>
        <a:srgbClr val="FFFFFF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a="http://schemas.openxmlformats.org/drawingml/2006/main" name="Simple Dark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48</Paragraphs>
  <Slides>12</Slides>
  <Notes>12</Notes>
  <HiddenSlides>6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13">
      <vt:lpstr>Simple Dark</vt:lpstr>
      <vt:lpstr>Slide 1</vt:lpstr>
      <vt:lpstr>Mes causes</vt:lpstr>
      <vt:lpstr>Slide 3</vt:lpstr>
      <vt:lpstr>Slide 4</vt:lpstr>
      <vt:lpstr>Slide 5</vt:lpstr>
      <vt:lpstr>Slide 6</vt:lpstr>
      <vt:lpstr>Slide 7</vt:lpstr>
      <vt:lpstr>Slide 8</vt:lpstr>
      <vt:lpstr>Slide 9</vt:lpstr>
      <vt:lpstr>Portrait d’une personne militante</vt:lpstr>
      <vt:lpstr>Des exemples inspirants…</vt:lpstr>
      <vt:lpstr>À retenir 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2024-02-02T09:24:55.377</cp:lastPrinted>
  <dcterms:created xsi:type="dcterms:W3CDTF">2024-02-02T09:24:55Z</dcterms:created>
  <dcterms:modified xsi:type="dcterms:W3CDTF">2024-02-02T16:24:59Z</dcterms:modified>
</cp:coreProperties>
</file>