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7" r:id="rId6"/>
    <p:sldId id="276" r:id="rId7"/>
    <p:sldId id="275" r:id="rId8"/>
    <p:sldId id="266" r:id="rId9"/>
    <p:sldId id="260" r:id="rId10"/>
    <p:sldId id="268" r:id="rId11"/>
    <p:sldId id="271" r:id="rId12"/>
    <p:sldId id="261" r:id="rId13"/>
    <p:sldId id="269" r:id="rId14"/>
    <p:sldId id="272" r:id="rId15"/>
    <p:sldId id="270" r:id="rId16"/>
    <p:sldId id="273" r:id="rId17"/>
    <p:sldId id="274" r:id="rId18"/>
    <p:sldId id="264" r:id="rId19"/>
    <p:sldId id="26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43" autoAdjust="0"/>
  </p:normalViewPr>
  <p:slideViewPr>
    <p:cSldViewPr>
      <p:cViewPr varScale="1">
        <p:scale>
          <a:sx n="99" d="100"/>
          <a:sy n="99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69F9-73FB-4F57-8B0A-70251F0E17C5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961D5-8037-41B2-BF7D-C3522A1E41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68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61D5-8037-41B2-BF7D-C3522A1E412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75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61D5-8037-41B2-BF7D-C3522A1E4123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79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61D5-8037-41B2-BF7D-C3522A1E4123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5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4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1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675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39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175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054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80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46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694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190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51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63C6-C509-4272-83DE-9FA755C32C1D}" type="datetimeFigureOut">
              <a:rPr lang="fr-CA" smtClean="0"/>
              <a:t>2016-12-21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E76E-57FC-442A-A924-7070FFB20F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tSohENZYM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i.radio-canada.ca/regions/quebec/2015/12/30/004-premiers-refugies-syriens-quebec-racontent-histoire.s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a/url?sa=i&amp;rct=j&amp;q=jeune+avocat&amp;source=images&amp;cd=&amp;cad=rja&amp;docid=HVeohkRoiqd6HM&amp;tbnid=As6hye9aLTVgaM:&amp;ved=0CAUQjRw&amp;url=http://www.20minutes.fr/toulouse/640025-toulouse-8239une-plongee-violente-monde-reel8239&amp;ei=yBp4UbSOHIvU0gHhuoCgBA&amp;bvm=bv.45645796,d.dmQ&amp;psig=AFQjCNFXNU18vNsZbDwsVLmvvGYpvXu4xw&amp;ust=1366912061269544" TargetMode="External"/><Relationship Id="rId7" Type="http://schemas.openxmlformats.org/officeDocument/2006/relationships/hyperlink" Target="http://www.google.ca/url?sa=i&amp;rct=j&amp;q=arab+lady&amp;source=images&amp;cd=&amp;cad=rja&amp;docid=HB_qexumKCPE4M&amp;tbnid=G0TK184yapR0NM:&amp;ved=0CAUQjRw&amp;url=http://www.newsfrombollywood.com/arab-cute-girls-in-abaya/&amp;ei=th54UcDtGqm20QGJmICICQ&amp;bvm=bv.45645796,d.dmQ&amp;psig=AFQjCNGv-XL7OmDd4hhxpr84tipRjtTdBw&amp;ust=13669130718878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a/url?sa=i&amp;rct=j&amp;q=young+african&amp;source=images&amp;cd=&amp;cad=rja&amp;docid=pyQYiM-hxDm1NM&amp;tbnid=2Qkw2RD_X8Gn7M:&amp;ved=0CAUQjRw&amp;url=http://www.cotton-made-in-africa.com/en/cmia-news/archiv/detail/article/south-african-design-for-europe.html&amp;ei=-x54UdLhKOfG0AHN8IDACw&amp;bvm=bv.45645796,d.dmQ&amp;psig=AFQjCNHk9zOnKiLjiJYFf7JzwWJWpqFsbw&amp;ust=1366913141140971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a/url?sa=i&amp;rct=j&amp;q=latino+man+wheelchair&amp;source=images&amp;cd=&amp;cad=rja&amp;docid=jVU9Jqpxm_KA8M&amp;tbnid=dI1Ri-5-_eU3nM:&amp;ved=0CAUQjRw&amp;url=http://www.equalrightscenter.org/site/PageServer?pagename=WMATA_complaints&amp;ei=VR94UbvEJfPK0AGui4H4Cg&amp;bvm=bv.45645796,d.dmQ&amp;psig=AFQjCNFR_6_MInpE4eAiJoPkQXkhKliTnA&amp;ust=13669132221073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13.gif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347639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solidFill>
                  <a:schemeClr val="bg1"/>
                </a:solidFill>
                <a:latin typeface="Basicdots" pitchFamily="34" charset="0"/>
              </a:rPr>
              <a:t>LA RENCONTRE INTERCULTURELLE</a:t>
            </a:r>
            <a:endParaRPr lang="fr-CA" sz="3000" dirty="0">
              <a:solidFill>
                <a:schemeClr val="bg1"/>
              </a:solidFill>
              <a:latin typeface="Basicdots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4128" y="12687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err="1" smtClean="0">
                <a:solidFill>
                  <a:schemeClr val="bg1"/>
                </a:solidFill>
                <a:latin typeface="Berlin Sans FB" pitchFamily="34" charset="0"/>
              </a:rPr>
              <a:t>Une</a:t>
            </a:r>
            <a:r>
              <a:rPr lang="en-CA" i="1" dirty="0" smtClean="0">
                <a:solidFill>
                  <a:schemeClr val="bg1"/>
                </a:solidFill>
                <a:latin typeface="Berlin Sans FB" pitchFamily="34" charset="0"/>
              </a:rPr>
              <a:t> animation </a:t>
            </a:r>
            <a:r>
              <a:rPr lang="en-CA" i="1" dirty="0" err="1" smtClean="0">
                <a:solidFill>
                  <a:schemeClr val="bg1"/>
                </a:solidFill>
                <a:latin typeface="Berlin Sans FB" pitchFamily="34" charset="0"/>
              </a:rPr>
              <a:t>proposée</a:t>
            </a:r>
            <a:r>
              <a:rPr lang="en-CA" i="1" dirty="0" smtClean="0">
                <a:solidFill>
                  <a:schemeClr val="bg1"/>
                </a:solidFill>
                <a:latin typeface="Berlin Sans FB" pitchFamily="34" charset="0"/>
              </a:rPr>
              <a:t> par le Réseau In-Terre-Actif</a:t>
            </a:r>
            <a:endParaRPr lang="fr-CA" i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55" y="5517232"/>
            <a:ext cx="1495425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3" y="-23203"/>
            <a:ext cx="6156176" cy="6893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4417634"/>
            <a:ext cx="4576702" cy="2440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82" y="2924944"/>
            <a:ext cx="2280889" cy="2420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6" y="3446666"/>
            <a:ext cx="4593459" cy="3423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6" y="0"/>
            <a:ext cx="3916012" cy="3446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32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55776" cy="17728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"/>
            <a:ext cx="2376263" cy="17728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" y="1774860"/>
            <a:ext cx="2547515" cy="19421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2376263" cy="19442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33" y="1584177"/>
            <a:ext cx="4224153" cy="21328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7031"/>
            <a:ext cx="4932040" cy="31645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717032"/>
            <a:ext cx="4244737" cy="31645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32" y="1"/>
            <a:ext cx="4239945" cy="17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" y="0"/>
            <a:ext cx="9123946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1547664" y="5157192"/>
            <a:ext cx="3096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… </a:t>
            </a:r>
            <a:r>
              <a:rPr lang="en-C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alors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finalement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de quoi </a:t>
            </a:r>
            <a:r>
              <a:rPr lang="en-C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avons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-nous PEUR?</a:t>
            </a:r>
            <a:endParaRPr lang="fr-C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3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95936" y="6021288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Islam (+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réfugiés</a:t>
            </a:r>
            <a:r>
              <a:rPr lang="en-CA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= violence ?!?!?!</a:t>
            </a:r>
            <a:endParaRPr lang="fr-CA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75800"/>
            <a:ext cx="4572000" cy="218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41374"/>
            <a:ext cx="4571999" cy="2116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3729"/>
            <a:ext cx="4572000" cy="2537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83" y="2186159"/>
            <a:ext cx="4571998" cy="2555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-2889"/>
            <a:ext cx="4572000" cy="2206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572001" cy="2204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4598612" y="125879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Moins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de 1 % des 19,5 millions de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réfugiés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le monde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sont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au Canada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238" y="1075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25 000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réfugiés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syriens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= 0,07 % de la population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canadienne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04562" y="2817435"/>
            <a:ext cx="353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Musulmans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= 3 % de la population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québécoise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et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canadienne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238" y="5914037"/>
            <a:ext cx="900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 1995 à 2013 :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1,8 millions de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réfugiés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aux USA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263 000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réfugiés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au Canada…			       …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combien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de « </a:t>
            </a:r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terroristes</a:t>
            </a: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» ?</a:t>
            </a:r>
          </a:p>
        </p:txBody>
      </p:sp>
    </p:spTree>
    <p:extLst>
      <p:ext uri="{BB962C8B-B14F-4D97-AF65-F5344CB8AC3E}">
        <p14:creationId xmlns:p14="http://schemas.microsoft.com/office/powerpoint/2010/main" val="227453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"/>
            <a:ext cx="9143683" cy="68566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5733256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…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l’identité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québécoise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?</a:t>
            </a:r>
            <a:endParaRPr lang="fr-CA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3189" y="2708920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QUELQUES STATISTIQUES (2011-2015) :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endParaRPr lang="en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just"/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moyenne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de 51 000 immigrants par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année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au Québec…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qui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constitue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augmentation de 0,63 % de la population (VS 87 000 naissances par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année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);</a:t>
            </a:r>
          </a:p>
          <a:p>
            <a:pPr algn="just"/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just"/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67 %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sont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des immigrants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dits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«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économiques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» 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travailleurs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qualifiés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et gens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d’affaire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et 10 %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sont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des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réfugiés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;</a:t>
            </a:r>
          </a:p>
          <a:p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60 %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parlent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déjà le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français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à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leur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arrivée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;</a:t>
            </a:r>
          </a:p>
          <a:p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51 %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détiennent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un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diplôme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universitaire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(VS 19 % des Québécois!).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35696" y="592414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hlinkClick r:id="rId3"/>
              </a:rPr>
              <a:t>https://</a:t>
            </a:r>
            <a:r>
              <a:rPr lang="pt-BR" i="1" u="sng" dirty="0" smtClean="0">
                <a:hlinkClick r:id="rId3"/>
              </a:rPr>
              <a:t>www.youtube.com/watch?v=4TtSohENZYM</a:t>
            </a:r>
            <a:r>
              <a:rPr lang="pt-BR" i="1" u="sng" dirty="0" smtClean="0"/>
              <a:t> </a:t>
            </a:r>
            <a:r>
              <a:rPr lang="pt-BR" i="1" u="sng" dirty="0" smtClean="0">
                <a:solidFill>
                  <a:schemeClr val="bg1"/>
                </a:solidFill>
              </a:rPr>
              <a:t>(9,58 à 11,08)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48170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Boucar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Diouf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biologiste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et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humoriste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québécois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d’origine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sénégalaise</a:t>
            </a:r>
            <a:endParaRPr lang="fr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8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932040" y="188640"/>
            <a:ext cx="4104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Empathie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: </a:t>
            </a:r>
          </a:p>
          <a:p>
            <a:pPr algn="r"/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Faculté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intuitive de se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mettre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à la place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d’autrui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de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percevoir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ce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qu’il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ressent</a:t>
            </a:r>
            <a:r>
              <a:rPr lang="en-CA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</a:t>
            </a:r>
          </a:p>
          <a:p>
            <a:pPr algn="r"/>
            <a:r>
              <a:rPr lang="en-CA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</a:t>
            </a:r>
            <a:r>
              <a:rPr lang="en-CA" sz="1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définition</a:t>
            </a:r>
            <a:r>
              <a:rPr lang="en-CA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1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tirée</a:t>
            </a:r>
            <a:r>
              <a:rPr lang="en-CA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du Larousse)</a:t>
            </a:r>
            <a:endParaRPr lang="fr-CA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58772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u="sng" dirty="0">
                <a:hlinkClick r:id="rId4"/>
              </a:rPr>
              <a:t>http://ici.radio-canada.ca/regions/quebec/2015/12/30/004-premiers-refugies-syriens-quebec-racontent-histoire.shtml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73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55" y="5517232"/>
            <a:ext cx="1495425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2094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Mosaïque créée dans le cadre du Festival interculturel de Rimouski, 2012</a:t>
            </a:r>
            <a:endParaRPr lang="fr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ache.20minutes.fr/img/photos/20mn_indesign/2010-12/2010-12-16/article_1612-TOU-AVOCATROM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752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http://t0.gstatic.com/images?q=tbn:ANd9GcQIKpCB7oA38nEKHnPOL6zxY1UO9XB1cH856hCiOsixxLq1yGa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9557"/>
            <a:ext cx="28082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3.bp.blogspot.com/-_WNZgMW5DuI/TdOG8II3M3I/AAAAAAAAAxI/2WX_K3vhKmw/s320/arabic-persona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5" y="3861048"/>
            <a:ext cx="23971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www.equalrightscenter.org/images/content/pagebuilder/Latino_man_in_wheelchair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13364"/>
            <a:ext cx="18716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411760" y="188640"/>
            <a:ext cx="58518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i="1" u="sng" dirty="0" smtClean="0">
                <a:latin typeface="Berlin Sans FB" pitchFamily="34" charset="0"/>
              </a:rPr>
              <a:t>À qui </a:t>
            </a:r>
            <a:r>
              <a:rPr lang="en-CA" sz="3400" i="1" u="sng" dirty="0" err="1" smtClean="0">
                <a:latin typeface="Berlin Sans FB" pitchFamily="34" charset="0"/>
              </a:rPr>
              <a:t>donne</a:t>
            </a:r>
            <a:r>
              <a:rPr lang="en-CA" sz="3400" i="1" u="sng" dirty="0" smtClean="0">
                <a:latin typeface="Berlin Sans FB" pitchFamily="34" charset="0"/>
              </a:rPr>
              <a:t>-t-on </a:t>
            </a:r>
            <a:r>
              <a:rPr lang="en-CA" sz="3400" i="1" u="sng" dirty="0" err="1" smtClean="0">
                <a:latin typeface="Berlin Sans FB" pitchFamily="34" charset="0"/>
              </a:rPr>
              <a:t>l’organe</a:t>
            </a:r>
            <a:r>
              <a:rPr lang="en-CA" sz="3400" i="1" u="sng" dirty="0" smtClean="0">
                <a:latin typeface="Berlin Sans FB" pitchFamily="34" charset="0"/>
              </a:rPr>
              <a:t>?</a:t>
            </a:r>
            <a:endParaRPr lang="fr-CA" sz="3400" i="1" u="sng" dirty="0">
              <a:latin typeface="Berlin Sans FB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804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erlin Sans FB" pitchFamily="34" charset="0"/>
              </a:rPr>
              <a:t>Jacob</a:t>
            </a:r>
            <a:endParaRPr lang="fr-CA" dirty="0">
              <a:latin typeface="Berlin Sans FB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4008" y="234927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erlin Sans FB" pitchFamily="34" charset="0"/>
              </a:rPr>
              <a:t>Mohammed</a:t>
            </a:r>
            <a:endParaRPr lang="fr-CA" dirty="0">
              <a:latin typeface="Berlin Sans FB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10001" y="804193"/>
            <a:ext cx="7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erlin Sans FB" pitchFamily="34" charset="0"/>
              </a:rPr>
              <a:t>Julie</a:t>
            </a:r>
            <a:endParaRPr lang="fr-CA" dirty="0">
              <a:latin typeface="Berlin Sans FB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09142" y="6359279"/>
            <a:ext cx="1224136" cy="378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erlin Sans FB" pitchFamily="34" charset="0"/>
              </a:rPr>
              <a:t>Alejandro</a:t>
            </a:r>
            <a:endParaRPr lang="fr-CA" dirty="0">
              <a:latin typeface="Berlin Sans FB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7574" y="636962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latin typeface="Berlin Sans FB" pitchFamily="34" charset="0"/>
              </a:rPr>
              <a:t>Kahina</a:t>
            </a:r>
            <a:endParaRPr lang="fr-CA" dirty="0">
              <a:latin typeface="Berlin Sans FB" pitchFamily="34" charset="0"/>
            </a:endParaRPr>
          </a:p>
        </p:txBody>
      </p:sp>
      <p:pic>
        <p:nvPicPr>
          <p:cNvPr id="2050" name="Picture 2" descr="Résultats de recherche d'images pour « 50 years old woman 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27" y="1192708"/>
            <a:ext cx="2224519" cy="25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1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6" y="0"/>
            <a:ext cx="9155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3995936" y="5661248"/>
            <a:ext cx="216024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6300192" y="5517232"/>
            <a:ext cx="1152128" cy="504056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773993"/>
              </p:ext>
            </p:extLst>
          </p:nvPr>
        </p:nvGraphicFramePr>
        <p:xfrm>
          <a:off x="7092280" y="260648"/>
          <a:ext cx="1750641" cy="217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4" imgW="2457143" imgH="3048426" progId="MSPhotoEd.3">
                  <p:embed/>
                </p:oleObj>
              </mc:Choice>
              <mc:Fallback>
                <p:oleObj name="Photo Editor Photo" r:id="rId4" imgW="2457143" imgH="304842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260648"/>
                        <a:ext cx="1750641" cy="2172066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34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68144" y="332655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Des Québécois… </a:t>
            </a:r>
          </a:p>
          <a:p>
            <a:pPr algn="ctr"/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« </a:t>
            </a:r>
            <a:r>
              <a:rPr lang="en-CA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pure </a:t>
            </a:r>
            <a:r>
              <a:rPr lang="en-CA" sz="3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laine</a:t>
            </a:r>
            <a:r>
              <a:rPr lang="en-CA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» ???</a:t>
            </a:r>
            <a:endParaRPr lang="fr-CA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6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97201" cy="2619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0"/>
            <a:ext cx="2571750" cy="4149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379095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4539"/>
            <a:ext cx="3674394" cy="2830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93" y="1947287"/>
            <a:ext cx="3686175" cy="2619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96" y="4149079"/>
            <a:ext cx="4661204" cy="27344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662"/>
            <a:ext cx="2987824" cy="2301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17" y="3897919"/>
            <a:ext cx="2381250" cy="2985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1331640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Ukrainiens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(1891)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03258" y="4293096"/>
            <a:ext cx="216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Vietnamiens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(1979)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19951" y="2204864"/>
            <a:ext cx="17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Écossais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(1720)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64288" y="301298"/>
            <a:ext cx="17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Polonais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(1830)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7260" y="2204864"/>
            <a:ext cx="17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Chinois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(1960)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64983" y="50748"/>
            <a:ext cx="17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Russes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(1874)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01762" y="6309320"/>
            <a:ext cx="17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Italiens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(1880)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7260" y="6309320"/>
            <a:ext cx="17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Juifs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(1880)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91680" y="2348880"/>
            <a:ext cx="58518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800" i="1" dirty="0" err="1" smtClean="0">
                <a:latin typeface="Berlin Sans FB" pitchFamily="34" charset="0"/>
              </a:rPr>
              <a:t>Testez</a:t>
            </a:r>
            <a:r>
              <a:rPr lang="en-CA" sz="6800" i="1" dirty="0" smtClean="0">
                <a:latin typeface="Berlin Sans FB" pitchFamily="34" charset="0"/>
              </a:rPr>
              <a:t> </a:t>
            </a:r>
            <a:r>
              <a:rPr lang="en-CA" sz="6800" i="1" dirty="0" err="1" smtClean="0">
                <a:latin typeface="Berlin Sans FB" pitchFamily="34" charset="0"/>
              </a:rPr>
              <a:t>vos</a:t>
            </a:r>
            <a:r>
              <a:rPr lang="en-CA" sz="6800" i="1" dirty="0" smtClean="0">
                <a:latin typeface="Berlin Sans FB" pitchFamily="34" charset="0"/>
              </a:rPr>
              <a:t> </a:t>
            </a:r>
            <a:r>
              <a:rPr lang="en-CA" sz="6800" i="1" dirty="0" err="1" smtClean="0">
                <a:latin typeface="Berlin Sans FB" pitchFamily="34" charset="0"/>
              </a:rPr>
              <a:t>connaissances</a:t>
            </a:r>
            <a:r>
              <a:rPr lang="en-CA" sz="6800" i="1" dirty="0" smtClean="0">
                <a:latin typeface="Berlin Sans FB" pitchFamily="34" charset="0"/>
              </a:rPr>
              <a:t>!</a:t>
            </a:r>
            <a:endParaRPr lang="fr-CA" sz="6800" i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5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45296"/>
              </p:ext>
            </p:extLst>
          </p:nvPr>
        </p:nvGraphicFramePr>
        <p:xfrm>
          <a:off x="179512" y="188640"/>
          <a:ext cx="8784976" cy="644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972"/>
                <a:gridCol w="2884957"/>
                <a:gridCol w="3016047"/>
              </a:tblGrid>
              <a:tr h="34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Mot en français</a:t>
                      </a:r>
                      <a:endParaRPr lang="fr-C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Origine du mot</a:t>
                      </a:r>
                      <a:endParaRPr lang="fr-CA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Mot dans sa langue d’origine</a:t>
                      </a:r>
                      <a:endParaRPr lang="fr-C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3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1- Ananas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g) Tupi-guarani 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(langue autochtone sud-américaine)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náná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2- Barbecue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j) Arawak 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(langue autochtone des Caraïbes)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Barbakoa (« support en bois »)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3- Canot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h) Taïno 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(langue autochtone des Caraïbes)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canoa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4- Canada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e)</a:t>
                      </a:r>
                      <a:r>
                        <a:rPr lang="pt-BR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+mj-lt"/>
                        </a:rPr>
                        <a:t>Huron/Iroquois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Kanata (« village »)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5- Chicoutimi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m) Montagnais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shkoutimeou (« la fin des eaux profondes »)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6- Chiffre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b) (ou c)</a:t>
                      </a:r>
                      <a:r>
                        <a:rPr lang="pt-BR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+mj-lt"/>
                        </a:rPr>
                        <a:t>Arabe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صفر (sifr)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7- Chocolat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k) Nahuatl 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(langue aztèque)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xocolatl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8- Ottawa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a) Algonquin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adawe (« commercer »)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2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9- Pantalon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n) Italien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pantalone (personnage de la commedia dell’arte)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6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10- Paquebot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d) Anglais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Dérivé de « packet-boat » (grands navires qui transportaient le courrier)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11- Pyjama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i) Hindi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पायजामा 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12- Québec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o) Algonquin/Cri/Micmac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kebec (« passage étroit »)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13- Sirop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c) (ou b) Arabe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CA" sz="1400">
                          <a:effectLst/>
                          <a:latin typeface="+mj-lt"/>
                        </a:rPr>
                        <a:t> (sharab)</a:t>
                      </a:r>
                      <a:r>
                        <a:rPr lang="ar-SA" sz="1400">
                          <a:effectLst/>
                          <a:latin typeface="+mj-lt"/>
                        </a:rPr>
                        <a:t>شراب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14- Vidéo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f) Latin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video (« je vois »)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j-lt"/>
                        </a:rPr>
                        <a:t>15- Yogourt</a:t>
                      </a:r>
                      <a:endParaRPr lang="fr-CA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l) Turc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yoğurt</a:t>
                      </a:r>
                      <a:endParaRPr lang="fr-CA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2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48994"/>
              </p:ext>
            </p:extLst>
          </p:nvPr>
        </p:nvGraphicFramePr>
        <p:xfrm>
          <a:off x="179512" y="260643"/>
          <a:ext cx="8784976" cy="6336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658"/>
                <a:gridCol w="2928659"/>
                <a:gridCol w="2928659"/>
              </a:tblGrid>
              <a:tr h="905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Noms de famille québécois</a:t>
                      </a:r>
                      <a:endParaRPr lang="fr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Origine</a:t>
                      </a:r>
                      <a:endParaRPr lang="fr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Nom dans sa langue d’origine</a:t>
                      </a:r>
                      <a:endParaRPr lang="fr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Aubry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c) Irlandais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Aubrenan / O’Brennan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Sylvain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c) Irlandais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O’Sullivan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Carmen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i) Espagnol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Carmen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Jacob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h) Juive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Ya’aqov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Zoé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j) Grec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Zôê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Salvail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b) Italien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Salvaia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Georges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j) Grec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Georgius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Gélinas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h) Juive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Gélida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Tanguay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d) Breton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Tanguy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Bastarache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f) Basque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Basterretxe</a:t>
                      </a:r>
                      <a:endParaRPr lang="fr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Élie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</a:rPr>
                        <a:t> / Hélie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h) Juif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</a:rPr>
                        <a:t>Eliyah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Rodrigue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a) Portugais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Rodrigues</a:t>
                      </a:r>
                      <a:endParaRPr lang="fr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435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0"/>
            <a:ext cx="9160325" cy="68563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18864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La </a:t>
            </a:r>
            <a:r>
              <a:rPr lang="en-CA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diversité</a:t>
            </a:r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= </a:t>
            </a:r>
          </a:p>
          <a:p>
            <a:pPr algn="ctr"/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menace </a:t>
            </a:r>
            <a:r>
              <a:rPr lang="en-CA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ou</a:t>
            </a:r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richesse</a:t>
            </a:r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?</a:t>
            </a:r>
            <a:endParaRPr lang="fr-CA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82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510</Words>
  <Application>Microsoft Office PowerPoint</Application>
  <PresentationFormat>Affichage à l'écran (4:3)</PresentationFormat>
  <Paragraphs>138</Paragraphs>
  <Slides>19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Bourdages</dc:creator>
  <cp:lastModifiedBy>Sarah Bourdages</cp:lastModifiedBy>
  <cp:revision>74</cp:revision>
  <dcterms:created xsi:type="dcterms:W3CDTF">2016-10-17T17:36:36Z</dcterms:created>
  <dcterms:modified xsi:type="dcterms:W3CDTF">2016-12-21T16:15:51Z</dcterms:modified>
</cp:coreProperties>
</file>