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Default Extension="wdp" ContentType="image/vnd.ms-photo"/>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4"/>
  </p:notesMasterIdLst>
  <p:sldIdLst>
    <p:sldId id="305" r:id="rId2"/>
    <p:sldId id="302" r:id="rId3"/>
    <p:sldId id="310" r:id="rId4"/>
    <p:sldId id="311" r:id="rId5"/>
    <p:sldId id="312" r:id="rId6"/>
    <p:sldId id="325" r:id="rId7"/>
    <p:sldId id="286" r:id="rId8"/>
    <p:sldId id="290" r:id="rId9"/>
    <p:sldId id="308" r:id="rId10"/>
    <p:sldId id="307" r:id="rId11"/>
    <p:sldId id="323" r:id="rId12"/>
    <p:sldId id="328" r:id="rId13"/>
    <p:sldId id="318" r:id="rId14"/>
    <p:sldId id="293" r:id="rId15"/>
    <p:sldId id="295" r:id="rId16"/>
    <p:sldId id="314" r:id="rId17"/>
    <p:sldId id="315" r:id="rId18"/>
    <p:sldId id="294" r:id="rId19"/>
    <p:sldId id="319" r:id="rId20"/>
    <p:sldId id="329" r:id="rId21"/>
    <p:sldId id="316" r:id="rId22"/>
    <p:sldId id="297" r:id="rId23"/>
    <p:sldId id="299" r:id="rId24"/>
    <p:sldId id="298" r:id="rId25"/>
    <p:sldId id="300" r:id="rId26"/>
    <p:sldId id="320" r:id="rId27"/>
    <p:sldId id="330" r:id="rId28"/>
    <p:sldId id="317" r:id="rId29"/>
    <p:sldId id="301" r:id="rId30"/>
    <p:sldId id="287" r:id="rId31"/>
    <p:sldId id="291" r:id="rId32"/>
    <p:sldId id="288" r:id="rId33"/>
    <p:sldId id="321" r:id="rId34"/>
    <p:sldId id="331" r:id="rId35"/>
    <p:sldId id="292" r:id="rId36"/>
    <p:sldId id="326" r:id="rId37"/>
    <p:sldId id="313" r:id="rId38"/>
    <p:sldId id="264" r:id="rId39"/>
    <p:sldId id="262" r:id="rId40"/>
    <p:sldId id="327" r:id="rId41"/>
    <p:sldId id="276" r:id="rId42"/>
    <p:sldId id="283"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1274"/>
    <a:srgbClr val="FEE49C"/>
    <a:srgbClr val="CD0050"/>
    <a:srgbClr val="1605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859" autoAdjust="0"/>
    <p:restoredTop sz="90971" autoAdjust="0"/>
  </p:normalViewPr>
  <p:slideViewPr>
    <p:cSldViewPr>
      <p:cViewPr varScale="1">
        <p:scale>
          <a:sx n="102" d="100"/>
          <a:sy n="102" d="100"/>
        </p:scale>
        <p:origin x="-1800" y="-84"/>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84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207AA7-B891-42DB-BEF9-922F892B9FF9}" type="datetimeFigureOut">
              <a:rPr lang="fr-CA" smtClean="0"/>
              <a:pPr/>
              <a:t>2016-04-28</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D4125-EC1C-419D-8F3E-87EF00E68B64}" type="slidenum">
              <a:rPr lang="fr-CA" smtClean="0"/>
              <a:pPr/>
              <a:t>‹N°›</a:t>
            </a:fld>
            <a:endParaRPr lang="fr-CA"/>
          </a:p>
        </p:txBody>
      </p:sp>
    </p:spTree>
    <p:extLst>
      <p:ext uri="{BB962C8B-B14F-4D97-AF65-F5344CB8AC3E}">
        <p14:creationId xmlns:p14="http://schemas.microsoft.com/office/powerpoint/2010/main" xmlns="" val="184877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[Diapo 15] Connaissez-vous les trois Saints </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Parlant de changer le monde. J’aimerais bien vous parler de mes trois Saints préférés. Les reconnaissez-vous ? </a:t>
            </a:r>
          </a:p>
          <a:p>
            <a:r>
              <a:rPr lang="fr-CA" sz="1200" kern="1200" dirty="0" smtClean="0">
                <a:solidFill>
                  <a:schemeClr val="tx1"/>
                </a:solidFill>
                <a:effectLst/>
                <a:latin typeface="+mn-lt"/>
                <a:ea typeface="+mn-ea"/>
                <a:cs typeface="+mn-cs"/>
              </a:rPr>
              <a:t> </a:t>
            </a:r>
          </a:p>
          <a:p>
            <a:r>
              <a:rPr lang="fr-CA" sz="1200" i="1" kern="1200" dirty="0" smtClean="0">
                <a:solidFill>
                  <a:schemeClr val="tx1"/>
                </a:solidFill>
                <a:effectLst/>
                <a:latin typeface="+mn-lt"/>
                <a:ea typeface="+mn-ea"/>
                <a:cs typeface="+mn-cs"/>
              </a:rPr>
              <a:t>Laissez planer le doute que l’on parle vraiment de Saints religieux.</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pPr/>
              <a:t>2</a:t>
            </a:fld>
            <a:endParaRPr lang="fr-CA"/>
          </a:p>
        </p:txBody>
      </p:sp>
    </p:spTree>
    <p:extLst>
      <p:ext uri="{BB962C8B-B14F-4D97-AF65-F5344CB8AC3E}">
        <p14:creationId xmlns:p14="http://schemas.microsoft.com/office/powerpoint/2010/main" xmlns="" val="225343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CA" smtClean="0"/>
          </a:p>
          <a:p>
            <a:endParaRPr lang="fr-CA" smtClean="0"/>
          </a:p>
        </p:txBody>
      </p:sp>
      <p:sp>
        <p:nvSpPr>
          <p:cNvPr id="532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2BD142-61BC-4917-A831-FD05A0DFD671}" type="slidenum">
              <a:rPr lang="fr-CA" smtClean="0"/>
              <a:pPr/>
              <a:t>35</a:t>
            </a:fld>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pPr/>
              <a:t>38</a:t>
            </a:fld>
            <a:endParaRPr lang="fr-CA"/>
          </a:p>
        </p:txBody>
      </p:sp>
    </p:spTree>
    <p:extLst>
      <p:ext uri="{BB962C8B-B14F-4D97-AF65-F5344CB8AC3E}">
        <p14:creationId xmlns:p14="http://schemas.microsoft.com/office/powerpoint/2010/main" xmlns="" val="352937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u="none" strike="noStrike" kern="1200" dirty="0" smtClean="0">
                <a:solidFill>
                  <a:schemeClr val="tx1"/>
                </a:solidFill>
                <a:effectLst/>
                <a:latin typeface="+mn-lt"/>
                <a:ea typeface="+mn-ea"/>
                <a:cs typeface="+mn-cs"/>
              </a:rPr>
              <a:t> </a:t>
            </a:r>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pPr/>
              <a:t>39</a:t>
            </a:fld>
            <a:endParaRPr lang="fr-CA"/>
          </a:p>
        </p:txBody>
      </p:sp>
    </p:spTree>
    <p:extLst>
      <p:ext uri="{BB962C8B-B14F-4D97-AF65-F5344CB8AC3E}">
        <p14:creationId xmlns:p14="http://schemas.microsoft.com/office/powerpoint/2010/main" xmlns="" val="34187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pPr/>
              <a:t>41</a:t>
            </a:fld>
            <a:endParaRPr lang="fr-CA"/>
          </a:p>
        </p:txBody>
      </p:sp>
    </p:spTree>
    <p:extLst>
      <p:ext uri="{BB962C8B-B14F-4D97-AF65-F5344CB8AC3E}">
        <p14:creationId xmlns:p14="http://schemas.microsoft.com/office/powerpoint/2010/main" xmlns="" val="48703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pPr/>
              <a:t>42</a:t>
            </a:fld>
            <a:endParaRPr lang="fr-CA"/>
          </a:p>
        </p:txBody>
      </p:sp>
    </p:spTree>
    <p:extLst>
      <p:ext uri="{BB962C8B-B14F-4D97-AF65-F5344CB8AC3E}">
        <p14:creationId xmlns:p14="http://schemas.microsoft.com/office/powerpoint/2010/main" xmlns="" val="337116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787FC112-565A-4F31-938C-A059BF5809B5}" type="datetimeFigureOut">
              <a:rPr lang="fr-CA" smtClean="0"/>
              <a:pPr/>
              <a:t>2016-04-28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79849D2-7905-4379-A91A-F99E15952900}"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87FC112-565A-4F31-938C-A059BF5809B5}" type="datetimeFigureOut">
              <a:rPr lang="fr-CA" smtClean="0"/>
              <a:pPr/>
              <a:t>2016-04-28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79849D2-7905-4379-A91A-F99E15952900}"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87FC112-565A-4F31-938C-A059BF5809B5}" type="datetimeFigureOut">
              <a:rPr lang="fr-CA" smtClean="0"/>
              <a:pPr/>
              <a:t>2016-04-28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79849D2-7905-4379-A91A-F99E15952900}" type="slidenum">
              <a:rPr lang="fr-CA" smtClean="0"/>
              <a:pPr/>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173163" y="457200"/>
            <a:ext cx="7772400" cy="1143000"/>
          </a:xfrm>
        </p:spPr>
        <p:txBody>
          <a:bodyPr/>
          <a:lstStyle/>
          <a:p>
            <a:r>
              <a:rPr lang="fr-FR" smtClean="0"/>
              <a:t>Modifiez le style du titre</a:t>
            </a:r>
            <a:endParaRPr lang="fr-CA"/>
          </a:p>
        </p:txBody>
      </p:sp>
      <p:sp>
        <p:nvSpPr>
          <p:cNvPr id="3" name="Espace réservé du texte 2"/>
          <p:cNvSpPr>
            <a:spLocks noGrp="1"/>
          </p:cNvSpPr>
          <p:nvPr>
            <p:ph type="body" sz="half" idx="1"/>
          </p:nvPr>
        </p:nvSpPr>
        <p:spPr>
          <a:xfrm>
            <a:off x="1173163"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quarter" idx="2"/>
          </p:nvPr>
        </p:nvSpPr>
        <p:spPr>
          <a:xfrm>
            <a:off x="5135563" y="1981200"/>
            <a:ext cx="381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contenu 4"/>
          <p:cNvSpPr>
            <a:spLocks noGrp="1"/>
          </p:cNvSpPr>
          <p:nvPr>
            <p:ph sz="quarter" idx="3"/>
          </p:nvPr>
        </p:nvSpPr>
        <p:spPr>
          <a:xfrm>
            <a:off x="5135563" y="4114800"/>
            <a:ext cx="381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Rectangle 27"/>
          <p:cNvSpPr>
            <a:spLocks noGrp="1" noChangeArrowheads="1"/>
          </p:cNvSpPr>
          <p:nvPr>
            <p:ph type="dt" sz="half" idx="10"/>
          </p:nvPr>
        </p:nvSpPr>
        <p:spPr>
          <a:ln/>
        </p:spPr>
        <p:txBody>
          <a:bodyPr/>
          <a:lstStyle>
            <a:lvl1pPr>
              <a:defRPr/>
            </a:lvl1pPr>
          </a:lstStyle>
          <a:p>
            <a:pPr>
              <a:defRPr/>
            </a:pPr>
            <a:endParaRPr lang="fr-FR"/>
          </a:p>
        </p:txBody>
      </p:sp>
      <p:sp>
        <p:nvSpPr>
          <p:cNvPr id="7" name="Rectangle 28"/>
          <p:cNvSpPr>
            <a:spLocks noGrp="1" noChangeArrowheads="1"/>
          </p:cNvSpPr>
          <p:nvPr>
            <p:ph type="ftr" sz="quarter" idx="11"/>
          </p:nvPr>
        </p:nvSpPr>
        <p:spPr>
          <a:ln/>
        </p:spPr>
        <p:txBody>
          <a:bodyPr/>
          <a:lstStyle>
            <a:lvl1pPr>
              <a:defRPr/>
            </a:lvl1pPr>
          </a:lstStyle>
          <a:p>
            <a:pPr>
              <a:defRPr/>
            </a:pPr>
            <a:endParaRPr lang="fr-FR"/>
          </a:p>
        </p:txBody>
      </p:sp>
      <p:sp>
        <p:nvSpPr>
          <p:cNvPr id="8" name="Rectangle 29"/>
          <p:cNvSpPr>
            <a:spLocks noGrp="1" noChangeArrowheads="1"/>
          </p:cNvSpPr>
          <p:nvPr>
            <p:ph type="sldNum" sz="quarter" idx="12"/>
          </p:nvPr>
        </p:nvSpPr>
        <p:spPr>
          <a:ln/>
        </p:spPr>
        <p:txBody>
          <a:bodyPr/>
          <a:lstStyle>
            <a:lvl1pPr>
              <a:defRPr/>
            </a:lvl1pPr>
          </a:lstStyle>
          <a:p>
            <a:pPr>
              <a:defRPr/>
            </a:pPr>
            <a:fld id="{15E2CEA5-34BB-4624-B6C7-8597593196C6}"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87FC112-565A-4F31-938C-A059BF5809B5}" type="datetimeFigureOut">
              <a:rPr lang="fr-CA" smtClean="0"/>
              <a:pPr/>
              <a:t>2016-04-28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79849D2-7905-4379-A91A-F99E15952900}"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87FC112-565A-4F31-938C-A059BF5809B5}" type="datetimeFigureOut">
              <a:rPr lang="fr-CA" smtClean="0"/>
              <a:pPr/>
              <a:t>2016-04-28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79849D2-7905-4379-A91A-F99E15952900}"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787FC112-565A-4F31-938C-A059BF5809B5}" type="datetimeFigureOut">
              <a:rPr lang="fr-CA" smtClean="0"/>
              <a:pPr/>
              <a:t>2016-04-28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79849D2-7905-4379-A91A-F99E15952900}"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787FC112-565A-4F31-938C-A059BF5809B5}" type="datetimeFigureOut">
              <a:rPr lang="fr-CA" smtClean="0"/>
              <a:pPr/>
              <a:t>2016-04-28</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79849D2-7905-4379-A91A-F99E15952900}"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787FC112-565A-4F31-938C-A059BF5809B5}" type="datetimeFigureOut">
              <a:rPr lang="fr-CA" smtClean="0"/>
              <a:pPr/>
              <a:t>2016-04-28</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79849D2-7905-4379-A91A-F99E15952900}"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7FC112-565A-4F31-938C-A059BF5809B5}" type="datetimeFigureOut">
              <a:rPr lang="fr-CA" smtClean="0"/>
              <a:pPr/>
              <a:t>2016-04-28</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79849D2-7905-4379-A91A-F99E15952900}"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87FC112-565A-4F31-938C-A059BF5809B5}" type="datetimeFigureOut">
              <a:rPr lang="fr-CA" smtClean="0"/>
              <a:pPr/>
              <a:t>2016-04-28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79849D2-7905-4379-A91A-F99E15952900}"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87FC112-565A-4F31-938C-A059BF5809B5}" type="datetimeFigureOut">
              <a:rPr lang="fr-CA" smtClean="0"/>
              <a:pPr/>
              <a:t>2016-04-28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79849D2-7905-4379-A91A-F99E15952900}"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FC112-565A-4F31-938C-A059BF5809B5}" type="datetimeFigureOut">
              <a:rPr lang="fr-CA" smtClean="0"/>
              <a:pPr/>
              <a:t>2016-04-28</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849D2-7905-4379-A91A-F99E15952900}"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2.gif"/><Relationship Id="rId4" Type="http://schemas.openxmlformats.org/officeDocument/2006/relationships/hyperlink" Target="http://www.1jour1actu.com/france/16-videos-pour-parler-de-la-liberte-dexpression-9943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jpe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tags" Target="../tags/tag13.xml"/><Relationship Id="rId7" Type="http://schemas.openxmlformats.org/officeDocument/2006/relationships/image" Target="../media/image1.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xml"/><Relationship Id="rId5" Type="http://schemas.openxmlformats.org/officeDocument/2006/relationships/tags" Target="../tags/tag15.xml"/><Relationship Id="rId10" Type="http://schemas.openxmlformats.org/officeDocument/2006/relationships/image" Target="../media/image59.jpeg"/><Relationship Id="rId4" Type="http://schemas.openxmlformats.org/officeDocument/2006/relationships/tags" Target="../tags/tag14.xml"/><Relationship Id="rId9"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3.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9.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42.gif"/><Relationship Id="rId5" Type="http://schemas.openxmlformats.org/officeDocument/2006/relationships/hyperlink" Target="http://www.1jour1actu.com/info-animee/cest-qui-martin-luther-king/" TargetMode="Externa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8" Type="http://schemas.openxmlformats.org/officeDocument/2006/relationships/hyperlink" Target="http://www.1jour1actu.com/info-animee/cest-qui-gandhi/" TargetMode="External"/><Relationship Id="rId3" Type="http://schemas.openxmlformats.org/officeDocument/2006/relationships/tags" Target="../tags/tag25.xml"/><Relationship Id="rId7" Type="http://schemas.openxmlformats.org/officeDocument/2006/relationships/image" Target="../media/image65.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jpeg"/><Relationship Id="rId5" Type="http://schemas.openxmlformats.org/officeDocument/2006/relationships/slideLayout" Target="../slideLayouts/slideLayout2.xml"/><Relationship Id="rId4" Type="http://schemas.openxmlformats.org/officeDocument/2006/relationships/tags" Target="../tags/tag26.xml"/><Relationship Id="rId9" Type="http://schemas.openxmlformats.org/officeDocument/2006/relationships/image" Target="../media/image42.gif"/></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67.png"/><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2.jpe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3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0.jpeg"/><Relationship Id="rId5" Type="http://schemas.openxmlformats.org/officeDocument/2006/relationships/tags" Target="../tags/tag7.xml"/><Relationship Id="rId10" Type="http://schemas.openxmlformats.org/officeDocument/2006/relationships/image" Target="../media/image29.jpeg"/><Relationship Id="rId4" Type="http://schemas.openxmlformats.org/officeDocument/2006/relationships/tags" Target="../tags/tag6.xml"/><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sand-1009755_960_720.jpg"/>
          <p:cNvPicPr>
            <a:picLocks noChangeAspect="1"/>
          </p:cNvPicPr>
          <p:nvPr/>
        </p:nvPicPr>
        <p:blipFill>
          <a:blip r:embed="rId3"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7" name="Titre 6"/>
          <p:cNvSpPr>
            <a:spLocks noGrp="1"/>
          </p:cNvSpPr>
          <p:nvPr>
            <p:ph type="ctrTitle"/>
          </p:nvPr>
        </p:nvSpPr>
        <p:spPr>
          <a:xfrm>
            <a:off x="683568" y="1"/>
            <a:ext cx="7704856" cy="1124743"/>
          </a:xfrm>
        </p:spPr>
        <p:txBody>
          <a:bodyPr>
            <a:normAutofit fontScale="90000"/>
          </a:bodyPr>
          <a:lstStyle/>
          <a:p>
            <a:r>
              <a:rPr lang="en-CA" sz="5400" b="1" dirty="0" smtClean="0">
                <a:solidFill>
                  <a:schemeClr val="accent4">
                    <a:lumMod val="75000"/>
                  </a:schemeClr>
                </a:solidFill>
                <a:latin typeface="Castellar" pitchFamily="18" charset="0"/>
                <a:ea typeface="Batang" pitchFamily="18" charset="-127"/>
              </a:rPr>
              <a:t>Les </a:t>
            </a:r>
            <a:r>
              <a:rPr lang="en-CA" sz="5400" b="1" dirty="0" err="1" smtClean="0">
                <a:solidFill>
                  <a:schemeClr val="accent4">
                    <a:lumMod val="75000"/>
                  </a:schemeClr>
                </a:solidFill>
                <a:latin typeface="Castellar" pitchFamily="18" charset="0"/>
                <a:ea typeface="Batang" pitchFamily="18" charset="-127"/>
              </a:rPr>
              <a:t>grands</a:t>
            </a:r>
            <a:r>
              <a:rPr lang="en-CA" sz="5400" b="1" dirty="0" smtClean="0">
                <a:solidFill>
                  <a:schemeClr val="accent4">
                    <a:lumMod val="75000"/>
                  </a:schemeClr>
                </a:solidFill>
                <a:latin typeface="Castellar" pitchFamily="18" charset="0"/>
                <a:ea typeface="Batang" pitchFamily="18" charset="-127"/>
              </a:rPr>
              <a:t> leaders</a:t>
            </a:r>
            <a:endParaRPr lang="fr-CA" sz="5400" dirty="0">
              <a:solidFill>
                <a:schemeClr val="accent4">
                  <a:lumMod val="75000"/>
                </a:schemeClr>
              </a:solidFill>
              <a:latin typeface="Castellar" pitchFamily="18" charset="0"/>
              <a:ea typeface="Batang" pitchFamily="18" charset="-127"/>
            </a:endParaRPr>
          </a:p>
        </p:txBody>
      </p:sp>
      <p:sp>
        <p:nvSpPr>
          <p:cNvPr id="3" name="Sous-titre 2"/>
          <p:cNvSpPr>
            <a:spLocks noGrp="1"/>
          </p:cNvSpPr>
          <p:nvPr>
            <p:ph type="subTitle" idx="1"/>
            <p:custDataLst>
              <p:tags r:id="rId1"/>
            </p:custDataLst>
          </p:nvPr>
        </p:nvSpPr>
        <p:spPr>
          <a:xfrm>
            <a:off x="0" y="5877272"/>
            <a:ext cx="6372200" cy="945550"/>
          </a:xfrm>
        </p:spPr>
        <p:txBody>
          <a:bodyPr>
            <a:normAutofit lnSpcReduction="10000"/>
          </a:bodyPr>
          <a:lstStyle/>
          <a:p>
            <a:pPr algn="ctr"/>
            <a:r>
              <a:rPr lang="fr-CA" sz="2800" b="1" dirty="0" smtClean="0">
                <a:solidFill>
                  <a:schemeClr val="accent4">
                    <a:lumMod val="75000"/>
                  </a:schemeClr>
                </a:solidFill>
              </a:rPr>
              <a:t>Une présentation du </a:t>
            </a:r>
          </a:p>
          <a:p>
            <a:pPr algn="ctr"/>
            <a:r>
              <a:rPr lang="fr-CA" sz="2800" b="1" dirty="0" smtClean="0">
                <a:solidFill>
                  <a:schemeClr val="accent4">
                    <a:lumMod val="75000"/>
                  </a:schemeClr>
                </a:solidFill>
              </a:rPr>
              <a:t>Réseau In-Terre-Actif</a:t>
            </a:r>
            <a:endParaRPr lang="fr-CA" sz="2800" b="1" dirty="0">
              <a:solidFill>
                <a:schemeClr val="accent4">
                  <a:lumMod val="75000"/>
                </a:schemeClr>
              </a:solidFill>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161483">
            <a:off x="1862425" y="3401769"/>
            <a:ext cx="1943100" cy="1676400"/>
          </a:xfrm>
          <a:prstGeom prst="ellipse">
            <a:avLst/>
          </a:prstGeom>
          <a:ln w="63500" cap="rnd">
            <a:solidFill>
              <a:schemeClr val="accent4">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8" name="Image 7" descr="Peter-Benenson-Featured.jpg"/>
          <p:cNvPicPr>
            <a:picLocks noChangeAspect="1"/>
          </p:cNvPicPr>
          <p:nvPr/>
        </p:nvPicPr>
        <p:blipFill>
          <a:blip r:embed="rId5" cstate="print"/>
          <a:stretch>
            <a:fillRect/>
          </a:stretch>
        </p:blipFill>
        <p:spPr>
          <a:xfrm>
            <a:off x="3347864" y="1412776"/>
            <a:ext cx="1794495" cy="1794495"/>
          </a:xfrm>
          <a:prstGeom prst="ellipse">
            <a:avLst/>
          </a:prstGeom>
          <a:ln w="63500" cap="rnd">
            <a:solidFill>
              <a:schemeClr val="accent4">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6176" y="1340768"/>
            <a:ext cx="2376264" cy="1672678"/>
          </a:xfrm>
          <a:prstGeom prst="ellipse">
            <a:avLst/>
          </a:prstGeom>
          <a:ln w="63500" cap="rnd">
            <a:solidFill>
              <a:schemeClr val="accent4">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11" name="Image 10" descr="téléchargement.jpg"/>
          <p:cNvPicPr>
            <a:picLocks noChangeAspect="1"/>
          </p:cNvPicPr>
          <p:nvPr/>
        </p:nvPicPr>
        <p:blipFill>
          <a:blip r:embed="rId7" cstate="print"/>
          <a:stretch>
            <a:fillRect/>
          </a:stretch>
        </p:blipFill>
        <p:spPr>
          <a:xfrm>
            <a:off x="4860032" y="3429000"/>
            <a:ext cx="1454625" cy="1788355"/>
          </a:xfrm>
          <a:prstGeom prst="ellipse">
            <a:avLst/>
          </a:prstGeom>
          <a:ln w="63500" cap="rnd">
            <a:solidFill>
              <a:schemeClr val="accent4">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 11" descr="rita_2010_logo_transparent_coul_avec_url.png"/>
          <p:cNvPicPr>
            <a:picLocks noChangeAspect="1"/>
          </p:cNvPicPr>
          <p:nvPr/>
        </p:nvPicPr>
        <p:blipFill>
          <a:blip r:embed="rId8" cstate="print"/>
          <a:stretch>
            <a:fillRect/>
          </a:stretch>
        </p:blipFill>
        <p:spPr>
          <a:xfrm>
            <a:off x="6372200" y="4941168"/>
            <a:ext cx="2586370" cy="17009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3" name="Rectangle 2"/>
          <p:cNvSpPr/>
          <p:nvPr/>
        </p:nvSpPr>
        <p:spPr>
          <a:xfrm>
            <a:off x="539552" y="1556792"/>
            <a:ext cx="8352928" cy="4524315"/>
          </a:xfrm>
          <a:prstGeom prst="rect">
            <a:avLst/>
          </a:prstGeom>
        </p:spPr>
        <p:txBody>
          <a:bodyPr wrap="square">
            <a:spAutoFit/>
          </a:bodyPr>
          <a:lstStyle/>
          <a:p>
            <a:pPr algn="ctr"/>
            <a:r>
              <a:rPr lang="fr-CA" sz="3600" dirty="0" smtClean="0"/>
              <a:t>Avocate, elle décide d’aider les femmes exploitées et maltraitées.</a:t>
            </a:r>
          </a:p>
          <a:p>
            <a:pPr algn="ctr"/>
            <a:r>
              <a:rPr lang="fr-CA" sz="3600" dirty="0" smtClean="0"/>
              <a:t>Elle fonde la SEWA, </a:t>
            </a:r>
            <a:r>
              <a:rPr lang="fr-CA" sz="3600" b="1" dirty="0" smtClean="0"/>
              <a:t>organisme de protection des travailleuses </a:t>
            </a:r>
            <a:r>
              <a:rPr lang="fr-CA" sz="3600" dirty="0" smtClean="0"/>
              <a:t>qui compte </a:t>
            </a:r>
          </a:p>
          <a:p>
            <a:pPr algn="ctr"/>
            <a:r>
              <a:rPr lang="fr-CA" sz="3600" dirty="0" smtClean="0"/>
              <a:t>1 million de membres. </a:t>
            </a:r>
          </a:p>
          <a:p>
            <a:endParaRPr lang="en-CA" sz="3600" dirty="0" smtClean="0"/>
          </a:p>
          <a:p>
            <a:pPr algn="ctr"/>
            <a:r>
              <a:rPr lang="en-CA" sz="3600" dirty="0" smtClean="0"/>
              <a:t>Elle met </a:t>
            </a:r>
            <a:r>
              <a:rPr lang="en-CA" sz="3600" dirty="0" err="1" smtClean="0"/>
              <a:t>aussi</a:t>
            </a:r>
            <a:r>
              <a:rPr lang="en-CA" sz="3600" dirty="0" smtClean="0"/>
              <a:t> </a:t>
            </a:r>
            <a:r>
              <a:rPr lang="en-CA" sz="3600" dirty="0" err="1" smtClean="0"/>
              <a:t>sur</a:t>
            </a:r>
            <a:r>
              <a:rPr lang="en-CA" sz="3600" dirty="0" smtClean="0"/>
              <a:t> pied </a:t>
            </a:r>
            <a:r>
              <a:rPr lang="en-CA" sz="3600" dirty="0" err="1" smtClean="0"/>
              <a:t>une</a:t>
            </a:r>
            <a:r>
              <a:rPr lang="en-CA" sz="3600" dirty="0" smtClean="0"/>
              <a:t> </a:t>
            </a:r>
            <a:r>
              <a:rPr lang="en-CA" sz="3600" b="1" dirty="0" err="1" smtClean="0"/>
              <a:t>banque</a:t>
            </a:r>
            <a:r>
              <a:rPr lang="en-CA" sz="3600" b="1" dirty="0" smtClean="0"/>
              <a:t> </a:t>
            </a:r>
            <a:r>
              <a:rPr lang="en-CA" sz="3600" b="1" dirty="0" err="1" smtClean="0"/>
              <a:t>coopérative</a:t>
            </a:r>
            <a:r>
              <a:rPr lang="en-CA" sz="3600" dirty="0" smtClean="0"/>
              <a:t>. </a:t>
            </a:r>
          </a:p>
        </p:txBody>
      </p:sp>
      <p:sp>
        <p:nvSpPr>
          <p:cNvPr id="4" name="ZoneTexte 3"/>
          <p:cNvSpPr txBox="1"/>
          <p:nvPr/>
        </p:nvSpPr>
        <p:spPr>
          <a:xfrm>
            <a:off x="1763688" y="404664"/>
            <a:ext cx="5832648" cy="923330"/>
          </a:xfrm>
          <a:prstGeom prst="rect">
            <a:avLst/>
          </a:prstGeom>
          <a:noFill/>
        </p:spPr>
        <p:txBody>
          <a:bodyPr wrap="square" rtlCol="0">
            <a:spAutoFit/>
          </a:bodyPr>
          <a:lstStyle/>
          <a:p>
            <a:pPr algn="ctr"/>
            <a:r>
              <a:rPr lang="en-CA" sz="5400" dirty="0" err="1" smtClean="0">
                <a:solidFill>
                  <a:schemeClr val="accent4">
                    <a:lumMod val="75000"/>
                  </a:schemeClr>
                </a:solidFill>
              </a:rPr>
              <a:t>S’impliquer</a:t>
            </a:r>
            <a:endParaRPr lang="fr-CA" sz="54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hands-600497_960_720.jpg"/>
          <p:cNvPicPr>
            <a:picLocks noChangeAspect="1"/>
          </p:cNvPicPr>
          <p:nvPr/>
        </p:nvPicPr>
        <p:blipFill>
          <a:blip r:embed="rId2" cstate="print">
            <a:lum bright="52000"/>
          </a:blip>
          <a:stretch>
            <a:fillRect/>
          </a:stretch>
        </p:blipFill>
        <p:spPr>
          <a:xfrm>
            <a:off x="0" y="404664"/>
            <a:ext cx="9144000" cy="6096000"/>
          </a:xfrm>
          <a:prstGeom prst="rect">
            <a:avLst/>
          </a:prstGeom>
        </p:spPr>
      </p:pic>
      <p:sp>
        <p:nvSpPr>
          <p:cNvPr id="75777" name="Rectangle 1"/>
          <p:cNvSpPr>
            <a:spLocks noChangeArrowheads="1"/>
          </p:cNvSpPr>
          <p:nvPr/>
        </p:nvSpPr>
        <p:spPr bwMode="auto">
          <a:xfrm>
            <a:off x="755576" y="1794302"/>
            <a:ext cx="734481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2800" b="0" i="0" u="none" strike="noStrike" cap="none" normalizeH="0" baseline="0" dirty="0" smtClean="0">
                <a:ln>
                  <a:noFill/>
                </a:ln>
                <a:solidFill>
                  <a:schemeClr val="tx1"/>
                </a:solidFill>
                <a:effectLst/>
                <a:latin typeface="Accord SF"/>
                <a:ea typeface="Calibri" pitchFamily="34" charset="0"/>
                <a:cs typeface="Times New Roman" pitchFamily="18" charset="0"/>
              </a:rPr>
              <a:t>Dans un pays où la pauvreté est partout et où les femmes sont trop souvent mises à l’écart, </a:t>
            </a:r>
            <a:r>
              <a:rPr kumimoji="0" lang="fr-CA" sz="2400" b="0" i="0" u="none" strike="noStrike" cap="none" normalizeH="0" baseline="0" dirty="0" smtClean="0">
                <a:ln>
                  <a:noFill/>
                </a:ln>
                <a:solidFill>
                  <a:schemeClr val="tx1"/>
                </a:solidFill>
                <a:effectLst/>
                <a:latin typeface="Accord SF"/>
                <a:ea typeface="Calibri" pitchFamily="34" charset="0"/>
                <a:cs typeface="Times New Roman" pitchFamily="18" charset="0"/>
              </a:rPr>
              <a:t>elle</a:t>
            </a:r>
            <a:r>
              <a:rPr kumimoji="0" lang="fr-CA" sz="2800" b="0" i="0" u="none" strike="noStrike" cap="none" normalizeH="0" baseline="0" dirty="0" smtClean="0">
                <a:ln>
                  <a:noFill/>
                </a:ln>
                <a:solidFill>
                  <a:schemeClr val="tx1"/>
                </a:solidFill>
                <a:effectLst/>
                <a:latin typeface="Accord SF"/>
                <a:ea typeface="Calibri" pitchFamily="34" charset="0"/>
                <a:cs typeface="Times New Roman" pitchFamily="18" charset="0"/>
              </a:rPr>
              <a:t> a choisi d’avoir confiance en elles et de leur donner des moyens concrets pour changer la situation</a:t>
            </a:r>
            <a:r>
              <a:rPr kumimoji="0" lang="fr-C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CA"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theelders.org/images/Ela-Bhatt-SEWA_600x367.jpg"/>
          <p:cNvPicPr>
            <a:picLocks noChangeAspect="1" noChangeArrowheads="1"/>
          </p:cNvPicPr>
          <p:nvPr/>
        </p:nvPicPr>
        <p:blipFill>
          <a:blip r:embed="rId3" cstate="print"/>
          <a:srcRect/>
          <a:stretch>
            <a:fillRect/>
          </a:stretch>
        </p:blipFill>
        <p:spPr bwMode="auto">
          <a:xfrm>
            <a:off x="2627784" y="4221088"/>
            <a:ext cx="3600400" cy="1585616"/>
          </a:xfrm>
          <a:prstGeom prst="rect">
            <a:avLst/>
          </a:prstGeom>
          <a:noFill/>
        </p:spPr>
      </p:pic>
      <p:sp>
        <p:nvSpPr>
          <p:cNvPr id="4" name="ZoneTexte 3"/>
          <p:cNvSpPr txBox="1"/>
          <p:nvPr/>
        </p:nvSpPr>
        <p:spPr>
          <a:xfrm>
            <a:off x="899592" y="620688"/>
            <a:ext cx="7272808" cy="769441"/>
          </a:xfrm>
          <a:prstGeom prst="rect">
            <a:avLst/>
          </a:prstGeom>
          <a:noFill/>
        </p:spPr>
        <p:txBody>
          <a:bodyPr wrap="square" rtlCol="0">
            <a:spAutoFit/>
          </a:bodyPr>
          <a:lstStyle/>
          <a:p>
            <a:pPr algn="ctr"/>
            <a:r>
              <a:rPr lang="en-CA" sz="4400" dirty="0" smtClean="0">
                <a:solidFill>
                  <a:schemeClr val="accent4">
                    <a:lumMod val="75000"/>
                  </a:schemeClr>
                </a:solidFill>
              </a:rPr>
              <a:t>Changer le </a:t>
            </a:r>
            <a:r>
              <a:rPr lang="en-CA" sz="4400" dirty="0" err="1" smtClean="0">
                <a:solidFill>
                  <a:schemeClr val="accent4">
                    <a:lumMod val="75000"/>
                  </a:schemeClr>
                </a:solidFill>
              </a:rPr>
              <a:t>monde</a:t>
            </a:r>
            <a:endParaRPr lang="fr-CA" sz="44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8"/>
            <a:ext cx="8568952" cy="1200329"/>
          </a:xfrm>
          <a:prstGeom prst="rect">
            <a:avLst/>
          </a:prstGeom>
          <a:noFill/>
        </p:spPr>
        <p:txBody>
          <a:bodyPr wrap="square" rtlCol="0">
            <a:spAutoFit/>
          </a:bodyPr>
          <a:lstStyle/>
          <a:p>
            <a:pPr algn="ctr"/>
            <a:r>
              <a:rPr lang="fr-CA" sz="3600" smtClean="0"/>
              <a:t>Des personnes qui </a:t>
            </a:r>
            <a:r>
              <a:rPr lang="fr-CA" sz="3600" dirty="0" smtClean="0"/>
              <a:t>ont les droits des femmes à </a:t>
            </a:r>
            <a:r>
              <a:rPr lang="fr-CA" sz="3600" dirty="0" err="1" smtClean="0"/>
              <a:t>coeur</a:t>
            </a:r>
            <a:r>
              <a:rPr lang="fr-CA" sz="3600" dirty="0" smtClean="0"/>
              <a:t>!!</a:t>
            </a:r>
            <a:endParaRPr lang="fr-CA" sz="3600" dirty="0"/>
          </a:p>
        </p:txBody>
      </p:sp>
      <p:pic>
        <p:nvPicPr>
          <p:cNvPr id="1026" name="Picture 2" descr="http://www.in-terre-actif.com/2010/uploads/RITAPosts/tiny_mce/lea_clermont_dion.jpg"/>
          <p:cNvPicPr>
            <a:picLocks noChangeAspect="1" noChangeArrowheads="1"/>
          </p:cNvPicPr>
          <p:nvPr/>
        </p:nvPicPr>
        <p:blipFill>
          <a:blip r:embed="rId2" cstate="print"/>
          <a:srcRect/>
          <a:stretch>
            <a:fillRect/>
          </a:stretch>
        </p:blipFill>
        <p:spPr bwMode="auto">
          <a:xfrm>
            <a:off x="5436096" y="2684916"/>
            <a:ext cx="3063255" cy="20421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ZoneTexte 3"/>
          <p:cNvSpPr txBox="1"/>
          <p:nvPr/>
        </p:nvSpPr>
        <p:spPr>
          <a:xfrm>
            <a:off x="5436096" y="4869160"/>
            <a:ext cx="3096344" cy="369332"/>
          </a:xfrm>
          <a:prstGeom prst="rect">
            <a:avLst/>
          </a:prstGeom>
          <a:noFill/>
        </p:spPr>
        <p:txBody>
          <a:bodyPr wrap="square" rtlCol="0">
            <a:spAutoFit/>
          </a:bodyPr>
          <a:lstStyle/>
          <a:p>
            <a:pPr algn="ctr"/>
            <a:r>
              <a:rPr lang="fr-CA" dirty="0" smtClean="0"/>
              <a:t>Léa Clermont-Dion</a:t>
            </a:r>
            <a:endParaRPr lang="fr-CA" dirty="0"/>
          </a:p>
        </p:txBody>
      </p:sp>
      <p:pic>
        <p:nvPicPr>
          <p:cNvPr id="1030" name="Picture 6" descr="http://www.oregand.ca/.a/6a00d834525ef769e20128771ae723970c-600wi"/>
          <p:cNvPicPr>
            <a:picLocks noChangeAspect="1" noChangeArrowheads="1"/>
          </p:cNvPicPr>
          <p:nvPr/>
        </p:nvPicPr>
        <p:blipFill>
          <a:blip r:embed="rId3" cstate="print"/>
          <a:srcRect/>
          <a:stretch>
            <a:fillRect/>
          </a:stretch>
        </p:blipFill>
        <p:spPr bwMode="auto">
          <a:xfrm>
            <a:off x="2915816" y="3140968"/>
            <a:ext cx="2016224" cy="177386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ZoneTexte 6"/>
          <p:cNvSpPr txBox="1"/>
          <p:nvPr/>
        </p:nvSpPr>
        <p:spPr>
          <a:xfrm>
            <a:off x="3059832" y="5085184"/>
            <a:ext cx="1872208" cy="369332"/>
          </a:xfrm>
          <a:prstGeom prst="rect">
            <a:avLst/>
          </a:prstGeom>
          <a:noFill/>
        </p:spPr>
        <p:txBody>
          <a:bodyPr wrap="square" rtlCol="0">
            <a:spAutoFit/>
          </a:bodyPr>
          <a:lstStyle/>
          <a:p>
            <a:r>
              <a:rPr lang="fr-CA" dirty="0" smtClean="0"/>
              <a:t>Magalie Marcelin</a:t>
            </a:r>
            <a:endParaRPr lang="fr-CA" dirty="0"/>
          </a:p>
        </p:txBody>
      </p:sp>
      <p:pic>
        <p:nvPicPr>
          <p:cNvPr id="1034" name="Picture 10" descr="Résultats de recherche d'images pour « Thérèse Casgrain »"/>
          <p:cNvPicPr>
            <a:picLocks noChangeAspect="1" noChangeArrowheads="1"/>
          </p:cNvPicPr>
          <p:nvPr/>
        </p:nvPicPr>
        <p:blipFill>
          <a:blip r:embed="rId4" cstate="print"/>
          <a:srcRect/>
          <a:stretch>
            <a:fillRect/>
          </a:stretch>
        </p:blipFill>
        <p:spPr bwMode="auto">
          <a:xfrm>
            <a:off x="611560" y="2348880"/>
            <a:ext cx="1533525" cy="228600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ZoneTexte 9"/>
          <p:cNvSpPr txBox="1"/>
          <p:nvPr/>
        </p:nvSpPr>
        <p:spPr>
          <a:xfrm>
            <a:off x="539552" y="4869160"/>
            <a:ext cx="2016224" cy="369332"/>
          </a:xfrm>
          <a:prstGeom prst="rect">
            <a:avLst/>
          </a:prstGeom>
          <a:noFill/>
        </p:spPr>
        <p:txBody>
          <a:bodyPr wrap="square" rtlCol="0">
            <a:spAutoFit/>
          </a:bodyPr>
          <a:lstStyle/>
          <a:p>
            <a:r>
              <a:rPr lang="fr-CA" dirty="0" smtClean="0"/>
              <a:t>Thérèse </a:t>
            </a:r>
            <a:r>
              <a:rPr lang="fr-CA" dirty="0" err="1" smtClean="0"/>
              <a:t>Casgrain</a:t>
            </a:r>
            <a:endParaRPr lang="fr-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755576" y="2132856"/>
            <a:ext cx="73448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Dans un pays o</a:t>
            </a:r>
            <a:r>
              <a:rPr kumimoji="0" lang="fr-CA" sz="2400" b="0" i="0" u="none" strike="noStrike" cap="none" normalizeH="0" baseline="0" dirty="0" smtClean="0">
                <a:ln>
                  <a:noFill/>
                </a:ln>
                <a:solidFill>
                  <a:schemeClr val="tx1"/>
                </a:solidFill>
                <a:effectLst/>
                <a:latin typeface="Calibri"/>
                <a:ea typeface="Calibri" pitchFamily="34" charset="0"/>
                <a:cs typeface="Times New Roman" pitchFamily="18" charset="0"/>
              </a:rPr>
              <a:t>ù</a:t>
            </a:r>
            <a:r>
              <a:rPr kumimoji="0" lang="fr-C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pauvret</a:t>
            </a:r>
            <a:r>
              <a:rPr kumimoji="0" lang="fr-CA"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C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 partout et o</a:t>
            </a:r>
            <a:r>
              <a:rPr kumimoji="0" lang="fr-CA" sz="2400" b="0" i="0" u="none" strike="noStrike" cap="none" normalizeH="0" baseline="0" dirty="0" smtClean="0">
                <a:ln>
                  <a:noFill/>
                </a:ln>
                <a:solidFill>
                  <a:schemeClr val="tx1"/>
                </a:solidFill>
                <a:effectLst/>
                <a:latin typeface="Calibri"/>
                <a:ea typeface="Calibri" pitchFamily="34" charset="0"/>
                <a:cs typeface="Times New Roman" pitchFamily="18" charset="0"/>
              </a:rPr>
              <a:t>ù</a:t>
            </a:r>
            <a:r>
              <a:rPr kumimoji="0" lang="fr-C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femmes sont tr</a:t>
            </a:r>
            <a:r>
              <a:rPr kumimoji="0" lang="fr-CA"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C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souvent mises </a:t>
            </a:r>
            <a:r>
              <a:rPr kumimoji="0" lang="fr-CA"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C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t>
            </a:r>
            <a:r>
              <a:rPr kumimoji="0" lang="fr-CA"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C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cart, elle a choisi d</a:t>
            </a:r>
            <a:r>
              <a:rPr kumimoji="0" lang="fr-CA"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CA"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avoir confiance en elles et de leur donner des moyens concrets pour changer la situation.</a:t>
            </a:r>
            <a:endParaRPr kumimoji="0" lang="fr-CA"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theelders.org/images/Ela-Bhatt-SEWA_600x367.jpg"/>
          <p:cNvPicPr>
            <a:picLocks noChangeAspect="1" noChangeArrowheads="1"/>
          </p:cNvPicPr>
          <p:nvPr/>
        </p:nvPicPr>
        <p:blipFill>
          <a:blip r:embed="rId2" cstate="print"/>
          <a:srcRect/>
          <a:stretch>
            <a:fillRect/>
          </a:stretch>
        </p:blipFill>
        <p:spPr bwMode="auto">
          <a:xfrm>
            <a:off x="3131840" y="4149080"/>
            <a:ext cx="2592288" cy="1585616"/>
          </a:xfrm>
          <a:prstGeom prst="rect">
            <a:avLst/>
          </a:prstGeom>
          <a:noFill/>
        </p:spPr>
      </p:pic>
      <p:sp>
        <p:nvSpPr>
          <p:cNvPr id="4" name="ZoneTexte 3"/>
          <p:cNvSpPr txBox="1"/>
          <p:nvPr/>
        </p:nvSpPr>
        <p:spPr>
          <a:xfrm>
            <a:off x="899592" y="620688"/>
            <a:ext cx="7272808" cy="646331"/>
          </a:xfrm>
          <a:prstGeom prst="rect">
            <a:avLst/>
          </a:prstGeom>
          <a:noFill/>
        </p:spPr>
        <p:txBody>
          <a:bodyPr wrap="square" rtlCol="0">
            <a:spAutoFit/>
          </a:bodyPr>
          <a:lstStyle/>
          <a:p>
            <a:pPr algn="ctr"/>
            <a:r>
              <a:rPr lang="en-CA" sz="3600" dirty="0" smtClean="0"/>
              <a:t>Changer le </a:t>
            </a:r>
            <a:r>
              <a:rPr lang="en-CA" sz="3600" dirty="0" err="1" smtClean="0"/>
              <a:t>monde</a:t>
            </a:r>
            <a:endParaRPr lang="fr-CA" sz="3600" dirty="0"/>
          </a:p>
        </p:txBody>
      </p:sp>
      <p:pic>
        <p:nvPicPr>
          <p:cNvPr id="5" name="Image 4" descr="note-147951__180.png"/>
          <p:cNvPicPr>
            <a:picLocks noChangeAspect="1"/>
          </p:cNvPicPr>
          <p:nvPr/>
        </p:nvPicPr>
        <p:blipFill>
          <a:blip r:embed="rId3" cstate="print"/>
          <a:stretch>
            <a:fillRect/>
          </a:stretch>
        </p:blipFill>
        <p:spPr>
          <a:xfrm>
            <a:off x="-180528" y="0"/>
            <a:ext cx="9145015" cy="7245058"/>
          </a:xfrm>
          <a:prstGeom prst="rect">
            <a:avLst/>
          </a:prstGeom>
        </p:spPr>
      </p:pic>
      <p:sp>
        <p:nvSpPr>
          <p:cNvPr id="6" name="ZoneTexte 5"/>
          <p:cNvSpPr txBox="1"/>
          <p:nvPr/>
        </p:nvSpPr>
        <p:spPr>
          <a:xfrm>
            <a:off x="683568" y="1196752"/>
            <a:ext cx="7416824" cy="4939814"/>
          </a:xfrm>
          <a:prstGeom prst="rect">
            <a:avLst/>
          </a:prstGeom>
          <a:noFill/>
        </p:spPr>
        <p:txBody>
          <a:bodyPr wrap="square" rtlCol="0">
            <a:spAutoFit/>
          </a:bodyPr>
          <a:lstStyle/>
          <a:p>
            <a:pPr algn="ctr">
              <a:buFont typeface="Arial" pitchFamily="34" charset="0"/>
              <a:buChar char="•"/>
            </a:pPr>
            <a:r>
              <a:rPr lang="fr-CA" sz="3200" dirty="0" smtClean="0"/>
              <a:t> Fais preuve de considération et de respect envers les femmes de ton entourage;</a:t>
            </a:r>
          </a:p>
          <a:p>
            <a:pPr algn="ctr"/>
            <a:endParaRPr lang="fr-CA" sz="1100" dirty="0" smtClean="0"/>
          </a:p>
          <a:p>
            <a:pPr algn="ctr">
              <a:buFont typeface="Arial" pitchFamily="34" charset="0"/>
              <a:buChar char="•"/>
            </a:pPr>
            <a:r>
              <a:rPr lang="fr-CA" sz="3200" dirty="0" smtClean="0"/>
              <a:t> Évite et dénonce la discrimination, peu importe les critères sur lesquels elle se base : sexe, origine, religion, situation financière, orientation sexuelle, apparence, </a:t>
            </a:r>
            <a:r>
              <a:rPr lang="fr-CA" sz="3200" dirty="0" err="1" smtClean="0"/>
              <a:t>etc</a:t>
            </a:r>
            <a:r>
              <a:rPr lang="fr-CA" sz="3200" dirty="0" smtClean="0"/>
              <a:t>…;</a:t>
            </a:r>
          </a:p>
          <a:p>
            <a:pPr algn="ctr">
              <a:buFont typeface="Arial" pitchFamily="34" charset="0"/>
              <a:buChar char="•"/>
            </a:pPr>
            <a:r>
              <a:rPr lang="fr-CA" sz="3200" dirty="0" smtClean="0"/>
              <a:t> Sensibilise ton entourage;</a:t>
            </a:r>
          </a:p>
          <a:p>
            <a:pPr algn="ctr">
              <a:buFont typeface="Arial" pitchFamily="34" charset="0"/>
              <a:buChar char="•"/>
            </a:pPr>
            <a:r>
              <a:rPr lang="fr-CA" sz="3200" dirty="0" smtClean="0"/>
              <a:t>Fais entendre tes idées …</a:t>
            </a:r>
          </a:p>
          <a:p>
            <a:endParaRPr lang="fr-CA" sz="1600" dirty="0"/>
          </a:p>
        </p:txBody>
      </p:sp>
      <p:sp>
        <p:nvSpPr>
          <p:cNvPr id="7" name="Titr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smtClean="0">
                <a:ln>
                  <a:noFill/>
                </a:ln>
                <a:solidFill>
                  <a:schemeClr val="tx1"/>
                </a:solidFill>
                <a:effectLst/>
                <a:uLnTx/>
                <a:uFillTx/>
                <a:latin typeface="+mj-lt"/>
                <a:ea typeface="+mj-ea"/>
                <a:cs typeface="+mj-cs"/>
              </a:rPr>
              <a:t>Et moi dans tout ça!</a:t>
            </a:r>
            <a:endParaRPr kumimoji="0" lang="fr-CA"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2" name="Titre 1"/>
          <p:cNvSpPr>
            <a:spLocks noGrp="1"/>
          </p:cNvSpPr>
          <p:nvPr>
            <p:ph type="title"/>
          </p:nvPr>
        </p:nvSpPr>
        <p:spPr>
          <a:xfrm>
            <a:off x="539552" y="3212976"/>
            <a:ext cx="6912768" cy="1143000"/>
          </a:xfrm>
        </p:spPr>
        <p:txBody>
          <a:bodyPr>
            <a:normAutofit fontScale="90000"/>
          </a:bodyPr>
          <a:lstStyle/>
          <a:p>
            <a:pPr algn="ctr"/>
            <a:r>
              <a:rPr lang="en-CA" sz="5300" dirty="0" smtClean="0">
                <a:solidFill>
                  <a:schemeClr val="accent4">
                    <a:lumMod val="75000"/>
                  </a:schemeClr>
                </a:solidFill>
              </a:rPr>
              <a:t>Peter </a:t>
            </a:r>
            <a:r>
              <a:rPr lang="en-CA" sz="5300" dirty="0" err="1" smtClean="0">
                <a:solidFill>
                  <a:schemeClr val="accent4">
                    <a:lumMod val="75000"/>
                  </a:schemeClr>
                </a:solidFill>
              </a:rPr>
              <a:t>Benenson</a:t>
            </a:r>
            <a:r>
              <a:rPr lang="en-CA" dirty="0" smtClean="0"/>
              <a:t/>
            </a:r>
            <a:br>
              <a:rPr lang="en-CA" dirty="0" smtClean="0"/>
            </a:br>
            <a:r>
              <a:rPr lang="en-CA" dirty="0" smtClean="0">
                <a:solidFill>
                  <a:schemeClr val="tx1"/>
                </a:solidFill>
              </a:rPr>
              <a:t/>
            </a:r>
            <a:br>
              <a:rPr lang="en-CA" dirty="0" smtClean="0">
                <a:solidFill>
                  <a:schemeClr val="tx1"/>
                </a:solidFill>
              </a:rPr>
            </a:br>
            <a:r>
              <a:rPr lang="en-CA" dirty="0" err="1" smtClean="0">
                <a:solidFill>
                  <a:schemeClr val="tx1"/>
                </a:solidFill>
              </a:rPr>
              <a:t>Ce</a:t>
            </a:r>
            <a:r>
              <a:rPr lang="en-CA" dirty="0" smtClean="0">
                <a:solidFill>
                  <a:schemeClr val="tx1"/>
                </a:solidFill>
              </a:rPr>
              <a:t> qui </a:t>
            </a:r>
            <a:r>
              <a:rPr lang="en-CA" dirty="0" err="1" smtClean="0">
                <a:solidFill>
                  <a:schemeClr val="tx1"/>
                </a:solidFill>
              </a:rPr>
              <a:t>lui</a:t>
            </a:r>
            <a:r>
              <a:rPr lang="en-CA" dirty="0" smtClean="0">
                <a:solidFill>
                  <a:schemeClr val="tx1"/>
                </a:solidFill>
              </a:rPr>
              <a:t> </a:t>
            </a:r>
            <a:r>
              <a:rPr lang="en-CA" dirty="0" err="1" smtClean="0">
                <a:solidFill>
                  <a:schemeClr val="tx1"/>
                </a:solidFill>
              </a:rPr>
              <a:t>tient</a:t>
            </a:r>
            <a:r>
              <a:rPr lang="en-CA" dirty="0" smtClean="0">
                <a:solidFill>
                  <a:schemeClr val="tx1"/>
                </a:solidFill>
              </a:rPr>
              <a:t> à </a:t>
            </a:r>
            <a:r>
              <a:rPr lang="en-CA" dirty="0" err="1" smtClean="0">
                <a:solidFill>
                  <a:schemeClr val="tx1"/>
                </a:solidFill>
              </a:rPr>
              <a:t>coeur</a:t>
            </a:r>
            <a:endParaRPr lang="fr-CA" dirty="0">
              <a:solidFill>
                <a:schemeClr val="tx1"/>
              </a:solidFill>
            </a:endParaRPr>
          </a:p>
        </p:txBody>
      </p:sp>
      <p:pic>
        <p:nvPicPr>
          <p:cNvPr id="5" name="Picture 8" descr="http://files.fbstatic.com/PostImages/1930547/0/2ce1a3d5-8585-45a3-9ab7-b64ea5575a85.jpg"/>
          <p:cNvPicPr>
            <a:picLocks noChangeAspect="1" noChangeArrowheads="1"/>
          </p:cNvPicPr>
          <p:nvPr/>
        </p:nvPicPr>
        <p:blipFill>
          <a:blip r:embed="rId3" cstate="print"/>
          <a:srcRect/>
          <a:stretch>
            <a:fillRect/>
          </a:stretch>
        </p:blipFill>
        <p:spPr bwMode="auto">
          <a:xfrm>
            <a:off x="7092280" y="3356992"/>
            <a:ext cx="1835696" cy="2776606"/>
          </a:xfrm>
          <a:prstGeom prst="rect">
            <a:avLst/>
          </a:prstGeom>
          <a:noFill/>
        </p:spPr>
      </p:pic>
      <p:sp>
        <p:nvSpPr>
          <p:cNvPr id="6" name="ZoneTexte 5"/>
          <p:cNvSpPr txBox="1"/>
          <p:nvPr/>
        </p:nvSpPr>
        <p:spPr>
          <a:xfrm>
            <a:off x="2195736" y="4941168"/>
            <a:ext cx="3600400" cy="1384995"/>
          </a:xfrm>
          <a:prstGeom prst="rect">
            <a:avLst/>
          </a:prstGeom>
          <a:noFill/>
        </p:spPr>
        <p:txBody>
          <a:bodyPr wrap="square" rtlCol="0">
            <a:spAutoFit/>
          </a:bodyPr>
          <a:lstStyle/>
          <a:p>
            <a:pPr>
              <a:buFontTx/>
              <a:buChar char="-"/>
            </a:pPr>
            <a:r>
              <a:rPr lang="en-CA" sz="2800" dirty="0" smtClean="0"/>
              <a:t> Les </a:t>
            </a:r>
            <a:r>
              <a:rPr lang="en-CA" sz="2800" dirty="0" err="1" smtClean="0"/>
              <a:t>droits</a:t>
            </a:r>
            <a:r>
              <a:rPr lang="en-CA" sz="2800" dirty="0" smtClean="0"/>
              <a:t> </a:t>
            </a:r>
            <a:r>
              <a:rPr lang="en-CA" sz="2800" dirty="0" err="1" smtClean="0"/>
              <a:t>humains</a:t>
            </a:r>
            <a:endParaRPr lang="en-CA" sz="2800" dirty="0" smtClean="0"/>
          </a:p>
          <a:p>
            <a:pPr>
              <a:buFontTx/>
              <a:buChar char="-"/>
            </a:pPr>
            <a:r>
              <a:rPr lang="en-CA" sz="2800" dirty="0" smtClean="0"/>
              <a:t> La justice</a:t>
            </a:r>
          </a:p>
          <a:p>
            <a:pPr>
              <a:buFontTx/>
              <a:buChar char="-"/>
            </a:pPr>
            <a:r>
              <a:rPr lang="en-CA" sz="2800" dirty="0" smtClean="0"/>
              <a:t> La </a:t>
            </a:r>
            <a:r>
              <a:rPr lang="en-CA" sz="2800" dirty="0" err="1" smtClean="0"/>
              <a:t>liberté</a:t>
            </a:r>
            <a:r>
              <a:rPr lang="en-CA" sz="2800" dirty="0" smtClean="0"/>
              <a:t> </a:t>
            </a:r>
            <a:r>
              <a:rPr lang="en-CA" sz="2800" dirty="0" err="1" smtClean="0"/>
              <a:t>d’expression</a:t>
            </a:r>
            <a:endParaRPr lang="fr-CA" sz="2800" dirty="0"/>
          </a:p>
        </p:txBody>
      </p:sp>
      <p:pic>
        <p:nvPicPr>
          <p:cNvPr id="7" name="Image 6" descr="peter.png"/>
          <p:cNvPicPr>
            <a:picLocks noChangeAspect="1"/>
          </p:cNvPicPr>
          <p:nvPr/>
        </p:nvPicPr>
        <p:blipFill>
          <a:blip r:embed="rId4" cstate="print"/>
          <a:stretch>
            <a:fillRect/>
          </a:stretch>
        </p:blipFill>
        <p:spPr>
          <a:xfrm>
            <a:off x="0" y="0"/>
            <a:ext cx="9144000" cy="27132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4" name="Rectangle 3"/>
          <p:cNvSpPr/>
          <p:nvPr/>
        </p:nvSpPr>
        <p:spPr>
          <a:xfrm>
            <a:off x="467544" y="1844824"/>
            <a:ext cx="7992888" cy="3970318"/>
          </a:xfrm>
          <a:prstGeom prst="rect">
            <a:avLst/>
          </a:prstGeom>
        </p:spPr>
        <p:txBody>
          <a:bodyPr wrap="square">
            <a:spAutoFit/>
          </a:bodyPr>
          <a:lstStyle/>
          <a:p>
            <a:pPr algn="ctr"/>
            <a:r>
              <a:rPr lang="fr-CA" sz="4000" dirty="0" smtClean="0"/>
              <a:t>Deux jeunes étudiants du Portugal, pays à l’époque dirigé par un dictateur, avaient été arrêtés et condamnés à sept ans de prison pour un toast à la liberté. </a:t>
            </a:r>
          </a:p>
          <a:p>
            <a:pPr algn="ctr"/>
            <a:endParaRPr lang="fr-CA" sz="2800" dirty="0" smtClean="0"/>
          </a:p>
          <a:p>
            <a:pPr algn="just"/>
            <a:endParaRPr lang="fr-CA" sz="2400" dirty="0" smtClean="0"/>
          </a:p>
        </p:txBody>
      </p:sp>
      <p:sp>
        <p:nvSpPr>
          <p:cNvPr id="5" name="ZoneTexte 4"/>
          <p:cNvSpPr txBox="1"/>
          <p:nvPr/>
        </p:nvSpPr>
        <p:spPr>
          <a:xfrm>
            <a:off x="827584" y="476672"/>
            <a:ext cx="7344816" cy="1508105"/>
          </a:xfrm>
          <a:prstGeom prst="rect">
            <a:avLst/>
          </a:prstGeom>
          <a:noFill/>
        </p:spPr>
        <p:txBody>
          <a:bodyPr wrap="square" rtlCol="0">
            <a:spAutoFit/>
          </a:bodyPr>
          <a:lstStyle/>
          <a:p>
            <a:pPr algn="ctr"/>
            <a:r>
              <a:rPr lang="fr-CA" sz="6000" dirty="0" smtClean="0">
                <a:latin typeface="+mj-lt"/>
              </a:rPr>
              <a:t>S’indigner</a:t>
            </a:r>
          </a:p>
          <a:p>
            <a:pPr algn="ctr"/>
            <a:endParaRPr lang="fr-CA"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and-1009755_960_720.jpg"/>
          <p:cNvPicPr>
            <a:picLocks noChangeAspect="1"/>
          </p:cNvPicPr>
          <p:nvPr/>
        </p:nvPicPr>
        <p:blipFill>
          <a:blip r:embed="rId3" cstate="print">
            <a:lum bright="70000" contrast="-70000"/>
          </a:blip>
          <a:stretch>
            <a:fillRect/>
          </a:stretch>
        </p:blipFill>
        <p:spPr>
          <a:xfrm>
            <a:off x="0" y="0"/>
            <a:ext cx="9144000" cy="6858000"/>
          </a:xfrm>
          <a:prstGeom prst="rect">
            <a:avLst/>
          </a:prstGeom>
        </p:spPr>
      </p:pic>
      <p:sp>
        <p:nvSpPr>
          <p:cNvPr id="2" name="Titre 1"/>
          <p:cNvSpPr>
            <a:spLocks noGrp="1"/>
          </p:cNvSpPr>
          <p:nvPr>
            <p:ph type="title"/>
          </p:nvPr>
        </p:nvSpPr>
        <p:spPr/>
        <p:txBody>
          <a:bodyPr/>
          <a:lstStyle/>
          <a:p>
            <a:r>
              <a:rPr lang="en-CA" b="1" dirty="0" err="1" smtClean="0"/>
              <a:t>S’informer</a:t>
            </a:r>
            <a:r>
              <a:rPr lang="en-CA" b="1" dirty="0" smtClean="0"/>
              <a:t> </a:t>
            </a:r>
            <a:endParaRPr lang="fr-CA" b="1" dirty="0"/>
          </a:p>
        </p:txBody>
      </p:sp>
      <p:sp>
        <p:nvSpPr>
          <p:cNvPr id="3" name="Espace réservé du contenu 2"/>
          <p:cNvSpPr>
            <a:spLocks noGrp="1"/>
          </p:cNvSpPr>
          <p:nvPr>
            <p:ph idx="1"/>
          </p:nvPr>
        </p:nvSpPr>
        <p:spPr/>
        <p:txBody>
          <a:bodyPr/>
          <a:lstStyle/>
          <a:p>
            <a:pPr algn="ctr">
              <a:buNone/>
            </a:pPr>
            <a:r>
              <a:rPr lang="fr-CA" b="1" i="1" dirty="0" smtClean="0"/>
              <a:t>Et pourquoi la liberté d’expression est si importante?</a:t>
            </a:r>
            <a:endParaRPr lang="fr-CA" dirty="0" smtClean="0"/>
          </a:p>
          <a:p>
            <a:endParaRPr lang="fr-CA" dirty="0"/>
          </a:p>
        </p:txBody>
      </p:sp>
      <p:pic>
        <p:nvPicPr>
          <p:cNvPr id="4" name="Image 3" descr="IconoVideo.gif">
            <a:hlinkClick r:id="rId4"/>
          </p:cNvPr>
          <p:cNvPicPr/>
          <p:nvPr>
            <p:custDataLst>
              <p:tags r:id="rId1"/>
            </p:custDataLst>
          </p:nvPr>
        </p:nvPicPr>
        <p:blipFill>
          <a:blip r:embed="rId5" cstate="print"/>
          <a:stretch>
            <a:fillRect/>
          </a:stretch>
        </p:blipFill>
        <p:spPr>
          <a:xfrm>
            <a:off x="3923928" y="3068960"/>
            <a:ext cx="1440160" cy="1537320"/>
          </a:xfrm>
          <a:prstGeom prst="rect">
            <a:avLst/>
          </a:prstGeom>
        </p:spPr>
      </p:pic>
      <p:sp>
        <p:nvSpPr>
          <p:cNvPr id="8" name="ZoneTexte 7"/>
          <p:cNvSpPr txBox="1"/>
          <p:nvPr/>
        </p:nvSpPr>
        <p:spPr>
          <a:xfrm>
            <a:off x="899592" y="4869160"/>
            <a:ext cx="7200800" cy="1384995"/>
          </a:xfrm>
          <a:prstGeom prst="rect">
            <a:avLst/>
          </a:prstGeom>
          <a:noFill/>
        </p:spPr>
        <p:txBody>
          <a:bodyPr wrap="square" rtlCol="0">
            <a:spAutoFit/>
          </a:bodyPr>
          <a:lstStyle/>
          <a:p>
            <a:pPr algn="ctr"/>
            <a:r>
              <a:rPr lang="fr-CA" dirty="0" smtClean="0"/>
              <a:t> </a:t>
            </a:r>
            <a:endParaRPr lang="fr-CA" sz="2400" dirty="0" smtClean="0"/>
          </a:p>
          <a:p>
            <a:pPr algn="ctr"/>
            <a:r>
              <a:rPr lang="fr-CA" sz="2400" dirty="0" smtClean="0"/>
              <a:t> </a:t>
            </a:r>
            <a:r>
              <a:rPr lang="fr-CA" sz="2400" i="1" dirty="0" smtClean="0"/>
              <a:t>Quelles seraient les conséquences de vivre dans un monde où la liberté d’expression n’existerait pas ?</a:t>
            </a:r>
            <a:endParaRPr lang="fr-CA" sz="2400" dirty="0" smtClean="0"/>
          </a:p>
          <a:p>
            <a:endParaRPr lang="fr-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and-1009755_960_720.jpg"/>
          <p:cNvPicPr>
            <a:picLocks noChangeAspect="1"/>
          </p:cNvPicPr>
          <p:nvPr/>
        </p:nvPicPr>
        <p:blipFill>
          <a:blip r:embed="rId2" cstate="print">
            <a:lum bright="59000" contrast="31000"/>
          </a:blip>
          <a:stretch>
            <a:fillRect/>
          </a:stretch>
        </p:blipFill>
        <p:spPr>
          <a:xfrm>
            <a:off x="0" y="0"/>
            <a:ext cx="9144000" cy="6858000"/>
          </a:xfrm>
          <a:prstGeom prst="rect">
            <a:avLst/>
          </a:prstGeom>
        </p:spPr>
      </p:pic>
      <p:sp>
        <p:nvSpPr>
          <p:cNvPr id="2" name="Titre 1"/>
          <p:cNvSpPr>
            <a:spLocks noGrp="1"/>
          </p:cNvSpPr>
          <p:nvPr>
            <p:ph type="title"/>
          </p:nvPr>
        </p:nvSpPr>
        <p:spPr/>
        <p:txBody>
          <a:bodyPr/>
          <a:lstStyle/>
          <a:p>
            <a:r>
              <a:rPr lang="en-CA" dirty="0" err="1" smtClean="0"/>
              <a:t>S’impliquer</a:t>
            </a:r>
            <a:endParaRPr lang="fr-CA" dirty="0"/>
          </a:p>
        </p:txBody>
      </p:sp>
      <p:sp>
        <p:nvSpPr>
          <p:cNvPr id="3" name="Espace réservé du contenu 2"/>
          <p:cNvSpPr>
            <a:spLocks noGrp="1"/>
          </p:cNvSpPr>
          <p:nvPr>
            <p:ph idx="1"/>
          </p:nvPr>
        </p:nvSpPr>
        <p:spPr/>
        <p:txBody>
          <a:bodyPr/>
          <a:lstStyle/>
          <a:p>
            <a:pPr algn="ctr">
              <a:buNone/>
            </a:pPr>
            <a:r>
              <a:rPr lang="fr-CA" dirty="0" smtClean="0"/>
              <a:t>L’indignation de Peter le pousse, en 1961, à inviter la population à écrire des lettres pour dénoncer les traitements subis par ces étudiants et à exiger la libération des prisonniers d’opinions: Amnistie internationale était née.</a:t>
            </a:r>
          </a:p>
          <a:p>
            <a:endParaRPr lang="fr-CA" dirty="0"/>
          </a:p>
        </p:txBody>
      </p:sp>
      <p:pic>
        <p:nvPicPr>
          <p:cNvPr id="5" name="Image 4" descr="images.png"/>
          <p:cNvPicPr>
            <a:picLocks noChangeAspect="1"/>
          </p:cNvPicPr>
          <p:nvPr/>
        </p:nvPicPr>
        <p:blipFill>
          <a:blip r:embed="rId3" cstate="print"/>
          <a:stretch>
            <a:fillRect/>
          </a:stretch>
        </p:blipFill>
        <p:spPr>
          <a:xfrm>
            <a:off x="3635896" y="4869160"/>
            <a:ext cx="1924050" cy="23812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3" name="Espace réservé du contenu 2"/>
          <p:cNvSpPr>
            <a:spLocks noGrp="1"/>
          </p:cNvSpPr>
          <p:nvPr>
            <p:ph idx="1"/>
          </p:nvPr>
        </p:nvSpPr>
        <p:spPr>
          <a:xfrm>
            <a:off x="539552" y="1628800"/>
            <a:ext cx="8229600" cy="4101088"/>
          </a:xfrm>
        </p:spPr>
        <p:txBody>
          <a:bodyPr>
            <a:normAutofit/>
          </a:bodyPr>
          <a:lstStyle/>
          <a:p>
            <a:pPr algn="ctr">
              <a:buNone/>
            </a:pPr>
            <a:r>
              <a:rPr lang="fr-CA" sz="2800" dirty="0" smtClean="0"/>
              <a:t>    Amnistie Internationale travaille pour la défense des droits humains dans le monde, avec 3 millions de membres dans 150 pays. Elle a travaillé pour faire libérer 50 000 prisonniers d’opinion et a remporté le prix Nobel de la paix en 1977.</a:t>
            </a:r>
          </a:p>
          <a:p>
            <a:pPr algn="ctr"/>
            <a:endParaRPr lang="fr-CA" dirty="0"/>
          </a:p>
        </p:txBody>
      </p:sp>
      <p:pic>
        <p:nvPicPr>
          <p:cNvPr id="4" name="Image 3" descr="Logo-Exigeons-la-Dignite.gif"/>
          <p:cNvPicPr>
            <a:picLocks noChangeAspect="1"/>
          </p:cNvPicPr>
          <p:nvPr/>
        </p:nvPicPr>
        <p:blipFill>
          <a:blip r:embed="rId3" cstate="print"/>
          <a:stretch>
            <a:fillRect/>
          </a:stretch>
        </p:blipFill>
        <p:spPr>
          <a:xfrm>
            <a:off x="827584" y="4149080"/>
            <a:ext cx="4626827" cy="2022723"/>
          </a:xfrm>
          <a:prstGeom prst="rect">
            <a:avLst/>
          </a:prstGeom>
        </p:spPr>
      </p:pic>
      <p:sp>
        <p:nvSpPr>
          <p:cNvPr id="6" name="ZoneTexte 5"/>
          <p:cNvSpPr txBox="1"/>
          <p:nvPr/>
        </p:nvSpPr>
        <p:spPr>
          <a:xfrm>
            <a:off x="2411760" y="476672"/>
            <a:ext cx="4176464" cy="707886"/>
          </a:xfrm>
          <a:prstGeom prst="rect">
            <a:avLst/>
          </a:prstGeom>
          <a:noFill/>
        </p:spPr>
        <p:txBody>
          <a:bodyPr wrap="square" rtlCol="0">
            <a:spAutoFit/>
          </a:bodyPr>
          <a:lstStyle/>
          <a:p>
            <a:pPr algn="ctr"/>
            <a:r>
              <a:rPr lang="en-CA" sz="4000" b="1" dirty="0" err="1" smtClean="0"/>
              <a:t>S’impliquer</a:t>
            </a:r>
            <a:endParaRPr lang="fr-CA" sz="4000" b="1" dirty="0"/>
          </a:p>
        </p:txBody>
      </p:sp>
      <p:pic>
        <p:nvPicPr>
          <p:cNvPr id="7" name="Image 6" descr="amnesty_torture_orig.jpg"/>
          <p:cNvPicPr>
            <a:picLocks noChangeAspect="1"/>
          </p:cNvPicPr>
          <p:nvPr/>
        </p:nvPicPr>
        <p:blipFill>
          <a:blip r:embed="rId4" cstate="print"/>
          <a:stretch>
            <a:fillRect/>
          </a:stretch>
        </p:blipFill>
        <p:spPr>
          <a:xfrm>
            <a:off x="5508104" y="4149080"/>
            <a:ext cx="2963366" cy="22485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hands-600497_960_720.jpg"/>
          <p:cNvPicPr>
            <a:picLocks noChangeAspect="1"/>
          </p:cNvPicPr>
          <p:nvPr/>
        </p:nvPicPr>
        <p:blipFill>
          <a:blip r:embed="rId2" cstate="print">
            <a:lum bright="52000"/>
          </a:blip>
          <a:stretch>
            <a:fillRect/>
          </a:stretch>
        </p:blipFill>
        <p:spPr>
          <a:xfrm>
            <a:off x="0" y="762000"/>
            <a:ext cx="9144000" cy="6096000"/>
          </a:xfrm>
          <a:prstGeom prst="rect">
            <a:avLst/>
          </a:prstGeom>
        </p:spPr>
      </p:pic>
      <p:sp>
        <p:nvSpPr>
          <p:cNvPr id="75777" name="Rectangle 1"/>
          <p:cNvSpPr>
            <a:spLocks noChangeArrowheads="1"/>
          </p:cNvSpPr>
          <p:nvPr/>
        </p:nvSpPr>
        <p:spPr bwMode="auto">
          <a:xfrm>
            <a:off x="827584" y="1772816"/>
            <a:ext cx="7344816"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3200" dirty="0" smtClean="0"/>
              <a:t>Il a réussi, à partir d’un événement qui a suscité son indignation, à mobiliser des millions de personnes, à ouvrir des cellules de prison et à faire reculer des gouvernements par des moyens accessibles à tous : du papier, un crayon et des voix qui dénoncent.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ZoneTexte 3"/>
          <p:cNvSpPr txBox="1"/>
          <p:nvPr/>
        </p:nvSpPr>
        <p:spPr>
          <a:xfrm>
            <a:off x="899592" y="620688"/>
            <a:ext cx="7272808" cy="646331"/>
          </a:xfrm>
          <a:prstGeom prst="rect">
            <a:avLst/>
          </a:prstGeom>
          <a:noFill/>
        </p:spPr>
        <p:txBody>
          <a:bodyPr wrap="square" rtlCol="0">
            <a:spAutoFit/>
          </a:bodyPr>
          <a:lstStyle/>
          <a:p>
            <a:pPr algn="ctr"/>
            <a:r>
              <a:rPr lang="en-CA" sz="3600" dirty="0" smtClean="0"/>
              <a:t>Changer le </a:t>
            </a:r>
            <a:r>
              <a:rPr lang="en-CA" sz="3600" dirty="0" err="1" smtClean="0"/>
              <a:t>monde</a:t>
            </a:r>
            <a:endParaRPr lang="fr-CA"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sand-1009755_960_720.jpg"/>
          <p:cNvPicPr>
            <a:picLocks noChangeAspect="1"/>
          </p:cNvPicPr>
          <p:nvPr/>
        </p:nvPicPr>
        <p:blipFill>
          <a:blip r:embed="rId3" cstate="print">
            <a:lum bright="33000" contrast="31000"/>
          </a:blip>
          <a:stretch>
            <a:fillRect/>
          </a:stretch>
        </p:blipFill>
        <p:spPr>
          <a:xfrm>
            <a:off x="0" y="0"/>
            <a:ext cx="9144000" cy="6858000"/>
          </a:xfrm>
          <a:prstGeom prst="rect">
            <a:avLst/>
          </a:prstGeom>
        </p:spPr>
      </p:pic>
      <p:sp>
        <p:nvSpPr>
          <p:cNvPr id="6" name="Titre 5"/>
          <p:cNvSpPr>
            <a:spLocks noGrp="1"/>
          </p:cNvSpPr>
          <p:nvPr>
            <p:ph type="title"/>
          </p:nvPr>
        </p:nvSpPr>
        <p:spPr>
          <a:xfrm>
            <a:off x="151425" y="332656"/>
            <a:ext cx="8655621" cy="121014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CA" sz="9100" b="1" spc="50" dirty="0" smtClean="0">
                <a:ln w="11430">
                  <a:solidFill>
                    <a:schemeClr val="tx1"/>
                  </a:solidFill>
                </a:ln>
                <a:effectLst>
                  <a:outerShdw blurRad="76200" dist="50800" dir="5400000" algn="tl" rotWithShape="0">
                    <a:srgbClr val="000000">
                      <a:alpha val="65000"/>
                    </a:srgbClr>
                  </a:outerShdw>
                </a:effectLst>
                <a:latin typeface="Vivaldi" pitchFamily="66" charset="0"/>
              </a:rPr>
              <a:t>Les 3 Saints…</a:t>
            </a:r>
            <a:endParaRPr lang="fr-CA" sz="9100" b="1" spc="50" dirty="0">
              <a:ln w="11430">
                <a:solidFill>
                  <a:schemeClr val="tx1"/>
                </a:solidFill>
              </a:ln>
              <a:effectLst>
                <a:outerShdw blurRad="76200" dist="50800" dir="5400000" algn="tl" rotWithShape="0">
                  <a:srgbClr val="000000">
                    <a:alpha val="65000"/>
                  </a:srgbClr>
                </a:outerShdw>
              </a:effectLst>
              <a:latin typeface="Vivaldi" pitchFamily="66" charset="0"/>
            </a:endParaRPr>
          </a:p>
        </p:txBody>
      </p:sp>
      <p:pic>
        <p:nvPicPr>
          <p:cNvPr id="8" name="Espace réservé du contenu 7"/>
          <p:cNvPicPr>
            <a:picLocks noGrp="1" noChangeAspect="1"/>
          </p:cNvPicPr>
          <p:nvPr>
            <p:ph idx="1"/>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79512" y="1772816"/>
            <a:ext cx="2952328" cy="39259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Image 8"/>
          <p:cNvPicPr>
            <a:picLocks noChangeAspect="1"/>
          </p:cNvPicPr>
          <p:nvPr/>
        </p:nvPicPr>
        <p:blipFill>
          <a:blip r:embed="rId6" cstate="print">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3059832" y="1992379"/>
            <a:ext cx="2838808" cy="35627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 9"/>
          <p:cNvPicPr>
            <a:picLocks noChangeAspect="1"/>
          </p:cNvPicPr>
          <p:nvPr/>
        </p:nvPicPr>
        <p:blipFill>
          <a:blip r:embed="rId8" cstate="print">
            <a:extLst>
              <a:ext uri="{BEBA8EAE-BF5A-486C-A8C5-ECC9F3942E4B}">
                <a14:imgProps xmlns:a14="http://schemas.microsoft.com/office/drawing/2010/main" xmlns="">
                  <a14:imgLayer r:embed="rId9">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6046974" y="1929531"/>
            <a:ext cx="3065847" cy="3600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Rectangle à coins arrondis 10"/>
          <p:cNvSpPr/>
          <p:nvPr/>
        </p:nvSpPr>
        <p:spPr>
          <a:xfrm>
            <a:off x="899592" y="4631967"/>
            <a:ext cx="2376264" cy="1338481"/>
          </a:xfrm>
          <a:prstGeom prst="wedgeRoundRectCallout">
            <a:avLst>
              <a:gd name="adj1" fmla="val -53872"/>
              <a:gd name="adj2" fmla="val 79307"/>
              <a:gd name="adj3" fmla="val 16667"/>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4400" b="1" dirty="0" err="1" smtClean="0">
                <a:effectLst>
                  <a:outerShdw blurRad="38100" dist="38100" dir="2700000" algn="tl">
                    <a:srgbClr val="000000">
                      <a:alpha val="43137"/>
                    </a:srgbClr>
                  </a:outerShdw>
                </a:effectLst>
              </a:rPr>
              <a:t>S’in</a:t>
            </a:r>
            <a:r>
              <a:rPr lang="en-CA" sz="2800" b="1" dirty="0" err="1" smtClean="0">
                <a:effectLst>
                  <a:outerShdw blurRad="38100" dist="38100" dir="2700000" algn="tl">
                    <a:srgbClr val="000000">
                      <a:alpha val="43137"/>
                    </a:srgbClr>
                  </a:outerShdw>
                </a:effectLst>
              </a:rPr>
              <a:t>digner</a:t>
            </a:r>
            <a:r>
              <a:rPr lang="en-CA" sz="2800" dirty="0" smtClean="0">
                <a:effectLst>
                  <a:outerShdw blurRad="38100" dist="38100" dir="2700000" algn="tl">
                    <a:srgbClr val="000000">
                      <a:alpha val="43137"/>
                    </a:srgbClr>
                  </a:outerShdw>
                </a:effectLst>
              </a:rPr>
              <a:t> </a:t>
            </a:r>
            <a:endParaRPr lang="fr-CA" sz="2800" dirty="0">
              <a:effectLst>
                <a:outerShdw blurRad="38100" dist="38100" dir="2700000" algn="tl">
                  <a:srgbClr val="000000">
                    <a:alpha val="43137"/>
                  </a:srgbClr>
                </a:outerShdw>
              </a:effectLst>
            </a:endParaRPr>
          </a:p>
        </p:txBody>
      </p:sp>
      <p:sp>
        <p:nvSpPr>
          <p:cNvPr id="17" name="Rectangle à coins arrondis 16"/>
          <p:cNvSpPr/>
          <p:nvPr/>
        </p:nvSpPr>
        <p:spPr>
          <a:xfrm>
            <a:off x="3623310" y="4666202"/>
            <a:ext cx="2275330" cy="1440160"/>
          </a:xfrm>
          <a:prstGeom prst="wedgeRoundRectCallout">
            <a:avLst>
              <a:gd name="adj1" fmla="val -53872"/>
              <a:gd name="adj2" fmla="val 79307"/>
              <a:gd name="adj3" fmla="val 16667"/>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4400" b="1" dirty="0" err="1" smtClean="0">
                <a:effectLst>
                  <a:outerShdw blurRad="38100" dist="38100" dir="2700000" algn="tl">
                    <a:srgbClr val="000000">
                      <a:alpha val="43137"/>
                    </a:srgbClr>
                  </a:outerShdw>
                </a:effectLst>
              </a:rPr>
              <a:t>S’in</a:t>
            </a:r>
            <a:r>
              <a:rPr lang="en-CA" sz="2800" b="1" dirty="0" err="1" smtClean="0">
                <a:effectLst>
                  <a:outerShdw blurRad="38100" dist="38100" dir="2700000" algn="tl">
                    <a:srgbClr val="000000">
                      <a:alpha val="43137"/>
                    </a:srgbClr>
                  </a:outerShdw>
                </a:effectLst>
              </a:rPr>
              <a:t>former</a:t>
            </a:r>
            <a:endParaRPr lang="fr-CA" sz="2800" b="1" dirty="0">
              <a:effectLst>
                <a:outerShdw blurRad="38100" dist="38100" dir="2700000" algn="tl">
                  <a:srgbClr val="000000">
                    <a:alpha val="43137"/>
                  </a:srgbClr>
                </a:outerShdw>
              </a:effectLst>
            </a:endParaRPr>
          </a:p>
        </p:txBody>
      </p:sp>
      <p:sp>
        <p:nvSpPr>
          <p:cNvPr id="18" name="Rectangle à coins arrondis 17"/>
          <p:cNvSpPr/>
          <p:nvPr/>
        </p:nvSpPr>
        <p:spPr>
          <a:xfrm>
            <a:off x="6487918" y="4658272"/>
            <a:ext cx="2656082" cy="1440160"/>
          </a:xfrm>
          <a:prstGeom prst="wedgeRoundRectCallout">
            <a:avLst>
              <a:gd name="adj1" fmla="val -53872"/>
              <a:gd name="adj2" fmla="val 79307"/>
              <a:gd name="adj3" fmla="val 16667"/>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4400" b="1" dirty="0" err="1" smtClean="0">
                <a:effectLst>
                  <a:outerShdw blurRad="38100" dist="38100" dir="2700000" algn="tl">
                    <a:srgbClr val="000000">
                      <a:alpha val="43137"/>
                    </a:srgbClr>
                  </a:outerShdw>
                </a:effectLst>
              </a:rPr>
              <a:t>S’im</a:t>
            </a:r>
            <a:r>
              <a:rPr lang="en-CA" sz="2800" b="1" dirty="0" err="1" smtClean="0">
                <a:effectLst>
                  <a:outerShdw blurRad="38100" dist="38100" dir="2700000" algn="tl">
                    <a:srgbClr val="000000">
                      <a:alpha val="43137"/>
                    </a:srgbClr>
                  </a:outerShdw>
                </a:effectLst>
              </a:rPr>
              <a:t>pliquer</a:t>
            </a:r>
            <a:r>
              <a:rPr lang="en-CA" dirty="0" smtClean="0"/>
              <a:t> </a:t>
            </a:r>
            <a:endParaRPr lang="fr-CA" dirty="0"/>
          </a:p>
        </p:txBody>
      </p:sp>
    </p:spTree>
    <p:extLst>
      <p:ext uri="{BB962C8B-B14F-4D97-AF65-F5344CB8AC3E}">
        <p14:creationId xmlns:p14="http://schemas.microsoft.com/office/powerpoint/2010/main" xmlns="" val="110924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Résultats de recherche d'images pour « loco locass »"/>
          <p:cNvPicPr>
            <a:picLocks noChangeAspect="1" noChangeArrowheads="1"/>
          </p:cNvPicPr>
          <p:nvPr/>
        </p:nvPicPr>
        <p:blipFill>
          <a:blip r:embed="rId2" cstate="print"/>
          <a:srcRect/>
          <a:stretch>
            <a:fillRect/>
          </a:stretch>
        </p:blipFill>
        <p:spPr bwMode="auto">
          <a:xfrm>
            <a:off x="1187624" y="2636912"/>
            <a:ext cx="2647950" cy="172402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ZoneTexte 2"/>
          <p:cNvSpPr txBox="1"/>
          <p:nvPr/>
        </p:nvSpPr>
        <p:spPr>
          <a:xfrm>
            <a:off x="1043608" y="4509120"/>
            <a:ext cx="2880320" cy="369332"/>
          </a:xfrm>
          <a:prstGeom prst="rect">
            <a:avLst/>
          </a:prstGeom>
          <a:noFill/>
        </p:spPr>
        <p:txBody>
          <a:bodyPr wrap="square" rtlCol="0">
            <a:spAutoFit/>
          </a:bodyPr>
          <a:lstStyle/>
          <a:p>
            <a:pPr algn="ctr"/>
            <a:r>
              <a:rPr lang="fr-CA" b="1" dirty="0" smtClean="0"/>
              <a:t>Loco </a:t>
            </a:r>
            <a:r>
              <a:rPr lang="fr-CA" b="1" dirty="0" err="1" smtClean="0"/>
              <a:t>Locass</a:t>
            </a:r>
            <a:r>
              <a:rPr lang="fr-CA" b="1" dirty="0" smtClean="0"/>
              <a:t> </a:t>
            </a:r>
            <a:endParaRPr lang="fr-CA" dirty="0"/>
          </a:p>
        </p:txBody>
      </p:sp>
      <p:sp>
        <p:nvSpPr>
          <p:cNvPr id="4" name="ZoneTexte 3"/>
          <p:cNvSpPr txBox="1"/>
          <p:nvPr/>
        </p:nvSpPr>
        <p:spPr>
          <a:xfrm>
            <a:off x="395536" y="404664"/>
            <a:ext cx="8280920" cy="1200329"/>
          </a:xfrm>
          <a:prstGeom prst="rect">
            <a:avLst/>
          </a:prstGeom>
          <a:noFill/>
        </p:spPr>
        <p:txBody>
          <a:bodyPr wrap="square" rtlCol="0">
            <a:spAutoFit/>
          </a:bodyPr>
          <a:lstStyle/>
          <a:p>
            <a:pPr algn="ctr"/>
            <a:r>
              <a:rPr lang="fr-CA" sz="3600" b="1" dirty="0" smtClean="0"/>
              <a:t>Différents leaders qui ont la liberté d’expression à cœur</a:t>
            </a:r>
            <a:endParaRPr lang="fr-CA" sz="3600" dirty="0"/>
          </a:p>
        </p:txBody>
      </p:sp>
      <p:sp>
        <p:nvSpPr>
          <p:cNvPr id="61444" name="AutoShape 4" descr="Résultats de recherche d'images pour « L’organisme Reporters sans Frontières (Fr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61446" name="AutoShape 6" descr="Résultats de recherche d'images pour « L’organisme Reporters sans Frontières (Fr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61448" name="AutoShape 8" descr="Résultats de recherche d'images pour « L’organisme Reporters sans Frontières (Fr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61450" name="AutoShape 10" descr="Résultats de recherche d'images pour « L’organisme Reporters sans Frontières (Fr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61452" name="AutoShape 12" descr="Résultats de recherche d'images pour « L’organisme Reporters sans Frontières (Fran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10" name="Image 9" descr="téléchargement.jpg"/>
          <p:cNvPicPr>
            <a:picLocks noChangeAspect="1"/>
          </p:cNvPicPr>
          <p:nvPr/>
        </p:nvPicPr>
        <p:blipFill>
          <a:blip r:embed="rId3" cstate="print"/>
          <a:stretch>
            <a:fillRect/>
          </a:stretch>
        </p:blipFill>
        <p:spPr>
          <a:xfrm>
            <a:off x="5076056" y="2852936"/>
            <a:ext cx="3045946" cy="14077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note-147951__180.png"/>
          <p:cNvPicPr>
            <a:picLocks noChangeAspect="1"/>
          </p:cNvPicPr>
          <p:nvPr/>
        </p:nvPicPr>
        <p:blipFill>
          <a:blip r:embed="rId2" cstate="print"/>
          <a:stretch>
            <a:fillRect/>
          </a:stretch>
        </p:blipFill>
        <p:spPr>
          <a:xfrm>
            <a:off x="-180528" y="0"/>
            <a:ext cx="9145015" cy="7245058"/>
          </a:xfrm>
          <a:prstGeom prst="rect">
            <a:avLst/>
          </a:prstGeom>
        </p:spPr>
      </p:pic>
      <p:sp>
        <p:nvSpPr>
          <p:cNvPr id="2" name="Titre 1"/>
          <p:cNvSpPr>
            <a:spLocks noGrp="1"/>
          </p:cNvSpPr>
          <p:nvPr>
            <p:ph type="title"/>
          </p:nvPr>
        </p:nvSpPr>
        <p:spPr/>
        <p:txBody>
          <a:bodyPr/>
          <a:lstStyle/>
          <a:p>
            <a:r>
              <a:rPr lang="en-CA" dirty="0" smtClean="0"/>
              <a:t>Et </a:t>
            </a:r>
            <a:r>
              <a:rPr lang="en-CA" dirty="0" err="1" smtClean="0"/>
              <a:t>moi</a:t>
            </a:r>
            <a:r>
              <a:rPr lang="en-CA" dirty="0" smtClean="0"/>
              <a:t> </a:t>
            </a:r>
            <a:r>
              <a:rPr lang="en-CA" dirty="0" err="1" smtClean="0"/>
              <a:t>dans</a:t>
            </a:r>
            <a:r>
              <a:rPr lang="en-CA" dirty="0" smtClean="0"/>
              <a:t> tout </a:t>
            </a:r>
            <a:r>
              <a:rPr lang="en-CA" dirty="0" err="1" smtClean="0"/>
              <a:t>ça</a:t>
            </a:r>
            <a:r>
              <a:rPr lang="en-CA" dirty="0" smtClean="0"/>
              <a:t>!</a:t>
            </a:r>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Informe-toi et passe à l’action. </a:t>
            </a:r>
          </a:p>
          <a:p>
            <a:r>
              <a:rPr lang="fr-CA" dirty="0" smtClean="0"/>
              <a:t>Participe aux campagnes proposées ou, s’il y en a un, joins-toi au comité Amnistie présent de ton école.</a:t>
            </a:r>
          </a:p>
          <a:p>
            <a:r>
              <a:rPr lang="fr-CA" dirty="0" smtClean="0"/>
              <a:t>Défends tes points de vue avec ouverture d’esprit et respect…et laisse les autres faires de même. </a:t>
            </a:r>
          </a:p>
          <a:p>
            <a:r>
              <a:rPr lang="fr-CA" dirty="0" smtClean="0"/>
              <a:t>N’hésite pas à dénoncer, auprès des autorités compétentes, les injustices dont tu es victime.</a:t>
            </a:r>
          </a:p>
          <a:p>
            <a:pPr>
              <a:buNone/>
            </a:pPr>
            <a:r>
              <a:rPr lang="fr-CA" dirty="0" smtClean="0"/>
              <a:t> </a:t>
            </a:r>
          </a:p>
          <a:p>
            <a:endParaRPr lang="fr-CA" dirty="0"/>
          </a:p>
        </p:txBody>
      </p:sp>
      <p:pic>
        <p:nvPicPr>
          <p:cNvPr id="5" name="Image 4" descr="téléchargement (4).jpg"/>
          <p:cNvPicPr>
            <a:picLocks noChangeAspect="1"/>
          </p:cNvPicPr>
          <p:nvPr/>
        </p:nvPicPr>
        <p:blipFill>
          <a:blip r:embed="rId3" cstate="print"/>
          <a:stretch>
            <a:fillRect/>
          </a:stretch>
        </p:blipFill>
        <p:spPr>
          <a:xfrm>
            <a:off x="3131840" y="5229200"/>
            <a:ext cx="2592288" cy="135032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2" name="Titre 1"/>
          <p:cNvSpPr>
            <a:spLocks noGrp="1"/>
          </p:cNvSpPr>
          <p:nvPr>
            <p:ph type="title"/>
          </p:nvPr>
        </p:nvSpPr>
        <p:spPr>
          <a:xfrm>
            <a:off x="179512" y="2132856"/>
            <a:ext cx="8733656" cy="1143000"/>
          </a:xfrm>
        </p:spPr>
        <p:txBody>
          <a:bodyPr/>
          <a:lstStyle/>
          <a:p>
            <a:pPr algn="ctr"/>
            <a:r>
              <a:rPr lang="en-CA" dirty="0" smtClean="0">
                <a:solidFill>
                  <a:schemeClr val="tx1"/>
                </a:solidFill>
              </a:rPr>
              <a:t>Jean Vanier</a:t>
            </a:r>
            <a:endParaRPr lang="fr-CA" dirty="0">
              <a:solidFill>
                <a:schemeClr val="tx1"/>
              </a:solidFill>
            </a:endParaRPr>
          </a:p>
        </p:txBody>
      </p:sp>
      <p:sp>
        <p:nvSpPr>
          <p:cNvPr id="3" name="Espace réservé du contenu 2"/>
          <p:cNvSpPr>
            <a:spLocks noGrp="1"/>
          </p:cNvSpPr>
          <p:nvPr>
            <p:ph idx="1"/>
          </p:nvPr>
        </p:nvSpPr>
        <p:spPr>
          <a:xfrm>
            <a:off x="457200" y="3140968"/>
            <a:ext cx="8229600" cy="2985195"/>
          </a:xfrm>
        </p:spPr>
        <p:txBody>
          <a:bodyPr>
            <a:normAutofit/>
          </a:bodyPr>
          <a:lstStyle/>
          <a:p>
            <a:pPr algn="ctr">
              <a:buNone/>
            </a:pPr>
            <a:r>
              <a:rPr lang="en-CA" sz="4400" b="1" dirty="0" err="1" smtClean="0"/>
              <a:t>Ce</a:t>
            </a:r>
            <a:r>
              <a:rPr lang="en-CA" sz="4400" b="1" dirty="0" smtClean="0"/>
              <a:t> qui </a:t>
            </a:r>
            <a:r>
              <a:rPr lang="en-CA" sz="4400" b="1" dirty="0" err="1" smtClean="0"/>
              <a:t>lui</a:t>
            </a:r>
            <a:r>
              <a:rPr lang="en-CA" sz="4400" b="1" dirty="0" smtClean="0"/>
              <a:t> </a:t>
            </a:r>
            <a:r>
              <a:rPr lang="en-CA" sz="4400" b="1" dirty="0" err="1" smtClean="0"/>
              <a:t>tient</a:t>
            </a:r>
            <a:r>
              <a:rPr lang="en-CA" sz="4400" b="1" dirty="0" smtClean="0"/>
              <a:t> à </a:t>
            </a:r>
            <a:r>
              <a:rPr lang="en-CA" sz="4400" b="1" dirty="0" err="1" smtClean="0"/>
              <a:t>coeur</a:t>
            </a:r>
            <a:endParaRPr lang="fr-CA" sz="4400" b="1" dirty="0"/>
          </a:p>
        </p:txBody>
      </p:sp>
      <p:sp>
        <p:nvSpPr>
          <p:cNvPr id="5" name="ZoneTexte 4"/>
          <p:cNvSpPr txBox="1"/>
          <p:nvPr/>
        </p:nvSpPr>
        <p:spPr>
          <a:xfrm>
            <a:off x="539552" y="4005064"/>
            <a:ext cx="8136904" cy="2923877"/>
          </a:xfrm>
          <a:prstGeom prst="rect">
            <a:avLst/>
          </a:prstGeom>
          <a:noFill/>
        </p:spPr>
        <p:txBody>
          <a:bodyPr wrap="square" rtlCol="0">
            <a:spAutoFit/>
          </a:bodyPr>
          <a:lstStyle/>
          <a:p>
            <a:pPr algn="ctr"/>
            <a:r>
              <a:rPr lang="en-CA" sz="3200" dirty="0" smtClean="0"/>
              <a:t> </a:t>
            </a:r>
            <a:r>
              <a:rPr lang="en-CA" sz="4800" dirty="0" smtClean="0"/>
              <a:t>Les gens qui </a:t>
            </a:r>
            <a:r>
              <a:rPr lang="en-CA" sz="4800" dirty="0" err="1" smtClean="0"/>
              <a:t>ont</a:t>
            </a:r>
            <a:r>
              <a:rPr lang="en-CA" sz="4800" dirty="0" smtClean="0"/>
              <a:t> des </a:t>
            </a:r>
            <a:r>
              <a:rPr lang="en-CA" sz="4800" dirty="0" err="1" smtClean="0"/>
              <a:t>différences</a:t>
            </a:r>
            <a:r>
              <a:rPr lang="en-CA" sz="4800" dirty="0" smtClean="0"/>
              <a:t> physiques et </a:t>
            </a:r>
            <a:r>
              <a:rPr lang="en-CA" sz="4800" dirty="0" err="1" smtClean="0"/>
              <a:t>intellectuelles</a:t>
            </a:r>
            <a:r>
              <a:rPr lang="en-CA" sz="3200" dirty="0" smtClean="0"/>
              <a:t>.</a:t>
            </a:r>
          </a:p>
          <a:p>
            <a:pPr algn="ctr"/>
            <a:endParaRPr lang="en-CA" sz="3200" dirty="0" smtClean="0"/>
          </a:p>
          <a:p>
            <a:pPr algn="ctr"/>
            <a:r>
              <a:rPr lang="fr-CA" sz="2800" i="1" dirty="0" smtClean="0"/>
              <a:t>Pourquoi ne pas regarder notre humanité commune avant de regarder ce qui nous sépare?  Jean </a:t>
            </a:r>
            <a:r>
              <a:rPr lang="fr-CA" sz="2800" i="1" dirty="0" err="1" smtClean="0"/>
              <a:t>Vanier</a:t>
            </a:r>
            <a:endParaRPr lang="fr-CA" sz="2800" i="1" dirty="0"/>
          </a:p>
        </p:txBody>
      </p:sp>
      <p:pic>
        <p:nvPicPr>
          <p:cNvPr id="6" name="Image 5" descr="téléchargement (3).jpg"/>
          <p:cNvPicPr>
            <a:picLocks noChangeAspect="1"/>
          </p:cNvPicPr>
          <p:nvPr/>
        </p:nvPicPr>
        <p:blipFill>
          <a:blip r:embed="rId3" cstate="print"/>
          <a:stretch>
            <a:fillRect/>
          </a:stretch>
        </p:blipFill>
        <p:spPr>
          <a:xfrm>
            <a:off x="0" y="0"/>
            <a:ext cx="9144000" cy="206084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2" name="Titre 1"/>
          <p:cNvSpPr>
            <a:spLocks noGrp="1"/>
          </p:cNvSpPr>
          <p:nvPr>
            <p:ph type="title"/>
          </p:nvPr>
        </p:nvSpPr>
        <p:spPr/>
        <p:txBody>
          <a:bodyPr>
            <a:normAutofit/>
          </a:bodyPr>
          <a:lstStyle/>
          <a:p>
            <a:r>
              <a:rPr lang="en-CA" sz="6000" dirty="0" err="1" smtClean="0">
                <a:solidFill>
                  <a:schemeClr val="tx1"/>
                </a:solidFill>
              </a:rPr>
              <a:t>S’indigner</a:t>
            </a:r>
            <a:endParaRPr lang="fr-CA" sz="6000" dirty="0">
              <a:solidFill>
                <a:schemeClr val="tx1"/>
              </a:solidFill>
            </a:endParaRPr>
          </a:p>
        </p:txBody>
      </p:sp>
      <p:sp>
        <p:nvSpPr>
          <p:cNvPr id="3" name="Espace réservé du contenu 2"/>
          <p:cNvSpPr>
            <a:spLocks noGrp="1"/>
          </p:cNvSpPr>
          <p:nvPr>
            <p:ph idx="1"/>
          </p:nvPr>
        </p:nvSpPr>
        <p:spPr>
          <a:xfrm>
            <a:off x="899592" y="1700808"/>
            <a:ext cx="7772400" cy="4572000"/>
          </a:xfrm>
        </p:spPr>
        <p:txBody>
          <a:bodyPr/>
          <a:lstStyle/>
          <a:p>
            <a:pPr algn="ctr">
              <a:buNone/>
            </a:pPr>
            <a:r>
              <a:rPr lang="en-CA" sz="3600" dirty="0" smtClean="0"/>
              <a:t>Il </a:t>
            </a:r>
            <a:r>
              <a:rPr lang="en-CA" sz="3600" dirty="0" err="1" smtClean="0"/>
              <a:t>visite</a:t>
            </a:r>
            <a:r>
              <a:rPr lang="en-CA" sz="3600" dirty="0" smtClean="0"/>
              <a:t> un </a:t>
            </a:r>
            <a:r>
              <a:rPr lang="en-CA" sz="3600" dirty="0" err="1" smtClean="0"/>
              <a:t>asile</a:t>
            </a:r>
            <a:r>
              <a:rPr lang="en-CA" sz="3600" dirty="0" smtClean="0"/>
              <a:t> </a:t>
            </a:r>
            <a:r>
              <a:rPr lang="en-CA" sz="3600" dirty="0" err="1" smtClean="0"/>
              <a:t>psychiatrique</a:t>
            </a:r>
            <a:r>
              <a:rPr lang="en-CA" sz="3600" dirty="0" smtClean="0"/>
              <a:t>, en 1970, </a:t>
            </a:r>
            <a:r>
              <a:rPr lang="en-CA" sz="3600" dirty="0" err="1" smtClean="0"/>
              <a:t>lors</a:t>
            </a:r>
            <a:r>
              <a:rPr lang="en-CA" sz="3600" dirty="0" smtClean="0"/>
              <a:t> de </a:t>
            </a:r>
            <a:r>
              <a:rPr lang="en-CA" sz="3600" dirty="0" err="1" smtClean="0"/>
              <a:t>cette</a:t>
            </a:r>
            <a:r>
              <a:rPr lang="en-CA" sz="3600" dirty="0" smtClean="0"/>
              <a:t> </a:t>
            </a:r>
            <a:r>
              <a:rPr lang="en-CA" sz="3600" dirty="0" err="1" smtClean="0"/>
              <a:t>visite</a:t>
            </a:r>
            <a:r>
              <a:rPr lang="en-CA" sz="3600" dirty="0" smtClean="0"/>
              <a:t>, </a:t>
            </a:r>
            <a:r>
              <a:rPr lang="en-CA" sz="3600" dirty="0" err="1" smtClean="0"/>
              <a:t>il</a:t>
            </a:r>
            <a:r>
              <a:rPr lang="en-CA" sz="3600" dirty="0" smtClean="0"/>
              <a:t> </a:t>
            </a:r>
            <a:r>
              <a:rPr lang="en-CA" sz="3600" dirty="0" err="1" smtClean="0"/>
              <a:t>est</a:t>
            </a:r>
            <a:r>
              <a:rPr lang="en-CA" sz="3600" dirty="0" smtClean="0"/>
              <a:t> </a:t>
            </a:r>
            <a:r>
              <a:rPr lang="en-CA" sz="3600" dirty="0" err="1" smtClean="0"/>
              <a:t>boulversé</a:t>
            </a:r>
            <a:r>
              <a:rPr lang="en-CA" sz="3600" dirty="0" smtClean="0"/>
              <a:t> par </a:t>
            </a:r>
            <a:r>
              <a:rPr lang="fr-CA" sz="3600" dirty="0" smtClean="0"/>
              <a:t>leurs</a:t>
            </a:r>
            <a:r>
              <a:rPr lang="en-CA" sz="3600" dirty="0" smtClean="0"/>
              <a:t> conditions de vie.</a:t>
            </a:r>
          </a:p>
          <a:p>
            <a:endParaRPr lang="en-CA" sz="2800" dirty="0" smtClean="0"/>
          </a:p>
          <a:p>
            <a:endParaRPr lang="fr-CA" dirty="0"/>
          </a:p>
        </p:txBody>
      </p:sp>
      <p:pic>
        <p:nvPicPr>
          <p:cNvPr id="4" name="Image 3" descr="téléchargement (2).jpg"/>
          <p:cNvPicPr>
            <a:picLocks noChangeAspect="1"/>
          </p:cNvPicPr>
          <p:nvPr/>
        </p:nvPicPr>
        <p:blipFill>
          <a:blip r:embed="rId3" cstate="print"/>
          <a:stretch>
            <a:fillRect/>
          </a:stretch>
        </p:blipFill>
        <p:spPr>
          <a:xfrm>
            <a:off x="3203848" y="3861048"/>
            <a:ext cx="2804501" cy="2307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2" name="Titre 1"/>
          <p:cNvSpPr>
            <a:spLocks noGrp="1"/>
          </p:cNvSpPr>
          <p:nvPr>
            <p:ph type="title"/>
          </p:nvPr>
        </p:nvSpPr>
        <p:spPr>
          <a:xfrm>
            <a:off x="395536" y="0"/>
            <a:ext cx="8229600" cy="1143000"/>
          </a:xfrm>
        </p:spPr>
        <p:txBody>
          <a:bodyPr/>
          <a:lstStyle/>
          <a:p>
            <a:r>
              <a:rPr lang="en-CA" dirty="0" err="1" smtClean="0"/>
              <a:t>S’informer</a:t>
            </a:r>
            <a:endParaRPr lang="fr-CA" dirty="0"/>
          </a:p>
        </p:txBody>
      </p:sp>
      <p:sp>
        <p:nvSpPr>
          <p:cNvPr id="3" name="Espace réservé du contenu 2"/>
          <p:cNvSpPr>
            <a:spLocks noGrp="1"/>
          </p:cNvSpPr>
          <p:nvPr>
            <p:ph idx="1"/>
          </p:nvPr>
        </p:nvSpPr>
        <p:spPr>
          <a:xfrm>
            <a:off x="457200" y="764704"/>
            <a:ext cx="8229600" cy="5760640"/>
          </a:xfrm>
        </p:spPr>
        <p:txBody>
          <a:bodyPr>
            <a:normAutofit/>
          </a:bodyPr>
          <a:lstStyle/>
          <a:p>
            <a:pPr algn="ctr">
              <a:buNone/>
            </a:pPr>
            <a:r>
              <a:rPr lang="fr-CA" dirty="0" smtClean="0"/>
              <a:t> </a:t>
            </a:r>
          </a:p>
          <a:p>
            <a:pPr lvl="0" algn="ctr">
              <a:buNone/>
            </a:pPr>
            <a:endParaRPr lang="fr-CA" dirty="0" smtClean="0"/>
          </a:p>
          <a:p>
            <a:pPr lvl="0" algn="ctr">
              <a:buNone/>
            </a:pPr>
            <a:endParaRPr lang="fr-CA" dirty="0" smtClean="0"/>
          </a:p>
          <a:p>
            <a:pPr algn="ctr">
              <a:buNone/>
            </a:pPr>
            <a:r>
              <a:rPr lang="fr-CA" dirty="0" smtClean="0"/>
              <a:t>La déficience intellectuelle est une condition génétique présente dès la naissance.</a:t>
            </a:r>
          </a:p>
          <a:p>
            <a:pPr lvl="0" algn="ctr">
              <a:buNone/>
            </a:pPr>
            <a:endParaRPr lang="fr-CA" sz="800" dirty="0" smtClean="0"/>
          </a:p>
          <a:p>
            <a:pPr lvl="0" algn="ctr">
              <a:buNone/>
            </a:pPr>
            <a:r>
              <a:rPr lang="fr-CA" dirty="0" smtClean="0"/>
              <a:t>Au Canada, </a:t>
            </a:r>
            <a:r>
              <a:rPr lang="fr-CA" b="1" dirty="0" smtClean="0"/>
              <a:t>2 % </a:t>
            </a:r>
            <a:r>
              <a:rPr lang="fr-CA" dirty="0" smtClean="0"/>
              <a:t>de la population est touchée par une déficience intellectuelle.</a:t>
            </a:r>
          </a:p>
          <a:p>
            <a:endParaRPr lang="fr-CA" dirty="0"/>
          </a:p>
        </p:txBody>
      </p:sp>
      <p:sp>
        <p:nvSpPr>
          <p:cNvPr id="36866" name="AutoShape 2" descr="Résultats de recherche d'images pour « déficience intellectuell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6" name="Image 5" descr="images (1).jpg"/>
          <p:cNvPicPr>
            <a:picLocks noChangeAspect="1"/>
          </p:cNvPicPr>
          <p:nvPr/>
        </p:nvPicPr>
        <p:blipFill>
          <a:blip r:embed="rId3" cstate="print"/>
          <a:stretch>
            <a:fillRect/>
          </a:stretch>
        </p:blipFill>
        <p:spPr>
          <a:xfrm>
            <a:off x="3563888" y="1052736"/>
            <a:ext cx="2016224" cy="129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ZoneTexte 7"/>
          <p:cNvSpPr txBox="1"/>
          <p:nvPr/>
        </p:nvSpPr>
        <p:spPr>
          <a:xfrm>
            <a:off x="611560" y="4869160"/>
            <a:ext cx="8136904" cy="2215991"/>
          </a:xfrm>
          <a:prstGeom prst="rect">
            <a:avLst/>
          </a:prstGeom>
          <a:noFill/>
        </p:spPr>
        <p:txBody>
          <a:bodyPr wrap="square" rtlCol="0">
            <a:spAutoFit/>
          </a:bodyPr>
          <a:lstStyle/>
          <a:p>
            <a:pPr algn="ctr"/>
            <a:r>
              <a:rPr lang="fr-CA" sz="2400" dirty="0" smtClean="0"/>
              <a:t>Vous êtes-vous déjà demandé ce qui vous arriverait si vous deviez perdre une partie de votre intelligence? Les gens qui vous entourent vous aimeraient-ils autant? Est-ce qu'ils le démontreraient de la même manière? Seriez-vous encore accepté par vos amis?</a:t>
            </a:r>
            <a:r>
              <a:rPr lang="fr-CA" dirty="0" smtClean="0"/>
              <a:t/>
            </a:r>
            <a:br>
              <a:rPr lang="fr-CA" dirty="0" smtClean="0"/>
            </a:br>
            <a:endParaRPr lang="fr-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2" name="Titre 1"/>
          <p:cNvSpPr>
            <a:spLocks noGrp="1"/>
          </p:cNvSpPr>
          <p:nvPr>
            <p:ph type="title"/>
          </p:nvPr>
        </p:nvSpPr>
        <p:spPr/>
        <p:txBody>
          <a:bodyPr>
            <a:normAutofit/>
          </a:bodyPr>
          <a:lstStyle/>
          <a:p>
            <a:r>
              <a:rPr lang="en-CA" dirty="0" err="1" smtClean="0">
                <a:solidFill>
                  <a:schemeClr val="tx1"/>
                </a:solidFill>
              </a:rPr>
              <a:t>S’impliquer</a:t>
            </a:r>
            <a:endParaRPr lang="fr-CA" dirty="0">
              <a:solidFill>
                <a:schemeClr val="tx1"/>
              </a:solidFill>
            </a:endParaRPr>
          </a:p>
        </p:txBody>
      </p:sp>
      <p:sp>
        <p:nvSpPr>
          <p:cNvPr id="3" name="Espace réservé du contenu 2"/>
          <p:cNvSpPr>
            <a:spLocks noGrp="1"/>
          </p:cNvSpPr>
          <p:nvPr>
            <p:ph idx="1"/>
          </p:nvPr>
        </p:nvSpPr>
        <p:spPr>
          <a:xfrm>
            <a:off x="467544" y="1447800"/>
            <a:ext cx="8219256" cy="4572000"/>
          </a:xfrm>
        </p:spPr>
        <p:txBody>
          <a:bodyPr>
            <a:normAutofit/>
          </a:bodyPr>
          <a:lstStyle/>
          <a:p>
            <a:pPr marL="0" indent="0" algn="ctr">
              <a:buNone/>
            </a:pPr>
            <a:r>
              <a:rPr lang="en-CA" sz="2400" dirty="0" smtClean="0"/>
              <a:t> </a:t>
            </a:r>
            <a:r>
              <a:rPr lang="en-CA" sz="2800" dirty="0" smtClean="0"/>
              <a:t>Jean Vanier </a:t>
            </a:r>
            <a:r>
              <a:rPr lang="en-CA" sz="2800" dirty="0" err="1" smtClean="0"/>
              <a:t>fonde</a:t>
            </a:r>
            <a:r>
              <a:rPr lang="en-CA" sz="2800" dirty="0" smtClean="0"/>
              <a:t> </a:t>
            </a:r>
            <a:r>
              <a:rPr lang="en-CA" sz="2800" dirty="0" err="1" smtClean="0"/>
              <a:t>l’association</a:t>
            </a:r>
            <a:r>
              <a:rPr lang="en-CA" sz="2800" dirty="0" smtClean="0"/>
              <a:t> </a:t>
            </a:r>
            <a:r>
              <a:rPr lang="en-CA" sz="2800" b="1" dirty="0" err="1" smtClean="0"/>
              <a:t>l’Arche</a:t>
            </a:r>
            <a:r>
              <a:rPr lang="en-CA" sz="2800" dirty="0" smtClean="0"/>
              <a:t> </a:t>
            </a:r>
            <a:r>
              <a:rPr lang="en-CA" sz="2800" dirty="0" err="1" smtClean="0"/>
              <a:t>dans</a:t>
            </a:r>
            <a:r>
              <a:rPr lang="en-CA" sz="2800" dirty="0" smtClean="0"/>
              <a:t> le village </a:t>
            </a:r>
            <a:r>
              <a:rPr lang="en-CA" sz="2800" dirty="0" err="1" smtClean="0"/>
              <a:t>Trosly</a:t>
            </a:r>
            <a:r>
              <a:rPr lang="en-CA" sz="2800" dirty="0" smtClean="0"/>
              <a:t>, en France. Les </a:t>
            </a:r>
            <a:r>
              <a:rPr lang="en-CA" sz="2800" dirty="0" err="1" smtClean="0"/>
              <a:t>commnautés</a:t>
            </a:r>
            <a:r>
              <a:rPr lang="en-CA" sz="2800" dirty="0" smtClean="0"/>
              <a:t> de </a:t>
            </a:r>
            <a:r>
              <a:rPr lang="en-CA" sz="2800" dirty="0" err="1" smtClean="0"/>
              <a:t>l’Arche</a:t>
            </a:r>
            <a:r>
              <a:rPr lang="en-CA" sz="2800" dirty="0" smtClean="0"/>
              <a:t> </a:t>
            </a:r>
            <a:r>
              <a:rPr lang="en-CA" sz="2800" dirty="0" err="1" smtClean="0"/>
              <a:t>sont</a:t>
            </a:r>
            <a:r>
              <a:rPr lang="en-CA" sz="2800" dirty="0" smtClean="0"/>
              <a:t> des </a:t>
            </a:r>
            <a:r>
              <a:rPr lang="en-CA" sz="2800" b="1" dirty="0" err="1" smtClean="0"/>
              <a:t>milieux</a:t>
            </a:r>
            <a:r>
              <a:rPr lang="en-CA" sz="2800" b="1" dirty="0" smtClean="0"/>
              <a:t> de vie qui </a:t>
            </a:r>
            <a:r>
              <a:rPr lang="en-CA" sz="2800" b="1" dirty="0" err="1" smtClean="0"/>
              <a:t>accueillent</a:t>
            </a:r>
            <a:r>
              <a:rPr lang="en-CA" sz="2800" b="1" dirty="0" smtClean="0"/>
              <a:t> des </a:t>
            </a:r>
            <a:r>
              <a:rPr lang="en-CA" sz="2800" b="1" dirty="0" err="1" smtClean="0"/>
              <a:t>personnes</a:t>
            </a:r>
            <a:r>
              <a:rPr lang="en-CA" sz="2800" b="1" dirty="0" smtClean="0"/>
              <a:t> </a:t>
            </a:r>
            <a:r>
              <a:rPr lang="en-CA" sz="2800" b="1" dirty="0" err="1" smtClean="0"/>
              <a:t>ayant</a:t>
            </a:r>
            <a:r>
              <a:rPr lang="en-CA" sz="2800" b="1" dirty="0" smtClean="0"/>
              <a:t> des </a:t>
            </a:r>
            <a:r>
              <a:rPr lang="en-CA" sz="2800" b="1" dirty="0" err="1" smtClean="0"/>
              <a:t>différences</a:t>
            </a:r>
            <a:r>
              <a:rPr lang="en-CA" sz="2800" b="1" dirty="0" smtClean="0"/>
              <a:t> physiques et </a:t>
            </a:r>
            <a:r>
              <a:rPr lang="en-CA" sz="2800" b="1" dirty="0" err="1" smtClean="0"/>
              <a:t>intellectuelles</a:t>
            </a:r>
            <a:r>
              <a:rPr lang="en-CA" sz="2800" b="1" dirty="0" smtClean="0"/>
              <a:t>.</a:t>
            </a:r>
          </a:p>
          <a:p>
            <a:endParaRPr lang="en-CA" sz="1100" dirty="0" smtClean="0"/>
          </a:p>
          <a:p>
            <a:pPr algn="ctr">
              <a:buNone/>
            </a:pPr>
            <a:r>
              <a:rPr lang="en-CA" sz="2800" dirty="0" smtClean="0"/>
              <a:t>140 </a:t>
            </a:r>
            <a:r>
              <a:rPr lang="en-CA" sz="2800" dirty="0" err="1" smtClean="0"/>
              <a:t>communautés</a:t>
            </a:r>
            <a:r>
              <a:rPr lang="en-CA" sz="2800" dirty="0" smtClean="0"/>
              <a:t> de </a:t>
            </a:r>
            <a:r>
              <a:rPr lang="en-CA" sz="2800" dirty="0" err="1" smtClean="0"/>
              <a:t>l’Arche</a:t>
            </a:r>
            <a:r>
              <a:rPr lang="en-CA" sz="2800" dirty="0" smtClean="0"/>
              <a:t> </a:t>
            </a:r>
          </a:p>
          <a:p>
            <a:pPr algn="ctr">
              <a:buNone/>
            </a:pPr>
            <a:r>
              <a:rPr lang="en-CA" sz="2800" dirty="0" err="1" smtClean="0"/>
              <a:t>sont</a:t>
            </a:r>
            <a:r>
              <a:rPr lang="en-CA" sz="2800" dirty="0" smtClean="0"/>
              <a:t> </a:t>
            </a:r>
            <a:r>
              <a:rPr lang="en-CA" sz="2800" dirty="0" err="1" smtClean="0"/>
              <a:t>présentes</a:t>
            </a:r>
            <a:r>
              <a:rPr lang="en-CA" sz="2800" dirty="0" smtClean="0"/>
              <a:t> </a:t>
            </a:r>
            <a:r>
              <a:rPr lang="en-CA" sz="2800" dirty="0" err="1" smtClean="0"/>
              <a:t>dans</a:t>
            </a:r>
            <a:r>
              <a:rPr lang="en-CA" sz="2800" dirty="0" smtClean="0"/>
              <a:t> le </a:t>
            </a:r>
            <a:r>
              <a:rPr lang="en-CA" sz="2800" dirty="0" err="1" smtClean="0"/>
              <a:t>monde</a:t>
            </a:r>
            <a:r>
              <a:rPr lang="en-CA" sz="2800" dirty="0" smtClean="0"/>
              <a:t>.</a:t>
            </a:r>
          </a:p>
          <a:p>
            <a:endParaRPr lang="fr-CA" dirty="0"/>
          </a:p>
        </p:txBody>
      </p:sp>
      <p:pic>
        <p:nvPicPr>
          <p:cNvPr id="4" name="Image 3" descr="images.jpg"/>
          <p:cNvPicPr>
            <a:picLocks noChangeAspect="1"/>
          </p:cNvPicPr>
          <p:nvPr/>
        </p:nvPicPr>
        <p:blipFill>
          <a:blip r:embed="rId3" cstate="print"/>
          <a:stretch>
            <a:fillRect/>
          </a:stretch>
        </p:blipFill>
        <p:spPr>
          <a:xfrm>
            <a:off x="2771800" y="4653136"/>
            <a:ext cx="3423080" cy="1869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hands-600497_960_720.jpg"/>
          <p:cNvPicPr>
            <a:picLocks noChangeAspect="1"/>
          </p:cNvPicPr>
          <p:nvPr/>
        </p:nvPicPr>
        <p:blipFill>
          <a:blip r:embed="rId2" cstate="print">
            <a:lum bright="52000"/>
          </a:blip>
          <a:stretch>
            <a:fillRect/>
          </a:stretch>
        </p:blipFill>
        <p:spPr>
          <a:xfrm>
            <a:off x="0" y="476672"/>
            <a:ext cx="9144000" cy="6381328"/>
          </a:xfrm>
          <a:prstGeom prst="rect">
            <a:avLst/>
          </a:prstGeom>
        </p:spPr>
      </p:pic>
      <p:sp>
        <p:nvSpPr>
          <p:cNvPr id="75777" name="Rectangle 1"/>
          <p:cNvSpPr>
            <a:spLocks noChangeArrowheads="1"/>
          </p:cNvSpPr>
          <p:nvPr/>
        </p:nvSpPr>
        <p:spPr bwMode="auto">
          <a:xfrm>
            <a:off x="755576" y="1383159"/>
            <a:ext cx="734481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CA" sz="3600" dirty="0" smtClean="0"/>
              <a:t>Jean </a:t>
            </a:r>
            <a:r>
              <a:rPr lang="fr-CA" sz="3600" dirty="0" err="1" smtClean="0"/>
              <a:t>Vanier</a:t>
            </a:r>
            <a:r>
              <a:rPr lang="fr-CA" sz="3600" dirty="0" smtClean="0"/>
              <a:t> fait partie de ces personnes qui ont donné leur vie pour se mettre au service des exclus de la société. Par ses valeurs d’accueil et d’acceptation de l’autre il change le monde à sa façon.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A"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ZoneTexte 3"/>
          <p:cNvSpPr txBox="1"/>
          <p:nvPr/>
        </p:nvSpPr>
        <p:spPr>
          <a:xfrm>
            <a:off x="899592" y="620688"/>
            <a:ext cx="7272808" cy="646331"/>
          </a:xfrm>
          <a:prstGeom prst="rect">
            <a:avLst/>
          </a:prstGeom>
          <a:noFill/>
        </p:spPr>
        <p:txBody>
          <a:bodyPr wrap="square" rtlCol="0">
            <a:spAutoFit/>
          </a:bodyPr>
          <a:lstStyle/>
          <a:p>
            <a:pPr algn="ctr"/>
            <a:r>
              <a:rPr lang="en-CA" sz="3600" dirty="0" smtClean="0"/>
              <a:t>Changer le </a:t>
            </a:r>
            <a:r>
              <a:rPr lang="en-CA" sz="3600" dirty="0" err="1" smtClean="0"/>
              <a:t>monde</a:t>
            </a:r>
            <a:endParaRPr lang="fr-CA"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332656"/>
            <a:ext cx="8064896" cy="1846659"/>
          </a:xfrm>
          <a:prstGeom prst="rect">
            <a:avLst/>
          </a:prstGeom>
          <a:noFill/>
        </p:spPr>
        <p:txBody>
          <a:bodyPr wrap="square" rtlCol="0">
            <a:spAutoFit/>
          </a:bodyPr>
          <a:lstStyle/>
          <a:p>
            <a:pPr algn="ctr"/>
            <a:r>
              <a:rPr lang="fr-CA" sz="3200" b="1" dirty="0" smtClean="0"/>
              <a:t>Des personnes qui militent activement pour l’intégration et la dignité des personnes différentes et marginalisées</a:t>
            </a:r>
            <a:endParaRPr lang="fr-CA" sz="3200" dirty="0" smtClean="0"/>
          </a:p>
          <a:p>
            <a:endParaRPr lang="fr-CA" dirty="0"/>
          </a:p>
        </p:txBody>
      </p:sp>
      <p:sp>
        <p:nvSpPr>
          <p:cNvPr id="62466" name="AutoShape 2" descr="Résultats de recherche d'images pour « Emmett « Pops » John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62468" name="Picture 4" descr="http://images.lpcdn.ca/641x427/201011/14/215726-pere-emmett-johns-mieux-connu.jpg"/>
          <p:cNvPicPr>
            <a:picLocks noChangeAspect="1" noChangeArrowheads="1"/>
          </p:cNvPicPr>
          <p:nvPr/>
        </p:nvPicPr>
        <p:blipFill>
          <a:blip r:embed="rId2" cstate="print"/>
          <a:srcRect/>
          <a:stretch>
            <a:fillRect/>
          </a:stretch>
        </p:blipFill>
        <p:spPr bwMode="auto">
          <a:xfrm>
            <a:off x="539552" y="2636912"/>
            <a:ext cx="4051695" cy="269902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ZoneTexte 4"/>
          <p:cNvSpPr txBox="1"/>
          <p:nvPr/>
        </p:nvSpPr>
        <p:spPr>
          <a:xfrm>
            <a:off x="467544" y="5589240"/>
            <a:ext cx="4176464" cy="369332"/>
          </a:xfrm>
          <a:prstGeom prst="rect">
            <a:avLst/>
          </a:prstGeom>
          <a:noFill/>
        </p:spPr>
        <p:txBody>
          <a:bodyPr wrap="square" rtlCol="0">
            <a:spAutoFit/>
          </a:bodyPr>
          <a:lstStyle/>
          <a:p>
            <a:pPr algn="ctr"/>
            <a:r>
              <a:rPr lang="fr-CA" b="1" dirty="0" err="1" smtClean="0"/>
              <a:t>Emmett</a:t>
            </a:r>
            <a:r>
              <a:rPr lang="fr-CA" b="1" dirty="0" smtClean="0"/>
              <a:t> « Pops » Johns </a:t>
            </a:r>
            <a:endParaRPr lang="fr-CA" dirty="0"/>
          </a:p>
        </p:txBody>
      </p:sp>
      <p:pic>
        <p:nvPicPr>
          <p:cNvPr id="62470" name="Picture 6" descr="http://www.in-terre-actif.com/2010/uploads/RITAPosts/tiny_mce/mere_teresa.jpg"/>
          <p:cNvPicPr>
            <a:picLocks noChangeAspect="1" noChangeArrowheads="1"/>
          </p:cNvPicPr>
          <p:nvPr/>
        </p:nvPicPr>
        <p:blipFill>
          <a:blip r:embed="rId3" cstate="print"/>
          <a:srcRect/>
          <a:stretch>
            <a:fillRect/>
          </a:stretch>
        </p:blipFill>
        <p:spPr bwMode="auto">
          <a:xfrm>
            <a:off x="5220072" y="2708920"/>
            <a:ext cx="3230894" cy="2752722"/>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ZoneTexte 6"/>
          <p:cNvSpPr txBox="1"/>
          <p:nvPr/>
        </p:nvSpPr>
        <p:spPr>
          <a:xfrm>
            <a:off x="5508104" y="5661249"/>
            <a:ext cx="2736304" cy="646331"/>
          </a:xfrm>
          <a:prstGeom prst="rect">
            <a:avLst/>
          </a:prstGeom>
          <a:noFill/>
        </p:spPr>
        <p:txBody>
          <a:bodyPr wrap="square" rtlCol="0">
            <a:spAutoFit/>
          </a:bodyPr>
          <a:lstStyle/>
          <a:p>
            <a:pPr algn="ctr"/>
            <a:r>
              <a:rPr lang="fr-CA" b="1" dirty="0" smtClean="0"/>
              <a:t>Mère Teresa</a:t>
            </a:r>
          </a:p>
          <a:p>
            <a:pPr algn="ctr"/>
            <a:endParaRPr lang="fr-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note-147951__180.png"/>
          <p:cNvPicPr>
            <a:picLocks noChangeAspect="1"/>
          </p:cNvPicPr>
          <p:nvPr/>
        </p:nvPicPr>
        <p:blipFill>
          <a:blip r:embed="rId2" cstate="print"/>
          <a:stretch>
            <a:fillRect/>
          </a:stretch>
        </p:blipFill>
        <p:spPr>
          <a:xfrm>
            <a:off x="-180528" y="0"/>
            <a:ext cx="9145015" cy="7245058"/>
          </a:xfrm>
          <a:prstGeom prst="rect">
            <a:avLst/>
          </a:prstGeom>
        </p:spPr>
      </p:pic>
      <p:sp>
        <p:nvSpPr>
          <p:cNvPr id="2" name="Titre 1"/>
          <p:cNvSpPr>
            <a:spLocks noGrp="1"/>
          </p:cNvSpPr>
          <p:nvPr>
            <p:ph type="title"/>
          </p:nvPr>
        </p:nvSpPr>
        <p:spPr/>
        <p:txBody>
          <a:bodyPr/>
          <a:lstStyle/>
          <a:p>
            <a:r>
              <a:rPr lang="en-CA" dirty="0" smtClean="0"/>
              <a:t>Et </a:t>
            </a:r>
            <a:r>
              <a:rPr lang="en-CA" dirty="0" err="1" smtClean="0"/>
              <a:t>moi</a:t>
            </a:r>
            <a:r>
              <a:rPr lang="en-CA" dirty="0" smtClean="0"/>
              <a:t> </a:t>
            </a:r>
            <a:r>
              <a:rPr lang="en-CA" dirty="0" err="1" smtClean="0"/>
              <a:t>dans</a:t>
            </a:r>
            <a:r>
              <a:rPr lang="en-CA" dirty="0" smtClean="0"/>
              <a:t> tout </a:t>
            </a:r>
            <a:r>
              <a:rPr lang="en-CA" dirty="0" err="1" smtClean="0"/>
              <a:t>ça</a:t>
            </a:r>
            <a:r>
              <a:rPr lang="en-CA" dirty="0" smtClean="0"/>
              <a:t>!</a:t>
            </a:r>
            <a:endParaRPr lang="fr-CA" dirty="0"/>
          </a:p>
        </p:txBody>
      </p:sp>
      <p:sp>
        <p:nvSpPr>
          <p:cNvPr id="3" name="Espace réservé du contenu 2"/>
          <p:cNvSpPr>
            <a:spLocks noGrp="1"/>
          </p:cNvSpPr>
          <p:nvPr>
            <p:ph idx="1"/>
          </p:nvPr>
        </p:nvSpPr>
        <p:spPr/>
        <p:txBody>
          <a:bodyPr/>
          <a:lstStyle/>
          <a:p>
            <a:r>
              <a:rPr lang="fr-CA" dirty="0" smtClean="0"/>
              <a:t>Apprendre à mieux connaître les gens différents sans les juger; </a:t>
            </a:r>
          </a:p>
          <a:p>
            <a:r>
              <a:rPr lang="fr-CA" dirty="0" smtClean="0"/>
              <a:t>Offrir de son temps pour accompagner les personnes de son école qui présentent des handicaps ou faire des activités avec elles;</a:t>
            </a:r>
          </a:p>
          <a:p>
            <a:r>
              <a:rPr lang="fr-CA" dirty="0" smtClean="0"/>
              <a:t>Dénoncer les actes discriminatoires auxquels nous sommes confrontés au quotidien.</a:t>
            </a:r>
          </a:p>
          <a:p>
            <a:endParaRPr lang="fr-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2" name="Titre 1"/>
          <p:cNvSpPr>
            <a:spLocks noGrp="1"/>
          </p:cNvSpPr>
          <p:nvPr>
            <p:ph type="title"/>
          </p:nvPr>
        </p:nvSpPr>
        <p:spPr>
          <a:xfrm>
            <a:off x="467544" y="2852936"/>
            <a:ext cx="8229600" cy="1143000"/>
          </a:xfrm>
        </p:spPr>
        <p:txBody>
          <a:bodyPr/>
          <a:lstStyle/>
          <a:p>
            <a:r>
              <a:rPr lang="fr-CA" dirty="0" smtClean="0"/>
              <a:t>Frans van der </a:t>
            </a:r>
            <a:r>
              <a:rPr lang="fr-CA" dirty="0" err="1" smtClean="0"/>
              <a:t>Hoff</a:t>
            </a:r>
            <a:endParaRPr lang="fr-CA" dirty="0"/>
          </a:p>
        </p:txBody>
      </p:sp>
      <p:sp>
        <p:nvSpPr>
          <p:cNvPr id="3" name="Espace réservé du contenu 2"/>
          <p:cNvSpPr>
            <a:spLocks noGrp="1"/>
          </p:cNvSpPr>
          <p:nvPr>
            <p:ph idx="1"/>
          </p:nvPr>
        </p:nvSpPr>
        <p:spPr>
          <a:xfrm>
            <a:off x="457200" y="4581128"/>
            <a:ext cx="8229600" cy="1545035"/>
          </a:xfrm>
        </p:spPr>
        <p:txBody>
          <a:bodyPr/>
          <a:lstStyle/>
          <a:p>
            <a:pPr algn="ctr">
              <a:buNone/>
            </a:pPr>
            <a:r>
              <a:rPr lang="en-CA" dirty="0" err="1" smtClean="0"/>
              <a:t>Ce</a:t>
            </a:r>
            <a:r>
              <a:rPr lang="en-CA" dirty="0" smtClean="0"/>
              <a:t> qui </a:t>
            </a:r>
            <a:r>
              <a:rPr lang="en-CA" dirty="0" err="1" smtClean="0"/>
              <a:t>lui</a:t>
            </a:r>
            <a:r>
              <a:rPr lang="en-CA" dirty="0" smtClean="0"/>
              <a:t> </a:t>
            </a:r>
            <a:r>
              <a:rPr lang="en-CA" dirty="0" err="1" smtClean="0"/>
              <a:t>tient</a:t>
            </a:r>
            <a:r>
              <a:rPr lang="en-CA" dirty="0" smtClean="0"/>
              <a:t> à </a:t>
            </a:r>
            <a:r>
              <a:rPr lang="en-CA" dirty="0" err="1" smtClean="0"/>
              <a:t>coeur</a:t>
            </a:r>
            <a:r>
              <a:rPr lang="en-CA" dirty="0" smtClean="0"/>
              <a:t>…la justice </a:t>
            </a:r>
            <a:r>
              <a:rPr lang="en-CA" dirty="0" err="1" smtClean="0"/>
              <a:t>sociale</a:t>
            </a:r>
            <a:endParaRPr lang="fr-CA" dirty="0"/>
          </a:p>
        </p:txBody>
      </p:sp>
      <p:sp>
        <p:nvSpPr>
          <p:cNvPr id="58370" name="AutoShape 2" descr="Résultats de recherche d'images pour « Frans van der Hoff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8" name="Image 7" descr="frans.png"/>
          <p:cNvPicPr>
            <a:picLocks noChangeAspect="1"/>
          </p:cNvPicPr>
          <p:nvPr/>
        </p:nvPicPr>
        <p:blipFill>
          <a:blip r:embed="rId3" cstate="print"/>
          <a:stretch>
            <a:fillRect/>
          </a:stretch>
        </p:blipFill>
        <p:spPr>
          <a:xfrm>
            <a:off x="0" y="0"/>
            <a:ext cx="9144000" cy="23488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2" name="Titre 1"/>
          <p:cNvSpPr>
            <a:spLocks noGrp="1"/>
          </p:cNvSpPr>
          <p:nvPr>
            <p:ph type="title"/>
          </p:nvPr>
        </p:nvSpPr>
        <p:spPr>
          <a:xfrm>
            <a:off x="1043608" y="0"/>
            <a:ext cx="7139136" cy="1143000"/>
          </a:xfrm>
        </p:spPr>
        <p:txBody>
          <a:bodyPr>
            <a:normAutofit/>
          </a:bodyPr>
          <a:lstStyle/>
          <a:p>
            <a:r>
              <a:rPr lang="en-CA" sz="6000" b="1" dirty="0" err="1" smtClean="0">
                <a:solidFill>
                  <a:schemeClr val="accent4">
                    <a:lumMod val="75000"/>
                  </a:schemeClr>
                </a:solidFill>
              </a:rPr>
              <a:t>S’indigner</a:t>
            </a:r>
            <a:endParaRPr lang="fr-CA" sz="6000" b="1" dirty="0">
              <a:solidFill>
                <a:schemeClr val="accent4">
                  <a:lumMod val="75000"/>
                </a:schemeClr>
              </a:solidFill>
            </a:endParaRPr>
          </a:p>
        </p:txBody>
      </p:sp>
      <p:sp>
        <p:nvSpPr>
          <p:cNvPr id="3" name="Espace réservé du contenu 2"/>
          <p:cNvSpPr>
            <a:spLocks noGrp="1"/>
          </p:cNvSpPr>
          <p:nvPr>
            <p:ph idx="1"/>
          </p:nvPr>
        </p:nvSpPr>
        <p:spPr>
          <a:xfrm>
            <a:off x="539552" y="3933056"/>
            <a:ext cx="6923112" cy="2653755"/>
          </a:xfrm>
        </p:spPr>
        <p:txBody>
          <a:bodyPr>
            <a:normAutofit fontScale="77500" lnSpcReduction="20000"/>
          </a:bodyPr>
          <a:lstStyle/>
          <a:p>
            <a:pPr algn="ctr">
              <a:buNone/>
            </a:pPr>
            <a:r>
              <a:rPr lang="en-CA" dirty="0" smtClean="0"/>
              <a:t>TROUVER SA CAUSE</a:t>
            </a:r>
            <a:endParaRPr lang="fr-CA" dirty="0" smtClean="0"/>
          </a:p>
          <a:p>
            <a:pPr algn="ctr">
              <a:buNone/>
            </a:pPr>
            <a:endParaRPr lang="fr-CA" dirty="0" smtClean="0"/>
          </a:p>
          <a:p>
            <a:pPr algn="ctr">
              <a:buNone/>
            </a:pPr>
            <a:r>
              <a:rPr lang="fr-CA" i="1" dirty="0" smtClean="0"/>
              <a:t>Est-ce qu’il y a des choses qui vous dérangent autour de vous ? </a:t>
            </a:r>
          </a:p>
          <a:p>
            <a:pPr algn="ctr">
              <a:buNone/>
            </a:pPr>
            <a:endParaRPr lang="fr-CA" dirty="0" smtClean="0"/>
          </a:p>
          <a:p>
            <a:pPr algn="ctr">
              <a:buNone/>
            </a:pPr>
            <a:r>
              <a:rPr lang="fr-CA" i="1" dirty="0" smtClean="0"/>
              <a:t>Des choses que vous avez de la difficulté à tolérer, </a:t>
            </a:r>
          </a:p>
          <a:p>
            <a:pPr algn="ctr">
              <a:buNone/>
            </a:pPr>
            <a:r>
              <a:rPr lang="fr-CA" i="1" dirty="0" smtClean="0"/>
              <a:t>à accepter?  </a:t>
            </a:r>
            <a:endParaRPr lang="fr-CA" dirty="0" smtClean="0"/>
          </a:p>
          <a:p>
            <a:endParaRPr lang="fr-CA" dirty="0"/>
          </a:p>
        </p:txBody>
      </p:sp>
      <p:pic>
        <p:nvPicPr>
          <p:cNvPr id="4" name="Image 3" descr="6.jpg"/>
          <p:cNvPicPr>
            <a:picLocks noChangeAspect="1"/>
          </p:cNvPicPr>
          <p:nvPr/>
        </p:nvPicPr>
        <p:blipFill>
          <a:blip r:embed="rId3" cstate="print"/>
          <a:stretch>
            <a:fillRect/>
          </a:stretch>
        </p:blipFill>
        <p:spPr>
          <a:xfrm>
            <a:off x="7643710" y="0"/>
            <a:ext cx="1500291" cy="1340768"/>
          </a:xfrm>
          <a:prstGeom prst="rect">
            <a:avLst/>
          </a:prstGeom>
        </p:spPr>
      </p:pic>
      <p:pic>
        <p:nvPicPr>
          <p:cNvPr id="5" name="Image 4" descr="dh2.jpg"/>
          <p:cNvPicPr>
            <a:picLocks noChangeAspect="1"/>
          </p:cNvPicPr>
          <p:nvPr/>
        </p:nvPicPr>
        <p:blipFill>
          <a:blip r:embed="rId4" cstate="print"/>
          <a:stretch>
            <a:fillRect/>
          </a:stretch>
        </p:blipFill>
        <p:spPr>
          <a:xfrm>
            <a:off x="7668344" y="1340768"/>
            <a:ext cx="1475656" cy="1327744"/>
          </a:xfrm>
          <a:prstGeom prst="rect">
            <a:avLst/>
          </a:prstGeom>
        </p:spPr>
      </p:pic>
      <p:pic>
        <p:nvPicPr>
          <p:cNvPr id="6" name="Image 5" descr="dh.jpg"/>
          <p:cNvPicPr>
            <a:picLocks noChangeAspect="1"/>
          </p:cNvPicPr>
          <p:nvPr/>
        </p:nvPicPr>
        <p:blipFill>
          <a:blip r:embed="rId5" cstate="print"/>
          <a:stretch>
            <a:fillRect/>
          </a:stretch>
        </p:blipFill>
        <p:spPr>
          <a:xfrm>
            <a:off x="7668344" y="2636912"/>
            <a:ext cx="1475656" cy="1429105"/>
          </a:xfrm>
          <a:prstGeom prst="rect">
            <a:avLst/>
          </a:prstGeom>
        </p:spPr>
      </p:pic>
      <p:pic>
        <p:nvPicPr>
          <p:cNvPr id="7" name="Image 6" descr="dh3.jpg"/>
          <p:cNvPicPr>
            <a:picLocks noChangeAspect="1"/>
          </p:cNvPicPr>
          <p:nvPr/>
        </p:nvPicPr>
        <p:blipFill>
          <a:blip r:embed="rId6" cstate="print"/>
          <a:stretch>
            <a:fillRect/>
          </a:stretch>
        </p:blipFill>
        <p:spPr>
          <a:xfrm>
            <a:off x="7668344" y="4077072"/>
            <a:ext cx="1475656" cy="1368630"/>
          </a:xfrm>
          <a:prstGeom prst="rect">
            <a:avLst/>
          </a:prstGeom>
        </p:spPr>
      </p:pic>
      <p:pic>
        <p:nvPicPr>
          <p:cNvPr id="8" name="Image 7" descr="5.jpg"/>
          <p:cNvPicPr>
            <a:picLocks noChangeAspect="1"/>
          </p:cNvPicPr>
          <p:nvPr/>
        </p:nvPicPr>
        <p:blipFill>
          <a:blip r:embed="rId7" cstate="print"/>
          <a:stretch>
            <a:fillRect/>
          </a:stretch>
        </p:blipFill>
        <p:spPr>
          <a:xfrm>
            <a:off x="7668344" y="5445225"/>
            <a:ext cx="1475656" cy="1412776"/>
          </a:xfrm>
          <a:prstGeom prst="rect">
            <a:avLst/>
          </a:prstGeom>
        </p:spPr>
      </p:pic>
      <p:pic>
        <p:nvPicPr>
          <p:cNvPr id="10" name="Espace réservé du contenu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 y="0"/>
            <a:ext cx="1619672" cy="2110973"/>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1763688" y="1916832"/>
            <a:ext cx="5688632" cy="1354217"/>
          </a:xfrm>
          <a:prstGeom prst="rect">
            <a:avLst/>
          </a:prstGeom>
          <a:noFill/>
        </p:spPr>
        <p:txBody>
          <a:bodyPr wrap="square" rtlCol="0">
            <a:spAutoFit/>
          </a:bodyPr>
          <a:lstStyle/>
          <a:p>
            <a:pPr algn="ctr"/>
            <a:r>
              <a:rPr lang="fr-CA" dirty="0" smtClean="0"/>
              <a:t>Éprouver un sentiment de colère, de révolte ou d’injustice provoqué par une situation.  Quand tu vois quelque chose d’injuste et que cela vient te chercher…</a:t>
            </a:r>
          </a:p>
          <a:p>
            <a:pPr algn="ctr"/>
            <a:r>
              <a:rPr lang="fr-CA" sz="2800" dirty="0" smtClean="0"/>
              <a:t>«  Je ne suis pas d’accord avec ça »</a:t>
            </a:r>
            <a:endParaRPr lang="fr-CA" sz="2800" dirty="0"/>
          </a:p>
        </p:txBody>
      </p:sp>
      <p:sp>
        <p:nvSpPr>
          <p:cNvPr id="12" name="ZoneTexte 11"/>
          <p:cNvSpPr txBox="1"/>
          <p:nvPr/>
        </p:nvSpPr>
        <p:spPr>
          <a:xfrm>
            <a:off x="2195736" y="1268760"/>
            <a:ext cx="5184576" cy="369332"/>
          </a:xfrm>
          <a:prstGeom prst="rect">
            <a:avLst/>
          </a:prstGeom>
          <a:noFill/>
        </p:spPr>
        <p:txBody>
          <a:bodyPr wrap="square" rtlCol="0">
            <a:spAutoFit/>
          </a:bodyPr>
          <a:lstStyle/>
          <a:p>
            <a:r>
              <a:rPr lang="fr-CA" i="1" dirty="0" smtClean="0"/>
              <a:t>Qu’est-ce que ça veut dire s’indigner selon vous?</a:t>
            </a:r>
            <a:r>
              <a:rPr lang="fr-CA" dirty="0" smtClean="0"/>
              <a:t> </a:t>
            </a: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20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1" grpId="0" build="allAtOnce"/>
      <p:bldP spid="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and-1009755_960_720.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Titre 1"/>
          <p:cNvSpPr>
            <a:spLocks noGrp="1"/>
          </p:cNvSpPr>
          <p:nvPr>
            <p:ph type="title"/>
          </p:nvPr>
        </p:nvSpPr>
        <p:spPr>
          <a:xfrm>
            <a:off x="827584" y="836712"/>
            <a:ext cx="7772400" cy="1143000"/>
          </a:xfrm>
        </p:spPr>
        <p:txBody>
          <a:bodyPr>
            <a:normAutofit fontScale="90000"/>
          </a:bodyPr>
          <a:lstStyle/>
          <a:p>
            <a:pPr algn="ctr"/>
            <a:r>
              <a:rPr lang="en-CA" b="1" i="1" dirty="0" smtClean="0"/>
              <a:t/>
            </a:r>
            <a:br>
              <a:rPr lang="en-CA" b="1" i="1" dirty="0" smtClean="0"/>
            </a:br>
            <a:r>
              <a:rPr lang="en-CA" b="1" i="1" dirty="0" smtClean="0"/>
              <a:t/>
            </a:r>
            <a:br>
              <a:rPr lang="en-CA" b="1" i="1" dirty="0" smtClean="0"/>
            </a:br>
            <a:r>
              <a:rPr lang="fr-CA" b="1" i="1" dirty="0" smtClean="0"/>
              <a:t/>
            </a:r>
            <a:br>
              <a:rPr lang="fr-CA" b="1" i="1" dirty="0" smtClean="0"/>
            </a:br>
            <a:endParaRPr lang="fr-CA" dirty="0"/>
          </a:p>
        </p:txBody>
      </p:sp>
      <p:sp>
        <p:nvSpPr>
          <p:cNvPr id="3" name="Espace réservé du contenu 2"/>
          <p:cNvSpPr>
            <a:spLocks noGrp="1"/>
          </p:cNvSpPr>
          <p:nvPr>
            <p:ph idx="1"/>
          </p:nvPr>
        </p:nvSpPr>
        <p:spPr>
          <a:xfrm>
            <a:off x="467544" y="1628800"/>
            <a:ext cx="8352928" cy="3459796"/>
          </a:xfrm>
        </p:spPr>
        <p:txBody>
          <a:bodyPr>
            <a:normAutofit/>
          </a:bodyPr>
          <a:lstStyle/>
          <a:p>
            <a:pPr algn="ctr">
              <a:buNone/>
            </a:pPr>
            <a:r>
              <a:rPr lang="fr-CA" dirty="0" smtClean="0"/>
              <a:t>Frans van der </a:t>
            </a:r>
            <a:r>
              <a:rPr lang="fr-CA" dirty="0" err="1" smtClean="0"/>
              <a:t>Hoff</a:t>
            </a:r>
            <a:r>
              <a:rPr lang="fr-CA" dirty="0" smtClean="0"/>
              <a:t> refuse d’accepter l’injustice que subissent les petits producteurs et agriculteurs, surtout ceux des pays de sud. </a:t>
            </a:r>
            <a:endParaRPr lang="fr-CA"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3933056"/>
            <a:ext cx="4235928" cy="2296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51520" y="620688"/>
            <a:ext cx="2743315" cy="830997"/>
          </a:xfrm>
          <a:prstGeom prst="rect">
            <a:avLst/>
          </a:prstGeom>
        </p:spPr>
        <p:txBody>
          <a:bodyPr wrap="none">
            <a:spAutoFit/>
          </a:bodyPr>
          <a:lstStyle/>
          <a:p>
            <a:r>
              <a:rPr lang="en-CA" sz="4800" b="1" dirty="0" err="1" smtClean="0">
                <a:effectLst>
                  <a:outerShdw blurRad="38100" dist="38100" dir="2700000" algn="tl">
                    <a:srgbClr val="000000">
                      <a:alpha val="43137"/>
                    </a:srgbClr>
                  </a:outerShdw>
                </a:effectLst>
                <a:latin typeface="+mj-lt"/>
              </a:rPr>
              <a:t>S’indigner</a:t>
            </a:r>
            <a:endParaRPr lang="fr-CA" sz="4800" b="1" dirty="0">
              <a:effectLst>
                <a:outerShdw blurRad="38100" dist="38100" dir="2700000" algn="tl">
                  <a:srgbClr val="000000">
                    <a:alpha val="43137"/>
                  </a:srgbClr>
                </a:outerShdw>
              </a:effectLst>
              <a:latin typeface="+mj-lt"/>
            </a:endParaRPr>
          </a:p>
        </p:txBody>
      </p:sp>
      <p:pic>
        <p:nvPicPr>
          <p:cNvPr id="7" name="Image 6" descr="FransVanDerHoff.jpg"/>
          <p:cNvPicPr>
            <a:picLocks noChangeAspect="1"/>
          </p:cNvPicPr>
          <p:nvPr/>
        </p:nvPicPr>
        <p:blipFill>
          <a:blip r:embed="rId4" cstate="print"/>
          <a:stretch>
            <a:fillRect/>
          </a:stretch>
        </p:blipFill>
        <p:spPr>
          <a:xfrm>
            <a:off x="5220072" y="4005064"/>
            <a:ext cx="3391024" cy="2272578"/>
          </a:xfrm>
          <a:prstGeom prst="rect">
            <a:avLst/>
          </a:prstGeom>
        </p:spPr>
      </p:pic>
    </p:spTree>
    <p:extLst>
      <p:ext uri="{BB962C8B-B14F-4D97-AF65-F5344CB8AC3E}">
        <p14:creationId xmlns:p14="http://schemas.microsoft.com/office/powerpoint/2010/main" xmlns="" val="101533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sand-1009755_960_720.jpg"/>
          <p:cNvPicPr>
            <a:picLocks noChangeAspect="1"/>
          </p:cNvPicPr>
          <p:nvPr/>
        </p:nvPicPr>
        <p:blipFill>
          <a:blip r:embed="rId7" cstate="print">
            <a:lum bright="63000" contrast="31000"/>
          </a:blip>
          <a:stretch>
            <a:fillRect/>
          </a:stretch>
        </p:blipFill>
        <p:spPr>
          <a:xfrm>
            <a:off x="0" y="0"/>
            <a:ext cx="9144000" cy="6858000"/>
          </a:xfrm>
          <a:prstGeom prst="rect">
            <a:avLst/>
          </a:prstGeom>
        </p:spPr>
      </p:pic>
      <p:sp>
        <p:nvSpPr>
          <p:cNvPr id="2" name="Titre 1"/>
          <p:cNvSpPr>
            <a:spLocks noGrp="1"/>
          </p:cNvSpPr>
          <p:nvPr>
            <p:ph type="title"/>
            <p:custDataLst>
              <p:tags r:id="rId1"/>
            </p:custDataLst>
          </p:nvPr>
        </p:nvSpPr>
        <p:spPr>
          <a:xfrm>
            <a:off x="323528" y="764704"/>
            <a:ext cx="8820472" cy="1143000"/>
          </a:xfrm>
        </p:spPr>
        <p:txBody>
          <a:bodyPr>
            <a:normAutofit/>
          </a:bodyPr>
          <a:lstStyle/>
          <a:p>
            <a:pPr algn="ctr">
              <a:defRPr/>
            </a:pPr>
            <a:r>
              <a:rPr lang="fr-FR" sz="2700" dirty="0" smtClean="0"/>
              <a:t>Les conditions de travail des producteurs violent fréquemment les droits de la personne</a:t>
            </a:r>
            <a:endParaRPr lang="fr-CA" dirty="0"/>
          </a:p>
        </p:txBody>
      </p:sp>
      <p:sp>
        <p:nvSpPr>
          <p:cNvPr id="22531" name="Espace réservé du contenu 2"/>
          <p:cNvSpPr>
            <a:spLocks noGrp="1"/>
          </p:cNvSpPr>
          <p:nvPr>
            <p:ph idx="1"/>
            <p:custDataLst>
              <p:tags r:id="rId2"/>
            </p:custDataLst>
          </p:nvPr>
        </p:nvSpPr>
        <p:spPr>
          <a:xfrm>
            <a:off x="0" y="1882775"/>
            <a:ext cx="7524750" cy="4572000"/>
          </a:xfrm>
        </p:spPr>
        <p:txBody>
          <a:bodyPr/>
          <a:lstStyle/>
          <a:p>
            <a:pPr>
              <a:lnSpc>
                <a:spcPct val="150000"/>
              </a:lnSpc>
            </a:pPr>
            <a:r>
              <a:rPr lang="fr-FR" sz="2400" b="1" dirty="0" smtClean="0"/>
              <a:t>longues journées de travail (entre 12 et 14 heures);</a:t>
            </a:r>
            <a:endParaRPr lang="fr-CA" sz="2400" b="1" dirty="0" smtClean="0"/>
          </a:p>
          <a:p>
            <a:pPr>
              <a:lnSpc>
                <a:spcPct val="150000"/>
              </a:lnSpc>
            </a:pPr>
            <a:r>
              <a:rPr lang="fr-FR" sz="2400" b="1" dirty="0" smtClean="0"/>
              <a:t>heures supplémentaires exigées et non rémunérées;</a:t>
            </a:r>
            <a:endParaRPr lang="fr-CA" sz="2400" b="1" dirty="0" smtClean="0"/>
          </a:p>
          <a:p>
            <a:pPr>
              <a:lnSpc>
                <a:spcPct val="150000"/>
              </a:lnSpc>
            </a:pPr>
            <a:r>
              <a:rPr lang="fr-FR" sz="2400" b="1" dirty="0" smtClean="0"/>
              <a:t>salaires insuffisants pour couvrir les besoins familiaux;</a:t>
            </a:r>
            <a:endParaRPr lang="fr-CA" sz="2400" b="1" dirty="0" smtClean="0"/>
          </a:p>
          <a:p>
            <a:pPr>
              <a:lnSpc>
                <a:spcPct val="150000"/>
              </a:lnSpc>
            </a:pPr>
            <a:r>
              <a:rPr lang="fr-FR" sz="2400" b="1" dirty="0" smtClean="0"/>
              <a:t>violence physique et intimidation envers les chefs syndicaux et les membres des syndicats;</a:t>
            </a:r>
            <a:endParaRPr lang="fr-CA" sz="2400" b="1" dirty="0" smtClean="0"/>
          </a:p>
          <a:p>
            <a:pPr>
              <a:lnSpc>
                <a:spcPct val="150000"/>
              </a:lnSpc>
            </a:pPr>
            <a:r>
              <a:rPr lang="fr-FR" sz="2400" b="1" dirty="0" smtClean="0"/>
              <a:t>embauche de mineurs;</a:t>
            </a:r>
            <a:endParaRPr lang="fr-CA" sz="2400" b="1" dirty="0" smtClean="0"/>
          </a:p>
          <a:p>
            <a:pPr>
              <a:lnSpc>
                <a:spcPct val="150000"/>
              </a:lnSpc>
            </a:pPr>
            <a:r>
              <a:rPr lang="fr-FR" sz="2400" b="1" dirty="0" smtClean="0"/>
              <a:t>pas d'accès à l'éducation et à des soins de santé.</a:t>
            </a:r>
            <a:endParaRPr lang="fr-CA" sz="3600" b="1" dirty="0" smtClean="0"/>
          </a:p>
          <a:p>
            <a:endParaRPr lang="fr-CA" sz="1800" dirty="0" smtClean="0"/>
          </a:p>
        </p:txBody>
      </p:sp>
      <p:pic>
        <p:nvPicPr>
          <p:cNvPr id="22532" name="Image 12" descr="imagesCAZ0XUL3.jpg"/>
          <p:cNvPicPr>
            <a:picLocks noChangeAspect="1"/>
          </p:cNvPicPr>
          <p:nvPr>
            <p:custDataLst>
              <p:tags r:id="rId3"/>
            </p:custDataLst>
          </p:nvPr>
        </p:nvPicPr>
        <p:blipFill>
          <a:blip r:embed="rId8" cstate="print"/>
          <a:srcRect/>
          <a:stretch>
            <a:fillRect/>
          </a:stretch>
        </p:blipFill>
        <p:spPr bwMode="auto">
          <a:xfrm>
            <a:off x="7596188" y="1844675"/>
            <a:ext cx="1368425" cy="1368425"/>
          </a:xfrm>
          <a:prstGeom prst="rect">
            <a:avLst/>
          </a:prstGeom>
          <a:noFill/>
          <a:ln w="9525">
            <a:noFill/>
            <a:miter lim="800000"/>
            <a:headEnd/>
            <a:tailEnd/>
          </a:ln>
        </p:spPr>
      </p:pic>
      <p:pic>
        <p:nvPicPr>
          <p:cNvPr id="22536" name="Image 7" descr="imagesCAABPIDR.jpg"/>
          <p:cNvPicPr>
            <a:picLocks noChangeAspect="1"/>
          </p:cNvPicPr>
          <p:nvPr>
            <p:custDataLst>
              <p:tags r:id="rId4"/>
            </p:custDataLst>
          </p:nvPr>
        </p:nvPicPr>
        <p:blipFill>
          <a:blip r:embed="rId9" cstate="print"/>
          <a:srcRect/>
          <a:stretch>
            <a:fillRect/>
          </a:stretch>
        </p:blipFill>
        <p:spPr bwMode="auto">
          <a:xfrm>
            <a:off x="7596188" y="3213100"/>
            <a:ext cx="1368425" cy="1263650"/>
          </a:xfrm>
          <a:prstGeom prst="rect">
            <a:avLst/>
          </a:prstGeom>
          <a:noFill/>
          <a:ln w="9525">
            <a:noFill/>
            <a:miter lim="800000"/>
            <a:headEnd/>
            <a:tailEnd/>
          </a:ln>
        </p:spPr>
      </p:pic>
      <p:pic>
        <p:nvPicPr>
          <p:cNvPr id="9" name="Image 18" descr="imagesCACOACKB.jpg"/>
          <p:cNvPicPr>
            <a:picLocks noChangeAspect="1"/>
          </p:cNvPicPr>
          <p:nvPr>
            <p:custDataLst>
              <p:tags r:id="rId5"/>
            </p:custDataLst>
          </p:nvPr>
        </p:nvPicPr>
        <p:blipFill>
          <a:blip r:embed="rId10" cstate="print"/>
          <a:srcRect/>
          <a:stretch>
            <a:fillRect/>
          </a:stretch>
        </p:blipFill>
        <p:spPr bwMode="auto">
          <a:xfrm>
            <a:off x="7596336" y="4437112"/>
            <a:ext cx="1368251" cy="2014884"/>
          </a:xfrm>
          <a:prstGeom prst="rect">
            <a:avLst/>
          </a:prstGeom>
          <a:noFill/>
          <a:ln w="9525">
            <a:noFill/>
            <a:miter lim="800000"/>
            <a:headEnd/>
            <a:tailEnd/>
          </a:ln>
        </p:spPr>
      </p:pic>
      <p:sp>
        <p:nvSpPr>
          <p:cNvPr id="10" name="ZoneTexte 9"/>
          <p:cNvSpPr txBox="1"/>
          <p:nvPr/>
        </p:nvSpPr>
        <p:spPr>
          <a:xfrm>
            <a:off x="323528" y="260648"/>
            <a:ext cx="8496944" cy="707886"/>
          </a:xfrm>
          <a:prstGeom prst="rect">
            <a:avLst/>
          </a:prstGeom>
          <a:noFill/>
        </p:spPr>
        <p:txBody>
          <a:bodyPr wrap="square" rtlCol="0">
            <a:spAutoFit/>
          </a:bodyPr>
          <a:lstStyle/>
          <a:p>
            <a:pPr algn="ctr"/>
            <a:r>
              <a:rPr lang="en-CA" sz="4000" dirty="0" err="1" smtClean="0">
                <a:latin typeface="+mj-lt"/>
              </a:rPr>
              <a:t>S’informer</a:t>
            </a:r>
            <a:endParaRPr lang="fr-CA" sz="4000"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and-1009755_960_720.jpg"/>
          <p:cNvPicPr>
            <a:picLocks noChangeAspect="1"/>
          </p:cNvPicPr>
          <p:nvPr/>
        </p:nvPicPr>
        <p:blipFill>
          <a:blip r:embed="rId4"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Titre 1"/>
          <p:cNvSpPr>
            <a:spLocks noGrp="1"/>
          </p:cNvSpPr>
          <p:nvPr>
            <p:ph type="title"/>
          </p:nvPr>
        </p:nvSpPr>
        <p:spPr/>
        <p:txBody>
          <a:bodyPr/>
          <a:lstStyle/>
          <a:p>
            <a:r>
              <a:rPr lang="en-CA" dirty="0" err="1" smtClean="0">
                <a:solidFill>
                  <a:schemeClr val="tx1"/>
                </a:solidFill>
              </a:rPr>
              <a:t>S’impliquer</a:t>
            </a:r>
            <a:endParaRPr lang="fr-CA" dirty="0">
              <a:solidFill>
                <a:schemeClr val="tx1"/>
              </a:solidFill>
            </a:endParaRPr>
          </a:p>
        </p:txBody>
      </p:sp>
      <p:sp>
        <p:nvSpPr>
          <p:cNvPr id="3" name="Espace réservé du contenu 2"/>
          <p:cNvSpPr>
            <a:spLocks noGrp="1"/>
          </p:cNvSpPr>
          <p:nvPr>
            <p:ph idx="1"/>
          </p:nvPr>
        </p:nvSpPr>
        <p:spPr/>
        <p:txBody>
          <a:bodyPr/>
          <a:lstStyle/>
          <a:p>
            <a:pPr algn="ctr">
              <a:buNone/>
            </a:pPr>
            <a:r>
              <a:rPr lang="fr-CA" sz="3200" dirty="0" smtClean="0"/>
              <a:t>Après une lutte acharnée,  il a réussi à atteindre son but permettant ainsi aux travailleurs de recevoir leur juste part</a:t>
            </a:r>
            <a:r>
              <a:rPr lang="fr-CA" sz="2400" dirty="0" smtClean="0"/>
              <a:t>. </a:t>
            </a:r>
          </a:p>
          <a:p>
            <a:pPr algn="ctr">
              <a:buNone/>
            </a:pPr>
            <a:r>
              <a:rPr lang="fr-CA" sz="2800" b="1" dirty="0" smtClean="0"/>
              <a:t>Le commerce équitable est né.</a:t>
            </a:r>
            <a:endParaRPr lang="fr-CA" b="1" dirty="0"/>
          </a:p>
        </p:txBody>
      </p:sp>
      <p:sp>
        <p:nvSpPr>
          <p:cNvPr id="4" name="Rectangle 16"/>
          <p:cNvSpPr>
            <a:spLocks noChangeArrowheads="1"/>
          </p:cNvSpPr>
          <p:nvPr>
            <p:custDataLst>
              <p:tags r:id="rId1"/>
            </p:custDataLst>
          </p:nvPr>
        </p:nvSpPr>
        <p:spPr bwMode="auto">
          <a:xfrm>
            <a:off x="611560" y="3861048"/>
            <a:ext cx="5760640" cy="1200329"/>
          </a:xfrm>
          <a:prstGeom prst="rect">
            <a:avLst/>
          </a:prstGeom>
          <a:noFill/>
          <a:ln>
            <a:noFill/>
          </a:ln>
          <a:extLst/>
        </p:spPr>
        <p:txBody>
          <a:bodyPr wrap="square">
            <a:spAutoFit/>
          </a:bodyPr>
          <a:lstStyle/>
          <a:p>
            <a:pPr algn="ctr">
              <a:defRPr/>
            </a:pPr>
            <a:r>
              <a:rPr lang="fr-CA" sz="2400" dirty="0" smtClean="0"/>
              <a:t>Grâce au commerce équitable, l</a:t>
            </a:r>
            <a:r>
              <a:rPr lang="fr-CA" sz="2400" dirty="0" smtClean="0">
                <a:latin typeface="+mn-lt"/>
              </a:rPr>
              <a:t>es </a:t>
            </a:r>
            <a:r>
              <a:rPr lang="fr-CA" sz="2400" dirty="0">
                <a:latin typeface="+mn-lt"/>
              </a:rPr>
              <a:t>producteurs reçoivent de 3 à 5 fois le prix qu’ils auraient reçu dans le marché courant.</a:t>
            </a:r>
          </a:p>
        </p:txBody>
      </p:sp>
      <p:pic>
        <p:nvPicPr>
          <p:cNvPr id="5" name="Picture 20" descr="FLO_logo_int"/>
          <p:cNvPicPr>
            <a:picLocks noChangeAspect="1" noChangeArrowheads="1"/>
          </p:cNvPicPr>
          <p:nvPr>
            <p:custDataLst>
              <p:tags r:id="rId2"/>
            </p:custDataLst>
          </p:nvPr>
        </p:nvPicPr>
        <p:blipFill>
          <a:blip r:embed="rId5" cstate="print"/>
          <a:srcRect/>
          <a:stretch>
            <a:fillRect/>
          </a:stretch>
        </p:blipFill>
        <p:spPr bwMode="auto">
          <a:xfrm>
            <a:off x="6228184" y="764704"/>
            <a:ext cx="576263" cy="647700"/>
          </a:xfrm>
          <a:prstGeom prst="rect">
            <a:avLst/>
          </a:prstGeom>
          <a:noFill/>
          <a:ln w="9525">
            <a:noFill/>
            <a:miter lim="800000"/>
            <a:headEnd/>
            <a:tailEnd/>
          </a:ln>
        </p:spPr>
      </p:pic>
      <p:sp>
        <p:nvSpPr>
          <p:cNvPr id="54273" name="Rectangle 1"/>
          <p:cNvSpPr>
            <a:spLocks noChangeArrowheads="1"/>
          </p:cNvSpPr>
          <p:nvPr/>
        </p:nvSpPr>
        <p:spPr bwMode="auto">
          <a:xfrm>
            <a:off x="467544" y="5259978"/>
            <a:ext cx="593157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fr-CA" sz="2400" dirty="0" smtClean="0">
                <a:ea typeface="Calibri" pitchFamily="34" charset="0"/>
                <a:cs typeface="Calibri" pitchFamily="34" charset="0"/>
              </a:rPr>
              <a:t>D</a:t>
            </a:r>
            <a:r>
              <a:rPr kumimoji="0" lang="fr-CA" sz="2400" b="0" i="0" u="none" strike="noStrike" cap="none" normalizeH="0" baseline="0" dirty="0" smtClean="0">
                <a:ln>
                  <a:noFill/>
                </a:ln>
                <a:solidFill>
                  <a:schemeClr val="tx1"/>
                </a:solidFill>
                <a:effectLst/>
                <a:ea typeface="Calibri" pitchFamily="34" charset="0"/>
                <a:cs typeface="Calibri" pitchFamily="34" charset="0"/>
              </a:rPr>
              <a:t>es normes sociales et environnementales précises sont </a:t>
            </a:r>
            <a:r>
              <a:rPr lang="fr-CA" sz="2400" dirty="0" smtClean="0">
                <a:ea typeface="Calibri" pitchFamily="34" charset="0"/>
                <a:cs typeface="Calibri" pitchFamily="34" charset="0"/>
              </a:rPr>
              <a:t>aussi </a:t>
            </a:r>
            <a:r>
              <a:rPr kumimoji="0" lang="fr-CA" sz="2400" b="0" i="0" u="none" strike="noStrike" cap="none" normalizeH="0" baseline="0" dirty="0" smtClean="0">
                <a:ln>
                  <a:noFill/>
                </a:ln>
                <a:solidFill>
                  <a:schemeClr val="tx1"/>
                </a:solidFill>
                <a:effectLst/>
                <a:ea typeface="Calibri" pitchFamily="34" charset="0"/>
                <a:cs typeface="Calibri" pitchFamily="34" charset="0"/>
              </a:rPr>
              <a:t>respectées.</a:t>
            </a:r>
            <a:endParaRPr kumimoji="0" lang="fr-CA" sz="2400" b="0" i="0" u="none" strike="noStrike" cap="none" normalizeH="0" baseline="0" dirty="0" smtClean="0">
              <a:ln>
                <a:noFill/>
              </a:ln>
              <a:solidFill>
                <a:schemeClr val="tx1"/>
              </a:solidFill>
              <a:effectLst/>
              <a:cs typeface="Arial" pitchFamily="34" charset="0"/>
            </a:endParaRPr>
          </a:p>
        </p:txBody>
      </p:sp>
      <p:pic>
        <p:nvPicPr>
          <p:cNvPr id="7" name="Image 6" descr="623709-gf.jpg"/>
          <p:cNvPicPr>
            <a:picLocks noChangeAspect="1"/>
          </p:cNvPicPr>
          <p:nvPr/>
        </p:nvPicPr>
        <p:blipFill>
          <a:blip r:embed="rId6" cstate="print"/>
          <a:stretch>
            <a:fillRect/>
          </a:stretch>
        </p:blipFill>
        <p:spPr>
          <a:xfrm rot="399751">
            <a:off x="6875549" y="3431039"/>
            <a:ext cx="1813389" cy="302231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hands-600497_960_720.jpg"/>
          <p:cNvPicPr>
            <a:picLocks noChangeAspect="1"/>
          </p:cNvPicPr>
          <p:nvPr/>
        </p:nvPicPr>
        <p:blipFill>
          <a:blip r:embed="rId2" cstate="print">
            <a:lum bright="52000"/>
          </a:blip>
          <a:stretch>
            <a:fillRect/>
          </a:stretch>
        </p:blipFill>
        <p:spPr>
          <a:xfrm>
            <a:off x="0" y="762000"/>
            <a:ext cx="9144000" cy="6096000"/>
          </a:xfrm>
          <a:prstGeom prst="rect">
            <a:avLst/>
          </a:prstGeom>
        </p:spPr>
      </p:pic>
      <p:sp>
        <p:nvSpPr>
          <p:cNvPr id="75777" name="Rectangle 1"/>
          <p:cNvSpPr>
            <a:spLocks noChangeArrowheads="1"/>
          </p:cNvSpPr>
          <p:nvPr/>
        </p:nvSpPr>
        <p:spPr bwMode="auto">
          <a:xfrm>
            <a:off x="899592" y="2276872"/>
            <a:ext cx="734481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3600" dirty="0" smtClean="0"/>
              <a:t>Il a mis à contribution sa vision à long terme et sa capacité d’organisation pour initier un changement social qui a aujourd’hui des répercussions dans plusieurs pays.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ZoneTexte 3"/>
          <p:cNvSpPr txBox="1"/>
          <p:nvPr/>
        </p:nvSpPr>
        <p:spPr>
          <a:xfrm>
            <a:off x="899592" y="620688"/>
            <a:ext cx="7272808" cy="830997"/>
          </a:xfrm>
          <a:prstGeom prst="rect">
            <a:avLst/>
          </a:prstGeom>
          <a:noFill/>
        </p:spPr>
        <p:txBody>
          <a:bodyPr wrap="square" rtlCol="0">
            <a:spAutoFit/>
          </a:bodyPr>
          <a:lstStyle/>
          <a:p>
            <a:pPr algn="ctr"/>
            <a:r>
              <a:rPr lang="en-CA" sz="4800" dirty="0" smtClean="0"/>
              <a:t>Changer le </a:t>
            </a:r>
            <a:r>
              <a:rPr lang="en-CA" sz="4800" dirty="0" err="1" smtClean="0"/>
              <a:t>monde</a:t>
            </a:r>
            <a:endParaRPr lang="fr-CA" sz="4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404664"/>
            <a:ext cx="6480720" cy="1938992"/>
          </a:xfrm>
          <a:prstGeom prst="rect">
            <a:avLst/>
          </a:prstGeom>
          <a:noFill/>
        </p:spPr>
        <p:txBody>
          <a:bodyPr wrap="square" rtlCol="0">
            <a:spAutoFit/>
          </a:bodyPr>
          <a:lstStyle/>
          <a:p>
            <a:pPr algn="ctr"/>
            <a:r>
              <a:rPr lang="fr-CA" sz="4000" dirty="0" smtClean="0"/>
              <a:t>Des personnes qui ont le commerce équitable et la justice économique à </a:t>
            </a:r>
            <a:r>
              <a:rPr lang="fr-CA" sz="4000" dirty="0" err="1" smtClean="0"/>
              <a:t>coeur</a:t>
            </a:r>
            <a:endParaRPr lang="fr-CA" sz="4000" dirty="0"/>
          </a:p>
        </p:txBody>
      </p:sp>
      <p:pic>
        <p:nvPicPr>
          <p:cNvPr id="63490" name="Picture 2" descr="http://www.in-terre-actif.com/2010/uploads/RITAPosts/tiny_mce/laure_waridel.jpg"/>
          <p:cNvPicPr>
            <a:picLocks noChangeAspect="1" noChangeArrowheads="1"/>
          </p:cNvPicPr>
          <p:nvPr/>
        </p:nvPicPr>
        <p:blipFill>
          <a:blip r:embed="rId2" cstate="print"/>
          <a:srcRect/>
          <a:stretch>
            <a:fillRect/>
          </a:stretch>
        </p:blipFill>
        <p:spPr bwMode="auto">
          <a:xfrm>
            <a:off x="1115616" y="3212976"/>
            <a:ext cx="3456383" cy="2293992"/>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ZoneTexte 3"/>
          <p:cNvSpPr txBox="1"/>
          <p:nvPr/>
        </p:nvSpPr>
        <p:spPr>
          <a:xfrm>
            <a:off x="899592" y="5805264"/>
            <a:ext cx="3384376" cy="369332"/>
          </a:xfrm>
          <a:prstGeom prst="rect">
            <a:avLst/>
          </a:prstGeom>
          <a:noFill/>
        </p:spPr>
        <p:txBody>
          <a:bodyPr wrap="square" rtlCol="0">
            <a:spAutoFit/>
          </a:bodyPr>
          <a:lstStyle/>
          <a:p>
            <a:pPr algn="ctr"/>
            <a:r>
              <a:rPr lang="fr-CA" dirty="0" smtClean="0"/>
              <a:t>Laure </a:t>
            </a:r>
            <a:r>
              <a:rPr lang="fr-CA" dirty="0" err="1" smtClean="0"/>
              <a:t>Waridel</a:t>
            </a:r>
            <a:endParaRPr lang="fr-CA" dirty="0"/>
          </a:p>
        </p:txBody>
      </p:sp>
      <p:pic>
        <p:nvPicPr>
          <p:cNvPr id="63492" name="Picture 4" descr="Association québécoise du commerce équitable"/>
          <p:cNvPicPr>
            <a:picLocks noChangeAspect="1" noChangeArrowheads="1"/>
          </p:cNvPicPr>
          <p:nvPr/>
        </p:nvPicPr>
        <p:blipFill>
          <a:blip r:embed="rId3" cstate="print"/>
          <a:srcRect/>
          <a:stretch>
            <a:fillRect/>
          </a:stretch>
        </p:blipFill>
        <p:spPr bwMode="auto">
          <a:xfrm>
            <a:off x="5436096" y="3789040"/>
            <a:ext cx="2229509" cy="150304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note-147951__180.png"/>
          <p:cNvPicPr>
            <a:picLocks noChangeAspect="1"/>
          </p:cNvPicPr>
          <p:nvPr/>
        </p:nvPicPr>
        <p:blipFill>
          <a:blip r:embed="rId6" cstate="print"/>
          <a:stretch>
            <a:fillRect/>
          </a:stretch>
        </p:blipFill>
        <p:spPr>
          <a:xfrm>
            <a:off x="-180528" y="0"/>
            <a:ext cx="9145015" cy="7245058"/>
          </a:xfrm>
          <a:prstGeom prst="rect">
            <a:avLst/>
          </a:prstGeom>
        </p:spPr>
      </p:pic>
      <p:sp>
        <p:nvSpPr>
          <p:cNvPr id="12291" name="Rectangle 3"/>
          <p:cNvSpPr>
            <a:spLocks noGrp="1" noChangeArrowheads="1"/>
          </p:cNvSpPr>
          <p:nvPr>
            <p:ph type="title"/>
            <p:custDataLst>
              <p:tags r:id="rId1"/>
            </p:custDataLst>
          </p:nvPr>
        </p:nvSpPr>
        <p:spPr>
          <a:xfrm>
            <a:off x="0" y="548680"/>
            <a:ext cx="8604448" cy="838200"/>
          </a:xfrm>
        </p:spPr>
        <p:txBody>
          <a:bodyPr>
            <a:normAutofit fontScale="90000"/>
          </a:bodyPr>
          <a:lstStyle/>
          <a:p>
            <a:pPr marL="484632" indent="0" algn="ctr" eaLnBrk="1" fontAlgn="auto" hangingPunct="1">
              <a:spcAft>
                <a:spcPts val="0"/>
              </a:spcAft>
              <a:defRPr/>
            </a:pPr>
            <a:r>
              <a:rPr lang="fr-CA" sz="3600" dirty="0" smtClean="0"/>
              <a:t>Et moi dans tout ça!</a:t>
            </a:r>
            <a:br>
              <a:rPr lang="fr-CA" sz="3600" dirty="0" smtClean="0"/>
            </a:br>
            <a:endParaRPr lang="fr-CA" sz="3500" dirty="0" smtClean="0">
              <a:solidFill>
                <a:schemeClr val="accent1">
                  <a:tint val="83000"/>
                  <a:satMod val="150000"/>
                </a:schemeClr>
              </a:solidFill>
              <a:latin typeface="Accord SF" pitchFamily="2" charset="0"/>
            </a:endParaRPr>
          </a:p>
        </p:txBody>
      </p:sp>
      <p:sp>
        <p:nvSpPr>
          <p:cNvPr id="26627" name="Rectangle 2"/>
          <p:cNvSpPr>
            <a:spLocks noGrp="1" noChangeArrowheads="1"/>
          </p:cNvSpPr>
          <p:nvPr>
            <p:ph idx="1"/>
            <p:custDataLst>
              <p:tags r:id="rId2"/>
            </p:custDataLst>
          </p:nvPr>
        </p:nvSpPr>
        <p:spPr>
          <a:xfrm>
            <a:off x="0" y="2565400"/>
            <a:ext cx="5219700" cy="3124200"/>
          </a:xfrm>
        </p:spPr>
        <p:txBody>
          <a:bodyPr/>
          <a:lstStyle/>
          <a:p>
            <a:pPr algn="ctr" eaLnBrk="1" hangingPunct="1">
              <a:buFontTx/>
              <a:buNone/>
            </a:pPr>
            <a:endParaRPr lang="fr-CA" smtClean="0">
              <a:latin typeface="Accord SF" pitchFamily="2" charset="0"/>
            </a:endParaRPr>
          </a:p>
          <a:p>
            <a:pPr algn="ctr" eaLnBrk="1" hangingPunct="1">
              <a:buFontTx/>
              <a:buNone/>
            </a:pPr>
            <a:endParaRPr lang="fr-CA" smtClean="0">
              <a:latin typeface="Accord SF" pitchFamily="2" charset="0"/>
            </a:endParaRPr>
          </a:p>
          <a:p>
            <a:pPr algn="ctr" eaLnBrk="1" hangingPunct="1">
              <a:buFontTx/>
              <a:buNone/>
            </a:pPr>
            <a:endParaRPr lang="fr-CA" smtClean="0">
              <a:latin typeface="Accord SF" pitchFamily="2" charset="0"/>
            </a:endParaRPr>
          </a:p>
          <a:p>
            <a:pPr algn="ctr" eaLnBrk="1" hangingPunct="1">
              <a:buFontTx/>
              <a:buNone/>
            </a:pPr>
            <a:endParaRPr lang="fr-CA" smtClean="0">
              <a:latin typeface="Accord SF" pitchFamily="2" charset="0"/>
            </a:endParaRPr>
          </a:p>
        </p:txBody>
      </p:sp>
      <p:sp>
        <p:nvSpPr>
          <p:cNvPr id="10" name="Rectangle 9"/>
          <p:cNvSpPr/>
          <p:nvPr>
            <p:custDataLst>
              <p:tags r:id="rId3"/>
            </p:custDataLst>
          </p:nvPr>
        </p:nvSpPr>
        <p:spPr>
          <a:xfrm>
            <a:off x="827585" y="4077072"/>
            <a:ext cx="5544616" cy="1938992"/>
          </a:xfrm>
          <a:prstGeom prst="rect">
            <a:avLst/>
          </a:prstGeom>
        </p:spPr>
        <p:txBody>
          <a:bodyPr wrap="square">
            <a:spAutoFit/>
          </a:bodyPr>
          <a:lstStyle/>
          <a:p>
            <a:pPr algn="ctr">
              <a:defRPr/>
            </a:pPr>
            <a:r>
              <a:rPr lang="fr-CA" sz="2400" dirty="0">
                <a:latin typeface="+mn-lt"/>
              </a:rPr>
              <a:t>En achetant des produits Certifiés Équitables ici, </a:t>
            </a:r>
            <a:r>
              <a:rPr lang="fr-CA" sz="2400" b="1" dirty="0">
                <a:latin typeface="+mn-lt"/>
              </a:rPr>
              <a:t>VOUS </a:t>
            </a:r>
            <a:r>
              <a:rPr lang="fr-CA" sz="2400" dirty="0">
                <a:latin typeface="+mn-lt"/>
              </a:rPr>
              <a:t>faites un choix qui respecte vos valeurs et principes. Grâce à ce geste, les </a:t>
            </a:r>
            <a:r>
              <a:rPr lang="fr-CA" sz="2400" b="1" dirty="0">
                <a:latin typeface="+mn-lt"/>
              </a:rPr>
              <a:t>PRODUCTEURS </a:t>
            </a:r>
            <a:r>
              <a:rPr lang="fr-CA" sz="2400" dirty="0">
                <a:latin typeface="+mn-lt"/>
              </a:rPr>
              <a:t>peuvent vivre décemment de leur travail.</a:t>
            </a:r>
          </a:p>
        </p:txBody>
      </p:sp>
      <p:sp>
        <p:nvSpPr>
          <p:cNvPr id="12" name="ZoneTexte 11"/>
          <p:cNvSpPr txBox="1"/>
          <p:nvPr/>
        </p:nvSpPr>
        <p:spPr>
          <a:xfrm>
            <a:off x="611560" y="1412776"/>
            <a:ext cx="6624736" cy="2585323"/>
          </a:xfrm>
          <a:prstGeom prst="rect">
            <a:avLst/>
          </a:prstGeom>
          <a:noFill/>
        </p:spPr>
        <p:txBody>
          <a:bodyPr wrap="square" rtlCol="0">
            <a:spAutoFit/>
          </a:bodyPr>
          <a:lstStyle/>
          <a:p>
            <a:pPr algn="ctr">
              <a:buFont typeface="Arial" pitchFamily="34" charset="0"/>
              <a:buChar char="•"/>
            </a:pPr>
            <a:r>
              <a:rPr lang="fr-CA" sz="2400" dirty="0" smtClean="0"/>
              <a:t> Encourage ta famille à se doter d’au moins deux produits équitables à la maison : café, sucre, chocolat,  thé, </a:t>
            </a:r>
            <a:r>
              <a:rPr lang="fr-CA" sz="2400" dirty="0" err="1" smtClean="0"/>
              <a:t>etc</a:t>
            </a:r>
            <a:r>
              <a:rPr lang="fr-CA" sz="2400" dirty="0" smtClean="0"/>
              <a:t>…</a:t>
            </a:r>
          </a:p>
          <a:p>
            <a:pPr algn="ctr">
              <a:buFont typeface="Arial" pitchFamily="34" charset="0"/>
              <a:buChar char="•"/>
            </a:pPr>
            <a:r>
              <a:rPr lang="fr-CA" sz="2400" dirty="0" smtClean="0"/>
              <a:t> Visite les commerçants de ta communauté et demande-leur d’ajouter des produits équitables à leur inventaire.</a:t>
            </a:r>
          </a:p>
          <a:p>
            <a:endParaRPr lang="fr-CA" dirty="0"/>
          </a:p>
        </p:txBody>
      </p:sp>
      <p:sp>
        <p:nvSpPr>
          <p:cNvPr id="32770" name="AutoShape 2" descr="Résultats de recherche d'images pour « fairtrad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13" name="Image 12" descr="téléchargement (5).jpg"/>
          <p:cNvPicPr>
            <a:picLocks noChangeAspect="1"/>
          </p:cNvPicPr>
          <p:nvPr/>
        </p:nvPicPr>
        <p:blipFill>
          <a:blip r:embed="rId7" cstate="print"/>
          <a:stretch>
            <a:fillRect/>
          </a:stretch>
        </p:blipFill>
        <p:spPr>
          <a:xfrm>
            <a:off x="6948264" y="3429000"/>
            <a:ext cx="1440160" cy="168249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lstStyle/>
          <a:p>
            <a:pPr lvl="0" algn="ctr">
              <a:buNone/>
            </a:pPr>
            <a:r>
              <a:rPr lang="fr-CA" sz="4000" b="1" dirty="0" smtClean="0"/>
              <a:t>Martin Luther King junior </a:t>
            </a:r>
            <a:r>
              <a:rPr lang="fr-CA" dirty="0" smtClean="0"/>
              <a:t>est un pasteur protestant qui a consacré sa vie à la lutte pacifique pour les droits des Noirs aux États-Unis. </a:t>
            </a:r>
            <a:endParaRPr lang="fr-FR" b="1" dirty="0" smtClean="0">
              <a:latin typeface="Calibri" pitchFamily="34" charset="0"/>
              <a:ea typeface="Calibri" pitchFamily="34" charset="0"/>
              <a:cs typeface="Arial" pitchFamily="34" charset="0"/>
            </a:endParaRPr>
          </a:p>
          <a:p>
            <a:endParaRPr lang="fr-CA" dirty="0"/>
          </a:p>
        </p:txBody>
      </p:sp>
      <p:pic>
        <p:nvPicPr>
          <p:cNvPr id="4" name="Image 3" descr="martin-luther-king-jr-393870_640.jpg"/>
          <p:cNvPicPr>
            <a:picLocks noChangeAspect="1"/>
          </p:cNvPicPr>
          <p:nvPr>
            <p:custDataLst>
              <p:tags r:id="rId1"/>
            </p:custDataLst>
          </p:nvPr>
        </p:nvPicPr>
        <p:blipFill>
          <a:blip r:embed="rId4" cstate="print"/>
          <a:stretch>
            <a:fillRect/>
          </a:stretch>
        </p:blipFill>
        <p:spPr>
          <a:xfrm flipH="1">
            <a:off x="3347864" y="3717032"/>
            <a:ext cx="1994810" cy="2422539"/>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descr="IconoVideo.gif">
            <a:hlinkClick r:id="rId5"/>
          </p:cNvPr>
          <p:cNvPicPr/>
          <p:nvPr>
            <p:custDataLst>
              <p:tags r:id="rId2"/>
            </p:custDataLst>
          </p:nvPr>
        </p:nvPicPr>
        <p:blipFill>
          <a:blip r:embed="rId6" cstate="print"/>
          <a:stretch>
            <a:fillRect/>
          </a:stretch>
        </p:blipFill>
        <p:spPr>
          <a:xfrm>
            <a:off x="7092280" y="4365104"/>
            <a:ext cx="1080120" cy="103326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and-1009755_960_720.jpg"/>
          <p:cNvPicPr>
            <a:picLocks noChangeAspect="1"/>
          </p:cNvPicPr>
          <p:nvPr/>
        </p:nvPicPr>
        <p:blipFill>
          <a:blip r:embed="rId6"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Titre 1"/>
          <p:cNvSpPr>
            <a:spLocks noGrp="1"/>
          </p:cNvSpPr>
          <p:nvPr>
            <p:ph type="title"/>
            <p:custDataLst>
              <p:tags r:id="rId1"/>
            </p:custDataLst>
          </p:nvPr>
        </p:nvSpPr>
        <p:spPr>
          <a:xfrm>
            <a:off x="2148880" y="548680"/>
            <a:ext cx="6995120" cy="1143000"/>
          </a:xfrm>
        </p:spPr>
        <p:txBody>
          <a:bodyPr>
            <a:normAutofit fontScale="90000"/>
          </a:bodyPr>
          <a:lstStyle/>
          <a:p>
            <a:r>
              <a:rPr lang="fr-FR" sz="6000" b="1" dirty="0" smtClean="0"/>
              <a:t>Gandhi </a:t>
            </a:r>
            <a:r>
              <a:rPr lang="fr-CA" dirty="0" smtClean="0"/>
              <a:t/>
            </a:r>
            <a:br>
              <a:rPr lang="fr-CA" dirty="0" smtClean="0"/>
            </a:br>
            <a:endParaRPr lang="fr-CA" dirty="0"/>
          </a:p>
        </p:txBody>
      </p:sp>
      <p:sp>
        <p:nvSpPr>
          <p:cNvPr id="3" name="Espace réservé du contenu 2"/>
          <p:cNvSpPr>
            <a:spLocks noGrp="1"/>
          </p:cNvSpPr>
          <p:nvPr>
            <p:ph idx="1"/>
            <p:custDataLst>
              <p:tags r:id="rId2"/>
            </p:custDataLst>
          </p:nvPr>
        </p:nvSpPr>
        <p:spPr>
          <a:xfrm>
            <a:off x="2987824" y="1600200"/>
            <a:ext cx="6156176" cy="4525963"/>
          </a:xfrm>
        </p:spPr>
        <p:txBody>
          <a:bodyPr>
            <a:normAutofit/>
          </a:bodyPr>
          <a:lstStyle/>
          <a:p>
            <a:pPr lvl="0" algn="ctr">
              <a:buNone/>
            </a:pPr>
            <a:r>
              <a:rPr lang="fr-CA" sz="2800" i="1" dirty="0" smtClean="0"/>
              <a:t>En opposant la haine à la haine, on ne fait que la répandre, en surface comme en profondeur.</a:t>
            </a:r>
            <a:r>
              <a:rPr lang="fr-CA" sz="2800" dirty="0" smtClean="0"/>
              <a:t>  </a:t>
            </a:r>
          </a:p>
          <a:p>
            <a:endParaRPr lang="fr-CA" dirty="0"/>
          </a:p>
        </p:txBody>
      </p:sp>
      <p:pic>
        <p:nvPicPr>
          <p:cNvPr id="4" name="Image 3" descr="Gandhi_640 (1).jpg"/>
          <p:cNvPicPr>
            <a:picLocks noChangeAspect="1"/>
          </p:cNvPicPr>
          <p:nvPr>
            <p:custDataLst>
              <p:tags r:id="rId3"/>
            </p:custDataLst>
          </p:nvPr>
        </p:nvPicPr>
        <p:blipFill>
          <a:blip r:embed="rId7" cstate="print"/>
          <a:stretch>
            <a:fillRect/>
          </a:stretch>
        </p:blipFill>
        <p:spPr>
          <a:xfrm>
            <a:off x="971600" y="1196752"/>
            <a:ext cx="1416757" cy="2128462"/>
          </a:xfrm>
          <a:prstGeom prst="rect">
            <a:avLst/>
          </a:prstGeom>
          <a:solidFill>
            <a:srgbClr val="FFFFFF">
              <a:shade val="85000"/>
            </a:srgbClr>
          </a:solidFill>
          <a:ln w="63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age 4" descr="IconoVideo.gif">
            <a:hlinkClick r:id="rId8"/>
          </p:cNvPr>
          <p:cNvPicPr/>
          <p:nvPr>
            <p:custDataLst>
              <p:tags r:id="rId4"/>
            </p:custDataLst>
          </p:nvPr>
        </p:nvPicPr>
        <p:blipFill>
          <a:blip r:embed="rId9" cstate="print"/>
          <a:stretch>
            <a:fillRect/>
          </a:stretch>
        </p:blipFill>
        <p:spPr>
          <a:xfrm>
            <a:off x="7668344" y="404664"/>
            <a:ext cx="1080120" cy="1033264"/>
          </a:xfrm>
          <a:prstGeom prst="rect">
            <a:avLst/>
          </a:prstGeom>
        </p:spPr>
      </p:pic>
      <p:sp>
        <p:nvSpPr>
          <p:cNvPr id="9" name="ZoneTexte 8"/>
          <p:cNvSpPr txBox="1"/>
          <p:nvPr/>
        </p:nvSpPr>
        <p:spPr>
          <a:xfrm>
            <a:off x="1403648" y="4149080"/>
            <a:ext cx="6984776" cy="2215991"/>
          </a:xfrm>
          <a:prstGeom prst="rect">
            <a:avLst/>
          </a:prstGeom>
          <a:noFill/>
        </p:spPr>
        <p:txBody>
          <a:bodyPr wrap="square" rtlCol="0">
            <a:spAutoFit/>
          </a:bodyPr>
          <a:lstStyle/>
          <a:p>
            <a:pPr algn="ctr"/>
            <a:r>
              <a:rPr lang="fr-CA" sz="3200" i="1" dirty="0" smtClean="0"/>
              <a:t>« Vous devez être le changement que vous voulez voir dans ce monde. ».</a:t>
            </a:r>
            <a:endParaRPr lang="fr-CA" sz="3200" dirty="0" smtClean="0"/>
          </a:p>
          <a:p>
            <a:pPr algn="ctr"/>
            <a:r>
              <a:rPr lang="fr-CA" sz="2800" b="1" i="1" dirty="0" smtClean="0"/>
              <a:t> </a:t>
            </a:r>
            <a:endParaRPr lang="fr-CA" sz="2800" dirty="0" smtClean="0"/>
          </a:p>
          <a:p>
            <a:pPr algn="ctr"/>
            <a:r>
              <a:rPr lang="fr-CA" sz="2800" i="1" dirty="0" smtClean="0"/>
              <a:t>Qu’est-ce que cela veut dire selon vous?</a:t>
            </a:r>
            <a:endParaRPr lang="fr-CA" sz="2800" dirty="0" smtClean="0"/>
          </a:p>
          <a:p>
            <a:endParaRPr lang="fr-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CA" sz="6000" b="1" dirty="0" smtClean="0">
                <a:ln w="11430"/>
                <a:solidFill>
                  <a:srgbClr val="FFC000"/>
                </a:solidFill>
                <a:effectLst>
                  <a:outerShdw blurRad="50800" dist="39000" dir="5460000" algn="tl">
                    <a:srgbClr val="000000">
                      <a:alpha val="38000"/>
                    </a:srgbClr>
                  </a:outerShdw>
                </a:effectLst>
                <a:latin typeface="Yikes!" pitchFamily="2" charset="0"/>
              </a:rPr>
              <a:t>Changer le </a:t>
            </a:r>
            <a:r>
              <a:rPr lang="en-CA" sz="6000" b="1" dirty="0" err="1" smtClean="0">
                <a:ln w="11430"/>
                <a:solidFill>
                  <a:srgbClr val="FFC000"/>
                </a:solidFill>
                <a:effectLst>
                  <a:outerShdw blurRad="50800" dist="39000" dir="5460000" algn="tl">
                    <a:srgbClr val="000000">
                      <a:alpha val="38000"/>
                    </a:srgbClr>
                  </a:outerShdw>
                </a:effectLst>
                <a:latin typeface="Yikes!" pitchFamily="2" charset="0"/>
              </a:rPr>
              <a:t>monde</a:t>
            </a:r>
            <a:r>
              <a:rPr lang="en-CA" sz="6000" b="1" dirty="0" smtClean="0">
                <a:ln w="11430"/>
                <a:solidFill>
                  <a:srgbClr val="FFC000"/>
                </a:solidFill>
                <a:effectLst>
                  <a:outerShdw blurRad="50800" dist="39000" dir="5460000" algn="tl">
                    <a:srgbClr val="000000">
                      <a:alpha val="38000"/>
                    </a:srgbClr>
                  </a:outerShdw>
                </a:effectLst>
                <a:latin typeface="Yikes!" pitchFamily="2" charset="0"/>
              </a:rPr>
              <a:t> ?</a:t>
            </a:r>
            <a:endParaRPr lang="fr-CA" sz="6000" b="1" dirty="0">
              <a:ln w="11430"/>
              <a:solidFill>
                <a:srgbClr val="FFC000"/>
              </a:solidFill>
              <a:effectLst>
                <a:outerShdw blurRad="50800" dist="39000" dir="5460000" algn="tl">
                  <a:srgbClr val="000000">
                    <a:alpha val="38000"/>
                  </a:srgbClr>
                </a:outerShdw>
              </a:effectLst>
              <a:latin typeface="Yikes!" pitchFamily="2" charset="0"/>
            </a:endParaRPr>
          </a:p>
        </p:txBody>
      </p:sp>
      <p:pic>
        <p:nvPicPr>
          <p:cNvPr id="5" name="Espace réservé du contenu 4"/>
          <p:cNvPicPr>
            <a:picLocks noGrp="1" noChangeAspect="1"/>
          </p:cNvPicPr>
          <p:nvPr>
            <p:ph idx="1"/>
          </p:nvPr>
        </p:nvPicPr>
        <p:blipFill>
          <a:blip r:embed="rId3" cstate="print">
            <a:extLst>
              <a:ext uri="{BEBA8EAE-BF5A-486C-A8C5-ECC9F3942E4B}">
                <a14:imgProps xmlns:a14="http://schemas.microsoft.com/office/drawing/2010/main" xmlns="">
                  <a14:imgLayer r:embed="rId4">
                    <a14:imgEffect>
                      <a14:backgroundRemoval t="6461" b="100000" l="0" r="100000">
                        <a14:foregroundMark x1="813" y1="16105" x2="3000" y2="18165"/>
                        <a14:foregroundMark x1="3000" y1="18165" x2="3000" y2="18165"/>
                        <a14:foregroundMark x1="23125" y1="17322" x2="23125" y2="17322"/>
                        <a14:foregroundMark x1="26125" y1="12828" x2="26125" y2="12828"/>
                        <a14:foregroundMark x1="25063" y1="11985" x2="25063" y2="11985"/>
                        <a14:foregroundMark x1="29188" y1="37172" x2="29188" y2="37172"/>
                        <a14:foregroundMark x1="28875" y1="39607" x2="31625" y2="47097"/>
                        <a14:foregroundMark x1="32438" y1="47472" x2="39625" y2="60674"/>
                        <a14:foregroundMark x1="60000" y1="35955" x2="60000" y2="35955"/>
                        <a14:foregroundMark x1="60250" y1="34644" x2="60250" y2="34644"/>
                        <a14:foregroundMark x1="60563" y1="31835" x2="60563" y2="31835"/>
                        <a14:foregroundMark x1="99063" y1="34270" x2="99063" y2="34270"/>
                        <a14:foregroundMark x1="99063" y1="28464" x2="99063" y2="28464"/>
                        <a14:foregroundMark x1="99063" y1="24813" x2="99063" y2="24813"/>
                        <a14:foregroundMark x1="95813" y1="93258" x2="95813" y2="93258"/>
                        <a14:backgroundMark x1="1063" y1="12828" x2="6563" y2="18633"/>
                        <a14:backgroundMark x1="7125" y1="18165" x2="20063" y2="16573"/>
                        <a14:backgroundMark x1="20375" y1="16105" x2="25063" y2="9082"/>
                        <a14:backgroundMark x1="25063" y1="9082" x2="28313" y2="6273"/>
                        <a14:backgroundMark x1="28313" y1="6273" x2="37125" y2="6648"/>
                        <a14:backgroundMark x1="36875" y1="6273" x2="38250" y2="10393"/>
                        <a14:backgroundMark x1="38500" y1="10768" x2="39375" y2="14888"/>
                        <a14:backgroundMark x1="39375" y1="15262" x2="36625" y2="23970"/>
                        <a14:backgroundMark x1="59188" y1="32210" x2="61375" y2="20693"/>
                        <a14:backgroundMark x1="81750" y1="15730" x2="84500" y2="21067"/>
                        <a14:backgroundMark x1="84500" y1="21067" x2="87500" y2="26030"/>
                        <a14:backgroundMark x1="87500" y1="26030" x2="88625" y2="31835"/>
                        <a14:backgroundMark x1="89188" y1="32210" x2="91688" y2="32584"/>
                        <a14:backgroundMark x1="91688" y1="32584" x2="95250" y2="32584"/>
                        <a14:backgroundMark x1="95250" y1="32584" x2="98563" y2="38015"/>
                        <a14:backgroundMark x1="98563" y1="35112" x2="98813" y2="7022"/>
                        <a14:backgroundMark x1="98813" y1="7022" x2="0" y2="5805"/>
                        <a14:backgroundMark x1="56688" y1="50375" x2="58375" y2="49906"/>
                        <a14:backgroundMark x1="58875" y1="49906" x2="62187" y2="44195"/>
                        <a14:backgroundMark x1="61375" y1="41667" x2="61375" y2="41667"/>
                        <a14:backgroundMark x1="61125" y1="38764" x2="61125" y2="38764"/>
                        <a14:backgroundMark x1="57250" y1="38015" x2="57250" y2="38015"/>
                        <a14:backgroundMark x1="813" y1="38390" x2="813" y2="38390"/>
                        <a14:backgroundMark x1="15937" y1="55712" x2="15937" y2="55712"/>
                        <a14:backgroundMark x1="17875" y1="57772" x2="17875" y2="57772"/>
                        <a14:backgroundMark x1="12937" y1="55337" x2="14875" y2="63577"/>
                        <a14:backgroundMark x1="21188" y1="55712" x2="21188" y2="55712"/>
                        <a14:backgroundMark x1="26438" y1="56929" x2="26438" y2="56929"/>
                        <a14:backgroundMark x1="26438" y1="59457" x2="26438" y2="59457"/>
                        <a14:backgroundMark x1="85063" y1="28464" x2="85063" y2="28464"/>
                        <a14:backgroundMark x1="90000" y1="36330" x2="90000" y2="36330"/>
                        <a14:backgroundMark x1="94125" y1="37547" x2="94125" y2="37547"/>
                        <a14:backgroundMark x1="98563" y1="39607" x2="98563" y2="39607"/>
                        <a14:backgroundMark x1="98250" y1="45037" x2="99063" y2="45412"/>
                        <a14:backgroundMark x1="60813" y1="31367" x2="60813" y2="31367"/>
                        <a14:backgroundMark x1="2313" y1="19195" x2="2313" y2="19195"/>
                        <a14:backgroundMark x1="1750" y1="15824" x2="1750" y2="15824"/>
                        <a14:backgroundMark x1="24313" y1="10955" x2="24313" y2="10955"/>
                        <a14:backgroundMark x1="24313" y1="18727" x2="24313" y2="18727"/>
                        <a14:backgroundMark x1="23500" y1="17884" x2="23500" y2="17884"/>
                        <a14:backgroundMark x1="22938" y1="17135" x2="22938" y2="17135"/>
                        <a14:backgroundMark x1="25938" y1="12547" x2="25938" y2="12547"/>
                        <a14:backgroundMark x1="95313" y1="93820" x2="95313" y2="93820"/>
                        <a14:backgroundMark x1="60750" y1="34082" x2="60750" y2="34082"/>
                        <a14:backgroundMark x1="1563" y1="16760" x2="1563" y2="16760"/>
                        <a14:backgroundMark x1="1250" y1="23783" x2="1250" y2="25000"/>
                        <a14:backgroundMark x1="1563" y1="30805" x2="1563" y2="30805"/>
                        <a14:backgroundMark x1="1812" y1="25000" x2="188" y2="48970"/>
                        <a14:backgroundMark x1="1000" y1="15543" x2="1000" y2="17603"/>
                        <a14:backgroundMark x1="5438" y1="39045" x2="5438" y2="39045"/>
                        <a14:backgroundMark x1="5938" y1="37453" x2="5938" y2="37453"/>
                        <a14:backgroundMark x1="2125" y1="50655" x2="21938" y2="17228"/>
                        <a14:backgroundMark x1="7625" y1="56367" x2="7625" y2="56367"/>
                        <a14:backgroundMark x1="5438" y1="59270" x2="5438" y2="59270"/>
                        <a14:backgroundMark x1="1563" y1="54307" x2="1563" y2="54307"/>
                        <a14:backgroundMark x1="1000" y1="62172" x2="1000" y2="62172"/>
                        <a14:backgroundMark x1="16125" y1="50187" x2="16688" y2="47753"/>
                        <a14:backgroundMark x1="13938" y1="55150" x2="13938" y2="55150"/>
                        <a14:backgroundMark x1="17000" y1="62547" x2="17000" y2="62547"/>
                        <a14:backgroundMark x1="17500" y1="55993" x2="17500" y2="55993"/>
                        <a14:backgroundMark x1="23313" y1="55993" x2="23313" y2="55993"/>
                        <a14:backgroundMark x1="37875" y1="33052" x2="41500" y2="42135"/>
                        <a14:backgroundMark x1="47500" y1="48689" x2="51375" y2="50375"/>
                        <a14:backgroundMark x1="48625" y1="45412" x2="48625" y2="45412"/>
                      </a14:backgroundRemoval>
                    </a14:imgEffect>
                  </a14:imgLayer>
                </a14:imgProps>
              </a:ext>
              <a:ext uri="{28A0092B-C50C-407E-A947-70E740481C1C}">
                <a14:useLocalDpi xmlns:a14="http://schemas.microsoft.com/office/drawing/2010/main" xmlns="" val="0"/>
              </a:ext>
            </a:extLst>
          </a:blip>
          <a:stretch>
            <a:fillRect/>
          </a:stretch>
        </p:blipFill>
        <p:spPr>
          <a:xfrm>
            <a:off x="1331640" y="1412776"/>
            <a:ext cx="3312368" cy="2211006"/>
          </a:xfrm>
        </p:spPr>
      </p:pic>
      <p:pic>
        <p:nvPicPr>
          <p:cNvPr id="7" name="Image 6"/>
          <p:cNvPicPr>
            <a:picLocks noChangeAspect="1"/>
          </p:cNvPicPr>
          <p:nvPr/>
        </p:nvPicPr>
        <p:blipFill>
          <a:blip r:embed="rId5" cstate="print">
            <a:extLst>
              <a:ext uri="{BEBA8EAE-BF5A-486C-A8C5-ECC9F3942E4B}">
                <a14:imgProps xmlns:a14="http://schemas.microsoft.com/office/drawing/2010/main" xmlns="">
                  <a14:imgLayer r:embed="rId6">
                    <a14:imgEffect>
                      <a14:backgroundRemoval t="1873" b="97378" l="10000" r="90000">
                        <a14:foregroundMark x1="66000" y1="6742" x2="70000" y2="4869"/>
                        <a14:foregroundMark x1="70250" y1="4869" x2="73500" y2="5618"/>
                        <a14:foregroundMark x1="75250" y1="5993" x2="75250" y2="5993"/>
                        <a14:foregroundMark x1="77750" y1="8240" x2="79750" y2="16479"/>
                        <a14:foregroundMark x1="80250" y1="22097" x2="80500" y2="14981"/>
                        <a14:foregroundMark x1="81000" y1="23596" x2="81250" y2="29213"/>
                        <a14:foregroundMark x1="81500" y1="28839" x2="78750" y2="38202"/>
                        <a14:foregroundMark x1="51250" y1="34457" x2="51250" y2="34457"/>
                        <a14:foregroundMark x1="57250" y1="32959" x2="43000" y2="32959"/>
                        <a14:foregroundMark x1="43500" y1="35206" x2="39500" y2="43071"/>
                        <a14:foregroundMark x1="39500" y1="44195" x2="35250" y2="59551"/>
                        <a14:foregroundMark x1="35000" y1="62172" x2="34000" y2="77528"/>
                        <a14:foregroundMark x1="34000" y1="80150" x2="34250" y2="91011"/>
                        <a14:foregroundMark x1="33250" y1="92884" x2="33500" y2="97004"/>
                        <a14:foregroundMark x1="80500" y1="40075" x2="80250" y2="58052"/>
                        <a14:foregroundMark x1="81250" y1="60674" x2="81000" y2="76030"/>
                        <a14:foregroundMark x1="80500" y1="78652" x2="79750" y2="92135"/>
                        <a14:foregroundMark x1="79750" y1="94382" x2="80500" y2="96629"/>
                        <a14:foregroundMark x1="66750" y1="5993" x2="62250" y2="8240"/>
                        <a14:foregroundMark x1="63250" y1="10112" x2="58750" y2="14607"/>
                        <a14:foregroundMark x1="59000" y1="16479" x2="57500" y2="23970"/>
                        <a14:foregroundMark x1="57250" y1="26217" x2="54750" y2="32584"/>
                      </a14:backgroundRemoval>
                    </a14:imgEffect>
                  </a14:imgLayer>
                </a14:imgProps>
              </a:ext>
              <a:ext uri="{28A0092B-C50C-407E-A947-70E740481C1C}">
                <a14:useLocalDpi xmlns:a14="http://schemas.microsoft.com/office/drawing/2010/main" xmlns="" val="0"/>
              </a:ext>
            </a:extLst>
          </a:blip>
          <a:stretch>
            <a:fillRect/>
          </a:stretch>
        </p:blipFill>
        <p:spPr>
          <a:xfrm>
            <a:off x="5334000" y="3789040"/>
            <a:ext cx="3810000" cy="2543175"/>
          </a:xfrm>
          <a:prstGeom prst="rect">
            <a:avLst/>
          </a:prstGeom>
        </p:spPr>
      </p:pic>
      <p:sp>
        <p:nvSpPr>
          <p:cNvPr id="8" name="Pensées 7"/>
          <p:cNvSpPr/>
          <p:nvPr/>
        </p:nvSpPr>
        <p:spPr>
          <a:xfrm>
            <a:off x="5810908" y="2492896"/>
            <a:ext cx="1368152" cy="1440160"/>
          </a:xfrm>
          <a:prstGeom prst="cloudCallout">
            <a:avLst>
              <a:gd name="adj1" fmla="val 54847"/>
              <a:gd name="adj2" fmla="val 75181"/>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800" b="1" dirty="0" smtClean="0">
                <a:latin typeface="Yikes!" pitchFamily="2" charset="0"/>
              </a:rPr>
              <a:t>Moi</a:t>
            </a:r>
            <a:r>
              <a:rPr lang="en-CA" sz="2800" b="1" dirty="0" smtClean="0">
                <a:latin typeface="Yikes!" pitchFamily="2" charset="0"/>
              </a:rPr>
              <a:t>?</a:t>
            </a:r>
            <a:endParaRPr lang="fr-CA" sz="2800" b="1" dirty="0">
              <a:latin typeface="Yikes!" pitchFamily="2" charset="0"/>
            </a:endParaRPr>
          </a:p>
        </p:txBody>
      </p:sp>
      <p:sp>
        <p:nvSpPr>
          <p:cNvPr id="21505" name="Rectangle 1"/>
          <p:cNvSpPr>
            <a:spLocks noChangeArrowheads="1"/>
          </p:cNvSpPr>
          <p:nvPr/>
        </p:nvSpPr>
        <p:spPr bwMode="auto">
          <a:xfrm>
            <a:off x="0" y="3861048"/>
            <a:ext cx="6696744"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1" i="0" strike="noStrike" cap="none" normalizeH="0" baseline="0" dirty="0" smtClean="0">
                <a:ln>
                  <a:noFill/>
                </a:ln>
                <a:solidFill>
                  <a:schemeClr val="tx1"/>
                </a:solidFill>
                <a:effectLst/>
                <a:latin typeface="+mj-lt"/>
                <a:ea typeface="Calibri" pitchFamily="34" charset="0"/>
                <a:cs typeface="Times New Roman" pitchFamily="18" charset="0"/>
              </a:rPr>
              <a:t>Vous, est-ce qu’il y a des choses que vous souhaiteriez</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2400" b="1" i="0" strike="noStrike" cap="none" normalizeH="0" baseline="0" dirty="0" smtClean="0">
                <a:ln>
                  <a:noFill/>
                </a:ln>
                <a:solidFill>
                  <a:schemeClr val="tx1"/>
                </a:solidFill>
                <a:effectLst/>
                <a:latin typeface="+mj-lt"/>
                <a:ea typeface="Calibri" pitchFamily="34" charset="0"/>
                <a:cs typeface="Times New Roman" pitchFamily="18" charset="0"/>
              </a:rPr>
              <a:t> changer autour de vous?</a:t>
            </a:r>
          </a:p>
          <a:p>
            <a:pPr marL="0" marR="0" lvl="0" indent="0" algn="ctr" defTabSz="914400" rtl="0" eaLnBrk="1" fontAlgn="base" latinLnBrk="0" hangingPunct="1">
              <a:lnSpc>
                <a:spcPct val="100000"/>
              </a:lnSpc>
              <a:spcBef>
                <a:spcPct val="0"/>
              </a:spcBef>
              <a:spcAft>
                <a:spcPct val="0"/>
              </a:spcAft>
              <a:buClrTx/>
              <a:buSzTx/>
              <a:buFontTx/>
              <a:buNone/>
              <a:tabLst/>
            </a:pPr>
            <a:endParaRPr lang="en-CA" sz="2000" b="1" dirty="0" smtClean="0">
              <a:latin typeface="Times New Roman" pitchFamily="18" charset="0"/>
              <a:cs typeface="Times New Roman" pitchFamily="18" charset="0"/>
            </a:endParaRPr>
          </a:p>
          <a:p>
            <a:pPr lvl="0" algn="ctr" fontAlgn="base">
              <a:spcBef>
                <a:spcPct val="0"/>
              </a:spcBef>
              <a:spcAft>
                <a:spcPct val="0"/>
              </a:spcAft>
            </a:pPr>
            <a:r>
              <a:rPr lang="fr-CA" sz="2400" i="1" dirty="0" smtClean="0"/>
              <a:t>Peut-on vraiment comprendre et avoir de la compassion par rapport à une situation que l’on n’a pas soi-même vécue?</a:t>
            </a:r>
            <a:endParaRPr kumimoji="0" lang="fr-CA" sz="2400" b="0" i="0"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28545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chemeClr val="tx1"/>
            </a:gs>
            <a:gs pos="8000">
              <a:schemeClr val="bg1"/>
            </a:gs>
            <a:gs pos="87000">
              <a:schemeClr val="tx1">
                <a:lumMod val="48000"/>
                <a:lumOff val="52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60648"/>
            <a:ext cx="8352928" cy="1470025"/>
          </a:xfrm>
        </p:spPr>
        <p:txBody>
          <a:bodyPr>
            <a:noAutofit/>
          </a:bodyPr>
          <a:lstStyle/>
          <a:p>
            <a:r>
              <a:rPr lang="en-CA" sz="4800" dirty="0" err="1" smtClean="0">
                <a:solidFill>
                  <a:schemeClr val="bg1"/>
                </a:solidFill>
                <a:effectLst>
                  <a:outerShdw blurRad="38100" dist="38100" dir="2700000" algn="tl">
                    <a:srgbClr val="000000">
                      <a:alpha val="43137"/>
                    </a:srgbClr>
                  </a:outerShdw>
                </a:effectLst>
                <a:latin typeface="Vrinda" pitchFamily="34" charset="0"/>
                <a:cs typeface="Vrinda" pitchFamily="34" charset="0"/>
              </a:rPr>
              <a:t>Ingrédients</a:t>
            </a:r>
            <a:r>
              <a:rPr lang="en-CA" sz="4800" dirty="0" smtClean="0">
                <a:solidFill>
                  <a:schemeClr val="bg1"/>
                </a:solidFill>
                <a:effectLst>
                  <a:outerShdw blurRad="38100" dist="38100" dir="2700000" algn="tl">
                    <a:srgbClr val="000000">
                      <a:alpha val="43137"/>
                    </a:srgbClr>
                  </a:outerShdw>
                </a:effectLst>
                <a:latin typeface="Vrinda" pitchFamily="34" charset="0"/>
                <a:cs typeface="Vrinda" pitchFamily="34" charset="0"/>
              </a:rPr>
              <a:t> </a:t>
            </a:r>
            <a:r>
              <a:rPr lang="en-CA" sz="4800" dirty="0" err="1" smtClean="0">
                <a:solidFill>
                  <a:schemeClr val="bg1"/>
                </a:solidFill>
                <a:effectLst>
                  <a:outerShdw blurRad="38100" dist="38100" dir="2700000" algn="tl">
                    <a:srgbClr val="000000">
                      <a:alpha val="43137"/>
                    </a:srgbClr>
                  </a:outerShdw>
                </a:effectLst>
                <a:latin typeface="Vrinda" pitchFamily="34" charset="0"/>
                <a:cs typeface="Vrinda" pitchFamily="34" charset="0"/>
              </a:rPr>
              <a:t>magiques</a:t>
            </a:r>
            <a:r>
              <a:rPr lang="en-CA" sz="4800" dirty="0" smtClean="0">
                <a:solidFill>
                  <a:schemeClr val="bg1"/>
                </a:solidFill>
                <a:effectLst>
                  <a:outerShdw blurRad="38100" dist="38100" dir="2700000" algn="tl">
                    <a:srgbClr val="000000">
                      <a:alpha val="43137"/>
                    </a:srgbClr>
                  </a:outerShdw>
                </a:effectLst>
                <a:latin typeface="Vrinda" pitchFamily="34" charset="0"/>
                <a:cs typeface="Vrinda" pitchFamily="34" charset="0"/>
              </a:rPr>
              <a:t> pour </a:t>
            </a:r>
            <a:r>
              <a:rPr lang="en-CA" sz="4800" dirty="0" err="1" smtClean="0">
                <a:solidFill>
                  <a:schemeClr val="bg1"/>
                </a:solidFill>
                <a:effectLst>
                  <a:outerShdw blurRad="38100" dist="38100" dir="2700000" algn="tl">
                    <a:srgbClr val="000000">
                      <a:alpha val="43137"/>
                    </a:srgbClr>
                  </a:outerShdw>
                </a:effectLst>
                <a:latin typeface="Vrinda" pitchFamily="34" charset="0"/>
                <a:cs typeface="Vrinda" pitchFamily="34" charset="0"/>
              </a:rPr>
              <a:t>être</a:t>
            </a:r>
            <a:r>
              <a:rPr lang="en-CA" sz="4800" dirty="0" smtClean="0">
                <a:solidFill>
                  <a:schemeClr val="bg1"/>
                </a:solidFill>
                <a:effectLst>
                  <a:outerShdw blurRad="38100" dist="38100" dir="2700000" algn="tl">
                    <a:srgbClr val="000000">
                      <a:alpha val="43137"/>
                    </a:srgbClr>
                  </a:outerShdw>
                </a:effectLst>
                <a:latin typeface="Vrinda" pitchFamily="34" charset="0"/>
                <a:cs typeface="Vrinda" pitchFamily="34" charset="0"/>
              </a:rPr>
              <a:t> leader ???</a:t>
            </a:r>
            <a:endParaRPr lang="fr-CA" sz="4800" dirty="0">
              <a:solidFill>
                <a:schemeClr val="bg1"/>
              </a:solidFill>
              <a:effectLst>
                <a:outerShdw blurRad="38100" dist="38100" dir="2700000" algn="tl">
                  <a:srgbClr val="000000">
                    <a:alpha val="43137"/>
                  </a:srgbClr>
                </a:outerShdw>
              </a:effectLst>
              <a:latin typeface="Vrinda" pitchFamily="34" charset="0"/>
              <a:cs typeface="Vrinda" pitchFamily="34" charset="0"/>
            </a:endParaRPr>
          </a:p>
        </p:txBody>
      </p:sp>
      <p:pic>
        <p:nvPicPr>
          <p:cNvPr id="1026" name="Picture 2" descr="C:\Users\sbourdages\AppData\Local\Microsoft\Windows\Temporary Internet Files\Content.IE5\5RR703PE\MP900449043[1].jpg"/>
          <p:cNvPicPr>
            <a:picLocks noChangeAspect="1" noChangeArrowheads="1"/>
          </p:cNvPicPr>
          <p:nvPr/>
        </p:nvPicPr>
        <p:blipFill rotWithShape="1">
          <a:blip r:embed="rId3" cstate="print">
            <a:duotone>
              <a:prstClr val="black"/>
              <a:schemeClr val="accent2">
                <a:tint val="45000"/>
                <a:satMod val="400000"/>
              </a:schemeClr>
            </a:duotone>
            <a:extLst>
              <a:ext uri="{BEBA8EAE-BF5A-486C-A8C5-ECC9F3942E4B}">
                <a14:imgProps xmlns:a14="http://schemas.microsoft.com/office/drawing/2010/main" xmlns="">
                  <a14:imgLayer r:embed="rId4">
                    <a14:imgEffect>
                      <a14:backgroundRemoval t="2815" b="89926" l="3444" r="31444">
                        <a14:backgroundMark x1="30778" y1="15852" x2="24444" y2="28000"/>
                        <a14:backgroundMark x1="24111" y1="28593" x2="24000" y2="29630"/>
                        <a14:backgroundMark x1="24000" y1="30074" x2="23222" y2="46074"/>
                        <a14:backgroundMark x1="23556" y1="47111" x2="21444" y2="49778"/>
                        <a14:backgroundMark x1="21333" y1="49778" x2="23556" y2="67704"/>
                        <a14:backgroundMark x1="23333" y1="68000" x2="24000" y2="71704"/>
                        <a14:backgroundMark x1="23778" y1="72296" x2="23667" y2="74667"/>
                        <a14:backgroundMark x1="23667" y1="74667" x2="23111" y2="76444"/>
                        <a14:backgroundMark x1="23111" y1="76444" x2="24000" y2="82222"/>
                        <a14:backgroundMark x1="24222" y1="82519" x2="24111" y2="89481"/>
                      </a14:backgroundRemoval>
                    </a14:imgEffect>
                  </a14:imgLayer>
                </a14:imgProps>
              </a:ext>
              <a:ext uri="{28A0092B-C50C-407E-A947-70E740481C1C}">
                <a14:useLocalDpi xmlns:a14="http://schemas.microsoft.com/office/drawing/2010/main" xmlns="" val="0"/>
              </a:ext>
            </a:extLst>
          </a:blip>
          <a:srcRect r="65000"/>
          <a:stretch/>
        </p:blipFill>
        <p:spPr bwMode="auto">
          <a:xfrm>
            <a:off x="3563888" y="1556792"/>
            <a:ext cx="2125081" cy="4553744"/>
          </a:xfrm>
          <a:prstGeom prst="rect">
            <a:avLst/>
          </a:prstGeom>
          <a:noFill/>
          <a:effectLst>
            <a:glow rad="139700">
              <a:schemeClr val="accent2">
                <a:satMod val="175000"/>
                <a:alpha val="40000"/>
              </a:schemeClr>
            </a:glow>
          </a:effectLst>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971600" y="5157192"/>
            <a:ext cx="7632848" cy="892552"/>
          </a:xfrm>
          <a:prstGeom prst="rect">
            <a:avLst/>
          </a:prstGeom>
          <a:noFill/>
        </p:spPr>
        <p:txBody>
          <a:bodyPr wrap="square" rtlCol="0">
            <a:spAutoFit/>
          </a:bodyPr>
          <a:lstStyle/>
          <a:p>
            <a:pPr algn="ctr"/>
            <a:r>
              <a:rPr lang="fr-CA" sz="3200" b="1" dirty="0" smtClean="0"/>
              <a:t>Pour vous qu’est-ce qu’un leader ?</a:t>
            </a:r>
          </a:p>
          <a:p>
            <a:pPr algn="ctr"/>
            <a:r>
              <a:rPr lang="fr-CA" sz="2000" dirty="0" smtClean="0"/>
              <a:t>Y a-t-il des gens qui représentent des leaders autour de vous</a:t>
            </a:r>
            <a:r>
              <a:rPr lang="fr-CA" dirty="0" smtClean="0"/>
              <a:t>? </a:t>
            </a:r>
            <a:endParaRPr lang="fr-CA" dirty="0"/>
          </a:p>
        </p:txBody>
      </p:sp>
    </p:spTree>
    <p:extLst>
      <p:ext uri="{BB962C8B-B14F-4D97-AF65-F5344CB8AC3E}">
        <p14:creationId xmlns:p14="http://schemas.microsoft.com/office/powerpoint/2010/main" xmlns="" val="2924034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and-1009755_960_720.jpg"/>
          <p:cNvPicPr>
            <a:picLocks noChangeAspect="1"/>
          </p:cNvPicPr>
          <p:nvPr/>
        </p:nvPicPr>
        <p:blipFill>
          <a:blip r:embed="rId3" cstate="print">
            <a:lum bright="70000" contrast="-70000"/>
          </a:blip>
          <a:stretch>
            <a:fillRect/>
          </a:stretch>
        </p:blipFill>
        <p:spPr>
          <a:xfrm>
            <a:off x="0" y="0"/>
            <a:ext cx="9144000" cy="6858000"/>
          </a:xfrm>
          <a:prstGeom prst="rect">
            <a:avLst/>
          </a:prstGeom>
        </p:spPr>
      </p:pic>
      <p:sp>
        <p:nvSpPr>
          <p:cNvPr id="2" name="Titre 1"/>
          <p:cNvSpPr>
            <a:spLocks noGrp="1"/>
          </p:cNvSpPr>
          <p:nvPr>
            <p:ph type="title"/>
          </p:nvPr>
        </p:nvSpPr>
        <p:spPr>
          <a:xfrm>
            <a:off x="0" y="260648"/>
            <a:ext cx="9144000" cy="1143000"/>
          </a:xfrm>
        </p:spPr>
        <p:txBody>
          <a:bodyPr>
            <a:normAutofit/>
          </a:bodyPr>
          <a:lstStyle/>
          <a:p>
            <a:r>
              <a:rPr lang="fr-CA" sz="6000" b="1" dirty="0" smtClean="0">
                <a:solidFill>
                  <a:schemeClr val="accent4">
                    <a:lumMod val="75000"/>
                  </a:schemeClr>
                </a:solidFill>
              </a:rPr>
              <a:t>S’informer</a:t>
            </a:r>
            <a:endParaRPr lang="fr-CA" sz="6000" dirty="0">
              <a:solidFill>
                <a:schemeClr val="accent4">
                  <a:lumMod val="75000"/>
                </a:schemeClr>
              </a:solidFill>
            </a:endParaRPr>
          </a:p>
        </p:txBody>
      </p:sp>
      <p:sp>
        <p:nvSpPr>
          <p:cNvPr id="3" name="Espace réservé du contenu 2"/>
          <p:cNvSpPr>
            <a:spLocks noGrp="1"/>
          </p:cNvSpPr>
          <p:nvPr>
            <p:ph idx="1"/>
          </p:nvPr>
        </p:nvSpPr>
        <p:spPr>
          <a:xfrm>
            <a:off x="179512" y="1600200"/>
            <a:ext cx="8784976" cy="4525963"/>
          </a:xfrm>
        </p:spPr>
        <p:txBody>
          <a:bodyPr>
            <a:normAutofit/>
          </a:bodyPr>
          <a:lstStyle/>
          <a:p>
            <a:pPr algn="ctr">
              <a:buNone/>
            </a:pPr>
            <a:r>
              <a:rPr lang="fr-CA" sz="3600" b="1" dirty="0" smtClean="0"/>
              <a:t>Savoir défendre notre cause</a:t>
            </a:r>
          </a:p>
          <a:p>
            <a:pPr algn="ctr">
              <a:buNone/>
            </a:pPr>
            <a:r>
              <a:rPr lang="en-CA" sz="3600" b="1" dirty="0" smtClean="0"/>
              <a:t>Consulter </a:t>
            </a:r>
            <a:r>
              <a:rPr lang="en-CA" sz="3600" b="1" dirty="0" err="1" smtClean="0"/>
              <a:t>différents</a:t>
            </a:r>
            <a:r>
              <a:rPr lang="en-CA" sz="3600" b="1" dirty="0" smtClean="0"/>
              <a:t> points de </a:t>
            </a:r>
            <a:r>
              <a:rPr lang="en-CA" sz="3600" b="1" dirty="0" err="1" smtClean="0"/>
              <a:t>vue</a:t>
            </a:r>
            <a:endParaRPr lang="fr-CA" sz="3600" b="1" dirty="0" smtClean="0"/>
          </a:p>
          <a:p>
            <a:pPr algn="ctr">
              <a:buNone/>
            </a:pPr>
            <a:r>
              <a:rPr lang="fr-CA" sz="3600" b="1" dirty="0" smtClean="0"/>
              <a:t>Approfondir nos connaissances sur cet enjeu </a:t>
            </a:r>
            <a:endParaRPr lang="fr-CA" sz="3600" b="1" dirty="0"/>
          </a:p>
        </p:txBody>
      </p:sp>
      <p:pic>
        <p:nvPicPr>
          <p:cNvPr id="1026" name="Picture 2" descr="http://www.cancer.be/sites/default/files/styles/medium/public/news/shutterstock_66054373_news_rumeur.png?itok=5ODUbj95"/>
          <p:cNvPicPr>
            <a:picLocks noChangeAspect="1" noChangeArrowheads="1"/>
          </p:cNvPicPr>
          <p:nvPr/>
        </p:nvPicPr>
        <p:blipFill>
          <a:blip r:embed="rId4" cstate="print"/>
          <a:srcRect/>
          <a:stretch>
            <a:fillRect/>
          </a:stretch>
        </p:blipFill>
        <p:spPr bwMode="auto">
          <a:xfrm>
            <a:off x="6876256" y="1"/>
            <a:ext cx="1800200" cy="1579266"/>
          </a:xfrm>
          <a:prstGeom prst="rect">
            <a:avLst/>
          </a:prstGeom>
          <a:noFill/>
        </p:spPr>
      </p:pic>
      <p:pic>
        <p:nvPicPr>
          <p:cNvPr id="6" name="Image 5" descr="newspaper-1075795__180.jpg"/>
          <p:cNvPicPr>
            <a:picLocks noChangeAspect="1"/>
          </p:cNvPicPr>
          <p:nvPr/>
        </p:nvPicPr>
        <p:blipFill>
          <a:blip r:embed="rId5" cstate="print"/>
          <a:stretch>
            <a:fillRect/>
          </a:stretch>
        </p:blipFill>
        <p:spPr>
          <a:xfrm>
            <a:off x="6156176" y="4581128"/>
            <a:ext cx="2434091" cy="2016224"/>
          </a:xfrm>
          <a:prstGeom prst="rect">
            <a:avLst/>
          </a:prstGeom>
        </p:spPr>
      </p:pic>
      <p:pic>
        <p:nvPicPr>
          <p:cNvPr id="7" name="Image 6" descr="icon-set-1175042__180.jpg"/>
          <p:cNvPicPr>
            <a:picLocks noChangeAspect="1"/>
          </p:cNvPicPr>
          <p:nvPr/>
        </p:nvPicPr>
        <p:blipFill>
          <a:blip r:embed="rId6" cstate="print"/>
          <a:stretch>
            <a:fillRect/>
          </a:stretch>
        </p:blipFill>
        <p:spPr>
          <a:xfrm>
            <a:off x="3419872" y="4581128"/>
            <a:ext cx="2825795" cy="2002532"/>
          </a:xfrm>
          <a:prstGeom prst="rect">
            <a:avLst/>
          </a:prstGeom>
        </p:spPr>
      </p:pic>
      <p:pic>
        <p:nvPicPr>
          <p:cNvPr id="9" name="Image 8"/>
          <p:cNvPicPr>
            <a:picLocks noChangeAspect="1"/>
          </p:cNvPicPr>
          <p:nvPr>
            <p:custDataLst>
              <p:tags r:id="rId1"/>
            </p:custDataLst>
          </p:nvPr>
        </p:nvPicPr>
        <p:blipFill>
          <a:blip r:embed="rId7" cstate="print">
            <a:extLst>
              <a:ext uri="{28A0092B-C50C-407E-A947-70E740481C1C}">
                <a14:useLocalDpi xmlns:a14="http://schemas.microsoft.com/office/drawing/2010/main" xmlns="" val="0"/>
              </a:ext>
            </a:extLst>
          </a:blip>
          <a:stretch>
            <a:fillRect/>
          </a:stretch>
        </p:blipFill>
        <p:spPr>
          <a:xfrm>
            <a:off x="0" y="188641"/>
            <a:ext cx="2771800" cy="1095480"/>
          </a:xfrm>
          <a:prstGeom prst="rect">
            <a:avLst/>
          </a:prstGeom>
        </p:spPr>
      </p:pic>
      <p:pic>
        <p:nvPicPr>
          <p:cNvPr id="10" name="Espace réservé du contenu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5910" y="4581128"/>
            <a:ext cx="3033539" cy="1956052"/>
          </a:xfrm>
          <a:prstGeom prst="rect">
            <a:avLst/>
          </a:prstGeom>
        </p:spPr>
      </p:pic>
      <p:pic>
        <p:nvPicPr>
          <p:cNvPr id="11" name="Image 10" descr="speakers-129535__180.jpg"/>
          <p:cNvPicPr>
            <a:picLocks noChangeAspect="1"/>
          </p:cNvPicPr>
          <p:nvPr/>
        </p:nvPicPr>
        <p:blipFill>
          <a:blip r:embed="rId9" cstate="print"/>
          <a:stretch>
            <a:fillRect/>
          </a:stretch>
        </p:blipFill>
        <p:spPr>
          <a:xfrm>
            <a:off x="7314997" y="3717032"/>
            <a:ext cx="1829003" cy="129614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a:xfrm>
            <a:off x="457200" y="908720"/>
            <a:ext cx="8229600" cy="5217443"/>
          </a:xfrm>
        </p:spPr>
        <p:txBody>
          <a:bodyPr>
            <a:normAutofit/>
          </a:bodyPr>
          <a:lstStyle/>
          <a:p>
            <a:pPr algn="ctr">
              <a:buNone/>
            </a:pPr>
            <a:r>
              <a:rPr lang="fr-CA" sz="6600" b="1" dirty="0" smtClean="0"/>
              <a:t> C’est quoi être un leader ? </a:t>
            </a:r>
            <a:endParaRPr lang="fr-CA" sz="6600" dirty="0"/>
          </a:p>
        </p:txBody>
      </p:sp>
      <p:sp>
        <p:nvSpPr>
          <p:cNvPr id="4" name="ZoneTexte 3"/>
          <p:cNvSpPr txBox="1"/>
          <p:nvPr/>
        </p:nvSpPr>
        <p:spPr>
          <a:xfrm>
            <a:off x="395536" y="3573016"/>
            <a:ext cx="8280920" cy="1846659"/>
          </a:xfrm>
          <a:prstGeom prst="rect">
            <a:avLst/>
          </a:prstGeom>
          <a:noFill/>
        </p:spPr>
        <p:txBody>
          <a:bodyPr wrap="square" rtlCol="0">
            <a:spAutoFit/>
          </a:bodyPr>
          <a:lstStyle/>
          <a:p>
            <a:pPr algn="ctr"/>
            <a:r>
              <a:rPr lang="fr-CA" sz="2400" dirty="0" smtClean="0"/>
              <a:t>Ce sont des gens qui peuvent transformer leur monde, leur école, leur ville, leur état, leur pays et de leur quartier - où ils émergent, ils produisent des solutions qui inspirent les gens. Ce sont des gens avec la passion, la compassion, et le caractère. </a:t>
            </a:r>
          </a:p>
          <a:p>
            <a:pPr algn="ct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CA" sz="11500" b="1" dirty="0" smtClean="0">
                <a:ln w="11430"/>
                <a:solidFill>
                  <a:srgbClr val="FFC000"/>
                </a:solidFill>
                <a:effectLst>
                  <a:outerShdw blurRad="80000" dist="40000" dir="5040000" algn="tl">
                    <a:srgbClr val="000000">
                      <a:alpha val="30000"/>
                    </a:srgbClr>
                  </a:outerShdw>
                </a:effectLst>
                <a:latin typeface="Yikes!" pitchFamily="2" charset="0"/>
              </a:rPr>
              <a:t>Et </a:t>
            </a:r>
            <a:r>
              <a:rPr lang="en-CA" sz="11500" b="1" dirty="0" err="1" smtClean="0">
                <a:ln w="11430"/>
                <a:solidFill>
                  <a:srgbClr val="FFC000"/>
                </a:solidFill>
                <a:effectLst>
                  <a:outerShdw blurRad="80000" dist="40000" dir="5040000" algn="tl">
                    <a:srgbClr val="000000">
                      <a:alpha val="30000"/>
                    </a:srgbClr>
                  </a:outerShdw>
                </a:effectLst>
                <a:latin typeface="Yikes!" pitchFamily="2" charset="0"/>
              </a:rPr>
              <a:t>si</a:t>
            </a:r>
            <a:r>
              <a:rPr lang="en-CA" sz="11500" b="1" dirty="0" smtClean="0">
                <a:ln w="11430"/>
                <a:solidFill>
                  <a:srgbClr val="FFC000"/>
                </a:solidFill>
                <a:effectLst>
                  <a:outerShdw blurRad="80000" dist="40000" dir="5040000" algn="tl">
                    <a:srgbClr val="000000">
                      <a:alpha val="30000"/>
                    </a:srgbClr>
                  </a:outerShdw>
                </a:effectLst>
                <a:latin typeface="Yikes!" pitchFamily="2" charset="0"/>
              </a:rPr>
              <a:t> </a:t>
            </a:r>
            <a:r>
              <a:rPr lang="en-CA" sz="11500" b="1" dirty="0" err="1" smtClean="0">
                <a:ln w="11430"/>
                <a:solidFill>
                  <a:srgbClr val="FFC000"/>
                </a:solidFill>
                <a:effectLst>
                  <a:outerShdw blurRad="80000" dist="40000" dir="5040000" algn="tl">
                    <a:srgbClr val="000000">
                      <a:alpha val="30000"/>
                    </a:srgbClr>
                  </a:outerShdw>
                </a:effectLst>
                <a:latin typeface="Yikes!" pitchFamily="2" charset="0"/>
              </a:rPr>
              <a:t>c’était</a:t>
            </a:r>
            <a:r>
              <a:rPr lang="en-CA" sz="11500" b="1" dirty="0" smtClean="0">
                <a:ln w="11430"/>
                <a:solidFill>
                  <a:srgbClr val="FFC000"/>
                </a:solidFill>
                <a:effectLst>
                  <a:outerShdw blurRad="80000" dist="40000" dir="5040000" algn="tl">
                    <a:srgbClr val="000000">
                      <a:alpha val="30000"/>
                    </a:srgbClr>
                  </a:outerShdw>
                </a:effectLst>
                <a:latin typeface="Yikes!" pitchFamily="2" charset="0"/>
              </a:rPr>
              <a:t> </a:t>
            </a:r>
            <a:r>
              <a:rPr lang="en-CA" sz="11500" b="1" dirty="0" err="1" smtClean="0">
                <a:ln w="11430"/>
                <a:solidFill>
                  <a:srgbClr val="FFC000"/>
                </a:solidFill>
                <a:effectLst>
                  <a:outerShdw blurRad="80000" dist="40000" dir="5040000" algn="tl">
                    <a:srgbClr val="000000">
                      <a:alpha val="30000"/>
                    </a:srgbClr>
                  </a:outerShdw>
                </a:effectLst>
                <a:latin typeface="Yikes!" pitchFamily="2" charset="0"/>
              </a:rPr>
              <a:t>toi</a:t>
            </a:r>
            <a:r>
              <a:rPr lang="en-CA" sz="11500" b="1" dirty="0" smtClean="0">
                <a:ln w="11430"/>
                <a:solidFill>
                  <a:srgbClr val="FFC000"/>
                </a:solidFill>
                <a:effectLst>
                  <a:outerShdw blurRad="80000" dist="40000" dir="5040000" algn="tl">
                    <a:srgbClr val="000000">
                      <a:alpha val="30000"/>
                    </a:srgbClr>
                  </a:outerShdw>
                </a:effectLst>
                <a:latin typeface="Yikes!" pitchFamily="2" charset="0"/>
              </a:rPr>
              <a:t> ? </a:t>
            </a:r>
            <a:endParaRPr lang="fr-CA" sz="11500" b="1" dirty="0">
              <a:ln w="11430"/>
              <a:solidFill>
                <a:srgbClr val="FFC000"/>
              </a:solidFill>
              <a:effectLst>
                <a:outerShdw blurRad="80000" dist="40000" dir="5040000" algn="tl">
                  <a:srgbClr val="000000">
                    <a:alpha val="30000"/>
                  </a:srgbClr>
                </a:outerShdw>
              </a:effectLst>
              <a:latin typeface="Yikes!"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2061054"/>
            <a:ext cx="2952328" cy="3576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xmlns="" val="0"/>
              </a:ext>
            </a:extLst>
          </a:blip>
          <a:srcRect l="8975" r="9316" b="25128"/>
          <a:stretch/>
        </p:blipFill>
        <p:spPr>
          <a:xfrm rot="668282">
            <a:off x="6043543" y="2635018"/>
            <a:ext cx="838271" cy="1152185"/>
          </a:xfrm>
          <a:prstGeom prst="rect">
            <a:avLst/>
          </a:prstGeom>
          <a:ln>
            <a:noFill/>
          </a:ln>
          <a:effectLst>
            <a:softEdge rad="112500"/>
          </a:effectLst>
        </p:spPr>
      </p:pic>
      <p:pic>
        <p:nvPicPr>
          <p:cNvPr id="11" name="Image 10" descr="20150411_rvw_quebecmarch_102.jpg"/>
          <p:cNvPicPr>
            <a:picLocks noChangeAspect="1"/>
          </p:cNvPicPr>
          <p:nvPr/>
        </p:nvPicPr>
        <p:blipFill>
          <a:blip r:embed="rId5" cstate="print"/>
          <a:stretch>
            <a:fillRect/>
          </a:stretch>
        </p:blipFill>
        <p:spPr>
          <a:xfrm>
            <a:off x="251519" y="2276872"/>
            <a:ext cx="3937769" cy="2623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136801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93204" y="54868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CA"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rPr>
              <a:t>Conclusion ?</a:t>
            </a:r>
            <a:endParaRPr lang="fr-CA" sz="7200" b="1" dirty="0">
              <a:ln w="11430"/>
              <a:solidFill>
                <a:srgbClr val="FFC000"/>
              </a:solidFill>
              <a:effectLst>
                <a:outerShdw blurRad="80000" dist="40000" dir="5040000" algn="tl">
                  <a:srgbClr val="000000">
                    <a:alpha val="30000"/>
                  </a:srgbClr>
                </a:outerShdw>
              </a:effectLst>
              <a:latin typeface="Yikes!" pitchFamily="2" charset="0"/>
            </a:endParaRPr>
          </a:p>
        </p:txBody>
      </p:sp>
      <p:sp>
        <p:nvSpPr>
          <p:cNvPr id="5" name="ZoneTexte 4"/>
          <p:cNvSpPr txBox="1"/>
          <p:nvPr/>
        </p:nvSpPr>
        <p:spPr>
          <a:xfrm>
            <a:off x="0" y="1340768"/>
            <a:ext cx="9144000" cy="92333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C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rPr>
              <a:t>On ne </a:t>
            </a:r>
            <a:r>
              <a:rPr lang="en-CA"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rPr>
              <a:t>naît</a:t>
            </a:r>
            <a:r>
              <a:rPr lang="en-C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rPr>
              <a:t> pas leader….</a:t>
            </a:r>
            <a:endParaRPr lang="fr-C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endParaRPr>
          </a:p>
        </p:txBody>
      </p:sp>
      <p:sp>
        <p:nvSpPr>
          <p:cNvPr id="6" name="ZoneTexte 5"/>
          <p:cNvSpPr txBox="1"/>
          <p:nvPr/>
        </p:nvSpPr>
        <p:spPr>
          <a:xfrm>
            <a:off x="1691680" y="2060848"/>
            <a:ext cx="5688632" cy="212365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CA"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rPr>
              <a:t>ON LE DEVIENT </a:t>
            </a:r>
          </a:p>
          <a:p>
            <a:endParaRPr lang="fr-CA"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2924944"/>
            <a:ext cx="2448272" cy="3423632"/>
          </a:xfrm>
          <a:prstGeom prst="rect">
            <a:avLst/>
          </a:prstGeom>
        </p:spPr>
      </p:pic>
    </p:spTree>
    <p:extLst>
      <p:ext uri="{BB962C8B-B14F-4D97-AF65-F5344CB8AC3E}">
        <p14:creationId xmlns:p14="http://schemas.microsoft.com/office/powerpoint/2010/main" xmlns="" val="367807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7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250"/>
                            </p:stCondLst>
                            <p:childTnLst>
                              <p:par>
                                <p:cTn id="10" presetID="1" presetClass="entr" presetSubtype="0" fill="hold" grpId="0" nodeType="afterEffect">
                                  <p:stCondLst>
                                    <p:cond delay="125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2" name="Titre 1"/>
          <p:cNvSpPr>
            <a:spLocks noGrp="1"/>
          </p:cNvSpPr>
          <p:nvPr>
            <p:ph type="title"/>
          </p:nvPr>
        </p:nvSpPr>
        <p:spPr/>
        <p:txBody>
          <a:bodyPr>
            <a:normAutofit/>
          </a:bodyPr>
          <a:lstStyle/>
          <a:p>
            <a:r>
              <a:rPr lang="fr-CA" sz="6600" b="1" dirty="0" smtClean="0">
                <a:solidFill>
                  <a:schemeClr val="accent4">
                    <a:lumMod val="75000"/>
                  </a:schemeClr>
                </a:solidFill>
              </a:rPr>
              <a:t>S’impliquer</a:t>
            </a:r>
            <a:endParaRPr lang="fr-CA" sz="6600" dirty="0">
              <a:solidFill>
                <a:schemeClr val="accent4">
                  <a:lumMod val="75000"/>
                </a:schemeClr>
              </a:solidFill>
            </a:endParaRPr>
          </a:p>
        </p:txBody>
      </p:sp>
      <p:sp>
        <p:nvSpPr>
          <p:cNvPr id="3" name="Espace réservé du contenu 2"/>
          <p:cNvSpPr>
            <a:spLocks noGrp="1"/>
          </p:cNvSpPr>
          <p:nvPr>
            <p:ph idx="1"/>
          </p:nvPr>
        </p:nvSpPr>
        <p:spPr>
          <a:xfrm>
            <a:off x="457200" y="2132856"/>
            <a:ext cx="8229600" cy="3993307"/>
          </a:xfrm>
        </p:spPr>
        <p:txBody>
          <a:bodyPr/>
          <a:lstStyle/>
          <a:p>
            <a:pPr algn="ctr">
              <a:buNone/>
            </a:pPr>
            <a:r>
              <a:rPr lang="fr-CA" sz="4000" dirty="0" smtClean="0"/>
              <a:t>Qu’est-ce que ça veut dire s’impliquer selon vous ? </a:t>
            </a:r>
          </a:p>
          <a:p>
            <a:pPr>
              <a:buNone/>
            </a:pPr>
            <a:endParaRPr lang="fr-CA" dirty="0"/>
          </a:p>
        </p:txBody>
      </p:sp>
      <p:sp>
        <p:nvSpPr>
          <p:cNvPr id="5" name="ZoneTexte 4"/>
          <p:cNvSpPr txBox="1"/>
          <p:nvPr/>
        </p:nvSpPr>
        <p:spPr>
          <a:xfrm>
            <a:off x="755576" y="4941168"/>
            <a:ext cx="8136904" cy="1384995"/>
          </a:xfrm>
          <a:prstGeom prst="rect">
            <a:avLst/>
          </a:prstGeom>
          <a:noFill/>
        </p:spPr>
        <p:txBody>
          <a:bodyPr wrap="square" rtlCol="0">
            <a:spAutoFit/>
          </a:bodyPr>
          <a:lstStyle/>
          <a:p>
            <a:pPr algn="ctr"/>
            <a:r>
              <a:rPr lang="fr-CA" sz="2800" dirty="0" smtClean="0"/>
              <a:t>S’impliquer c’est mettre sa pensée, sa parole et son action au service d’une cause, afin de rendre le monde meilleur et de faire partie de la solution</a:t>
            </a:r>
            <a:r>
              <a:rPr lang="fr-CA" sz="1600" dirty="0" smtClean="0"/>
              <a:t>.</a:t>
            </a:r>
            <a:endParaRPr lang="fr-CA" sz="1600" dirty="0"/>
          </a:p>
        </p:txBody>
      </p:sp>
      <p:pic>
        <p:nvPicPr>
          <p:cNvPr id="6" name="Image 5" descr="sport-1014032__180.jpg"/>
          <p:cNvPicPr>
            <a:picLocks noChangeAspect="1"/>
          </p:cNvPicPr>
          <p:nvPr/>
        </p:nvPicPr>
        <p:blipFill>
          <a:blip r:embed="rId3" cstate="print"/>
          <a:stretch>
            <a:fillRect/>
          </a:stretch>
        </p:blipFill>
        <p:spPr>
          <a:xfrm>
            <a:off x="7092280" y="332656"/>
            <a:ext cx="1340768" cy="1340768"/>
          </a:xfrm>
          <a:prstGeom prst="rect">
            <a:avLst/>
          </a:prstGeom>
        </p:spPr>
      </p:pic>
      <p:pic>
        <p:nvPicPr>
          <p:cNvPr id="7" name="Espace réservé du contenu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5576" y="260648"/>
            <a:ext cx="1475656" cy="1806485"/>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ZoneTexte 7"/>
          <p:cNvSpPr txBox="1"/>
          <p:nvPr/>
        </p:nvSpPr>
        <p:spPr>
          <a:xfrm>
            <a:off x="647056" y="3573016"/>
            <a:ext cx="8496944" cy="1200329"/>
          </a:xfrm>
          <a:prstGeom prst="rect">
            <a:avLst/>
          </a:prstGeom>
          <a:noFill/>
        </p:spPr>
        <p:txBody>
          <a:bodyPr wrap="square" rtlCol="0">
            <a:spAutoFit/>
          </a:bodyPr>
          <a:lstStyle/>
          <a:p>
            <a:pPr algn="ctr"/>
            <a:r>
              <a:rPr lang="fr-CA" sz="2400" dirty="0" smtClean="0"/>
              <a:t>Participer volontairement et activement à la vie sociale dans l’intention d’améliorer les choses au sein d’un groupe, d’un établissement, d’une communauté ou à l’échelle du monde.</a:t>
            </a:r>
            <a:endParaRPr lang="fr-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sand-1009755_960_720.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7" name="Titre 6"/>
          <p:cNvSpPr>
            <a:spLocks noGrp="1"/>
          </p:cNvSpPr>
          <p:nvPr>
            <p:ph type="ctrTitle"/>
          </p:nvPr>
        </p:nvSpPr>
        <p:spPr>
          <a:xfrm>
            <a:off x="683568" y="1"/>
            <a:ext cx="7704856" cy="1124743"/>
          </a:xfrm>
        </p:spPr>
        <p:txBody>
          <a:bodyPr>
            <a:normAutofit fontScale="90000"/>
          </a:bodyPr>
          <a:lstStyle/>
          <a:p>
            <a:r>
              <a:rPr lang="fr-CA" sz="5400" dirty="0" smtClean="0">
                <a:solidFill>
                  <a:schemeClr val="accent4">
                    <a:lumMod val="75000"/>
                  </a:schemeClr>
                </a:solidFill>
              </a:rPr>
              <a:t>Reconnaissez-vous ces gens?</a:t>
            </a:r>
            <a:endParaRPr lang="fr-CA" sz="5400" dirty="0">
              <a:solidFill>
                <a:schemeClr val="accent4">
                  <a:lumMod val="75000"/>
                </a:schemeClr>
              </a:solidFill>
              <a:latin typeface="Castellar" pitchFamily="18" charset="0"/>
              <a:ea typeface="Batang" pitchFamily="18" charset="-127"/>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161483">
            <a:off x="3086561" y="3617792"/>
            <a:ext cx="1943100" cy="1676400"/>
          </a:xfrm>
          <a:prstGeom prst="ellipse">
            <a:avLst/>
          </a:prstGeom>
          <a:ln w="63500" cap="rnd">
            <a:solidFill>
              <a:schemeClr val="accent4">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8" name="Image 7" descr="Peter-Benenson-Featured.jpg"/>
          <p:cNvPicPr>
            <a:picLocks noChangeAspect="1"/>
          </p:cNvPicPr>
          <p:nvPr/>
        </p:nvPicPr>
        <p:blipFill>
          <a:blip r:embed="rId4" cstate="print"/>
          <a:stretch>
            <a:fillRect/>
          </a:stretch>
        </p:blipFill>
        <p:spPr>
          <a:xfrm>
            <a:off x="3347864" y="1412776"/>
            <a:ext cx="1794495" cy="1794495"/>
          </a:xfrm>
          <a:prstGeom prst="ellipse">
            <a:avLst/>
          </a:prstGeom>
          <a:ln w="63500" cap="rnd">
            <a:solidFill>
              <a:schemeClr val="accent4">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56176" y="1340768"/>
            <a:ext cx="2376264" cy="1672678"/>
          </a:xfrm>
          <a:prstGeom prst="ellipse">
            <a:avLst/>
          </a:prstGeom>
          <a:ln w="63500" cap="rnd">
            <a:solidFill>
              <a:schemeClr val="accent4">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11" name="Image 10" descr="téléchargement.jpg"/>
          <p:cNvPicPr>
            <a:picLocks noChangeAspect="1"/>
          </p:cNvPicPr>
          <p:nvPr/>
        </p:nvPicPr>
        <p:blipFill>
          <a:blip r:embed="rId6" cstate="print"/>
          <a:stretch>
            <a:fillRect/>
          </a:stretch>
        </p:blipFill>
        <p:spPr>
          <a:xfrm>
            <a:off x="5220072" y="3356992"/>
            <a:ext cx="1454625" cy="1788355"/>
          </a:xfrm>
          <a:prstGeom prst="ellipse">
            <a:avLst/>
          </a:prstGeom>
          <a:ln w="63500" cap="rnd">
            <a:solidFill>
              <a:schemeClr val="accent4">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2" descr="http://www.in-terre-actif.com/2010/uploads/RITAPosts/tiny_mce/laure_waridel.jpg"/>
          <p:cNvPicPr>
            <a:picLocks noChangeAspect="1" noChangeArrowheads="1"/>
          </p:cNvPicPr>
          <p:nvPr/>
        </p:nvPicPr>
        <p:blipFill>
          <a:blip r:embed="rId7" cstate="print"/>
          <a:srcRect/>
          <a:stretch>
            <a:fillRect/>
          </a:stretch>
        </p:blipFill>
        <p:spPr bwMode="auto">
          <a:xfrm>
            <a:off x="7020272" y="3933056"/>
            <a:ext cx="1937450" cy="1285880"/>
          </a:xfrm>
          <a:prstGeom prst="ellipse">
            <a:avLst/>
          </a:prstGeom>
          <a:ln w="28575"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2" descr="http://www.in-terre-actif.com/2010/uploads/RITAPosts/tiny_mce/lea_clermont_dion.jpg"/>
          <p:cNvPicPr>
            <a:picLocks noChangeAspect="1" noChangeArrowheads="1"/>
          </p:cNvPicPr>
          <p:nvPr/>
        </p:nvPicPr>
        <p:blipFill>
          <a:blip r:embed="rId8" cstate="print"/>
          <a:srcRect/>
          <a:stretch>
            <a:fillRect/>
          </a:stretch>
        </p:blipFill>
        <p:spPr bwMode="auto">
          <a:xfrm>
            <a:off x="251520" y="1412776"/>
            <a:ext cx="2523195" cy="16821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2" descr="Résultats de recherche d'images pour « loco locass »"/>
          <p:cNvPicPr>
            <a:picLocks noChangeAspect="1" noChangeArrowheads="1"/>
          </p:cNvPicPr>
          <p:nvPr/>
        </p:nvPicPr>
        <p:blipFill>
          <a:blip r:embed="rId9" cstate="print"/>
          <a:srcRect/>
          <a:stretch>
            <a:fillRect/>
          </a:stretch>
        </p:blipFill>
        <p:spPr bwMode="auto">
          <a:xfrm>
            <a:off x="179512" y="3717032"/>
            <a:ext cx="2647950" cy="1724025"/>
          </a:xfrm>
          <a:prstGeom prst="ellipse">
            <a:avLst/>
          </a:prstGeom>
          <a:ln w="28575"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and-1009755_960_720.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pic>
        <p:nvPicPr>
          <p:cNvPr id="9" name="Image 8" descr="ela.png"/>
          <p:cNvPicPr>
            <a:picLocks noChangeAspect="1"/>
          </p:cNvPicPr>
          <p:nvPr/>
        </p:nvPicPr>
        <p:blipFill>
          <a:blip r:embed="rId3" cstate="print"/>
          <a:stretch>
            <a:fillRect/>
          </a:stretch>
        </p:blipFill>
        <p:spPr>
          <a:xfrm>
            <a:off x="0" y="0"/>
            <a:ext cx="9144000" cy="1895740"/>
          </a:xfrm>
          <a:prstGeom prst="rect">
            <a:avLst/>
          </a:prstGeom>
        </p:spPr>
      </p:pic>
      <p:sp>
        <p:nvSpPr>
          <p:cNvPr id="2" name="ZoneTexte 1"/>
          <p:cNvSpPr txBox="1"/>
          <p:nvPr/>
        </p:nvSpPr>
        <p:spPr>
          <a:xfrm>
            <a:off x="1331640" y="1916832"/>
            <a:ext cx="6768752" cy="1692771"/>
          </a:xfrm>
          <a:prstGeom prst="rect">
            <a:avLst/>
          </a:prstGeom>
          <a:noFill/>
        </p:spPr>
        <p:txBody>
          <a:bodyPr wrap="square" rtlCol="0">
            <a:spAutoFit/>
          </a:bodyPr>
          <a:lstStyle/>
          <a:p>
            <a:pPr algn="ctr"/>
            <a:r>
              <a:rPr lang="en-CA" sz="4800" b="1" dirty="0" err="1" smtClean="0">
                <a:solidFill>
                  <a:schemeClr val="accent4">
                    <a:lumMod val="75000"/>
                  </a:schemeClr>
                </a:solidFill>
              </a:rPr>
              <a:t>Ela</a:t>
            </a:r>
            <a:r>
              <a:rPr lang="en-CA" sz="4800" b="1" dirty="0" smtClean="0">
                <a:solidFill>
                  <a:schemeClr val="accent4">
                    <a:lumMod val="75000"/>
                  </a:schemeClr>
                </a:solidFill>
              </a:rPr>
              <a:t> Bhatt</a:t>
            </a:r>
          </a:p>
          <a:p>
            <a:pPr algn="ctr"/>
            <a:endParaRPr lang="en-CA" sz="1600" b="1" i="1" dirty="0" smtClean="0"/>
          </a:p>
          <a:p>
            <a:pPr algn="ctr"/>
            <a:r>
              <a:rPr lang="en-CA" sz="4000" b="1" i="1" dirty="0" err="1" smtClean="0"/>
              <a:t>Ce</a:t>
            </a:r>
            <a:r>
              <a:rPr lang="en-CA" sz="4000" b="1" i="1" dirty="0" smtClean="0"/>
              <a:t> qui </a:t>
            </a:r>
            <a:r>
              <a:rPr lang="en-CA" sz="4000" b="1" i="1" dirty="0" err="1" smtClean="0"/>
              <a:t>lui</a:t>
            </a:r>
            <a:r>
              <a:rPr lang="en-CA" sz="4000" b="1" i="1" dirty="0" smtClean="0"/>
              <a:t> </a:t>
            </a:r>
            <a:r>
              <a:rPr lang="en-CA" sz="4000" b="1" i="1" dirty="0" err="1" smtClean="0"/>
              <a:t>tient</a:t>
            </a:r>
            <a:r>
              <a:rPr lang="en-CA" sz="4000" b="1" i="1" dirty="0" smtClean="0"/>
              <a:t> à </a:t>
            </a:r>
            <a:r>
              <a:rPr lang="en-CA" sz="4000" b="1" i="1" dirty="0" err="1" smtClean="0"/>
              <a:t>coeur</a:t>
            </a:r>
            <a:r>
              <a:rPr lang="en-CA" sz="4000" b="1" i="1" dirty="0" smtClean="0"/>
              <a:t>…</a:t>
            </a:r>
            <a:endParaRPr lang="fr-CA" sz="4000" b="1" i="1" dirty="0"/>
          </a:p>
        </p:txBody>
      </p:sp>
      <p:sp>
        <p:nvSpPr>
          <p:cNvPr id="7" name="AutoShape 2" descr="Résultats de recherche d'images pour « ela bhat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8" name="Rectangle 7"/>
          <p:cNvSpPr/>
          <p:nvPr/>
        </p:nvSpPr>
        <p:spPr>
          <a:xfrm>
            <a:off x="755576" y="3861048"/>
            <a:ext cx="7920880" cy="2954655"/>
          </a:xfrm>
          <a:prstGeom prst="rect">
            <a:avLst/>
          </a:prstGeom>
        </p:spPr>
        <p:txBody>
          <a:bodyPr wrap="square">
            <a:spAutoFit/>
          </a:bodyPr>
          <a:lstStyle/>
          <a:p>
            <a:pPr lvl="0" algn="ctr"/>
            <a:r>
              <a:rPr lang="en-CA" sz="2400" dirty="0" smtClean="0">
                <a:solidFill>
                  <a:prstClr val="black"/>
                </a:solidFill>
              </a:rPr>
              <a:t>La condition des femmes (la violence </a:t>
            </a:r>
            <a:r>
              <a:rPr lang="en-CA" sz="2400" dirty="0" err="1" smtClean="0">
                <a:solidFill>
                  <a:prstClr val="black"/>
                </a:solidFill>
              </a:rPr>
              <a:t>qu’elles</a:t>
            </a:r>
            <a:r>
              <a:rPr lang="en-CA" sz="2400" dirty="0" smtClean="0">
                <a:solidFill>
                  <a:prstClr val="black"/>
                </a:solidFill>
              </a:rPr>
              <a:t> </a:t>
            </a:r>
            <a:r>
              <a:rPr lang="en-CA" sz="2400" dirty="0" err="1" smtClean="0">
                <a:solidFill>
                  <a:prstClr val="black"/>
                </a:solidFill>
              </a:rPr>
              <a:t>subissent</a:t>
            </a:r>
            <a:r>
              <a:rPr lang="en-CA" sz="2400" dirty="0" smtClean="0">
                <a:solidFill>
                  <a:prstClr val="black"/>
                </a:solidFill>
              </a:rPr>
              <a:t>, le </a:t>
            </a:r>
            <a:r>
              <a:rPr lang="en-CA" sz="2400" dirty="0" err="1" smtClean="0">
                <a:solidFill>
                  <a:prstClr val="black"/>
                </a:solidFill>
              </a:rPr>
              <a:t>manque</a:t>
            </a:r>
            <a:r>
              <a:rPr lang="en-CA" sz="2400" dirty="0" smtClean="0">
                <a:solidFill>
                  <a:prstClr val="black"/>
                </a:solidFill>
              </a:rPr>
              <a:t> de </a:t>
            </a:r>
            <a:r>
              <a:rPr lang="en-CA" sz="2400" dirty="0" err="1" smtClean="0">
                <a:solidFill>
                  <a:prstClr val="black"/>
                </a:solidFill>
              </a:rPr>
              <a:t>scolarisation</a:t>
            </a:r>
            <a:r>
              <a:rPr lang="en-CA" sz="2400" dirty="0" smtClean="0">
                <a:solidFill>
                  <a:prstClr val="black"/>
                </a:solidFill>
              </a:rPr>
              <a:t>, les </a:t>
            </a:r>
            <a:r>
              <a:rPr lang="en-CA" sz="2400" dirty="0" err="1" smtClean="0">
                <a:solidFill>
                  <a:prstClr val="black"/>
                </a:solidFill>
              </a:rPr>
              <a:t>salaires</a:t>
            </a:r>
            <a:r>
              <a:rPr lang="en-CA" sz="2400" dirty="0" smtClean="0">
                <a:solidFill>
                  <a:prstClr val="black"/>
                </a:solidFill>
              </a:rPr>
              <a:t> </a:t>
            </a:r>
            <a:r>
              <a:rPr lang="en-CA" sz="2400" dirty="0" err="1" smtClean="0">
                <a:solidFill>
                  <a:prstClr val="black"/>
                </a:solidFill>
              </a:rPr>
              <a:t>moins</a:t>
            </a:r>
            <a:r>
              <a:rPr lang="en-CA" sz="2400" dirty="0" smtClean="0">
                <a:solidFill>
                  <a:prstClr val="black"/>
                </a:solidFill>
              </a:rPr>
              <a:t> </a:t>
            </a:r>
            <a:r>
              <a:rPr lang="en-CA" sz="2400" dirty="0" err="1" smtClean="0">
                <a:solidFill>
                  <a:prstClr val="black"/>
                </a:solidFill>
              </a:rPr>
              <a:t>élevés</a:t>
            </a:r>
            <a:r>
              <a:rPr lang="en-CA" sz="2400" dirty="0" smtClean="0">
                <a:solidFill>
                  <a:prstClr val="black"/>
                </a:solidFill>
              </a:rPr>
              <a:t>…). </a:t>
            </a:r>
          </a:p>
          <a:p>
            <a:pPr lvl="0" algn="ctr"/>
            <a:endParaRPr lang="en-CA" sz="2400" dirty="0" smtClean="0">
              <a:solidFill>
                <a:prstClr val="black"/>
              </a:solidFill>
            </a:endParaRPr>
          </a:p>
          <a:p>
            <a:pPr lvl="0" algn="ctr"/>
            <a:r>
              <a:rPr lang="en-CA" sz="2400" dirty="0" err="1" smtClean="0">
                <a:solidFill>
                  <a:prstClr val="black"/>
                </a:solidFill>
              </a:rPr>
              <a:t>Ela</a:t>
            </a:r>
            <a:r>
              <a:rPr lang="en-CA" sz="2400" dirty="0" smtClean="0">
                <a:solidFill>
                  <a:prstClr val="black"/>
                </a:solidFill>
              </a:rPr>
              <a:t> Bhatt </a:t>
            </a:r>
            <a:r>
              <a:rPr lang="en-CA" sz="2400" dirty="0" err="1" smtClean="0">
                <a:solidFill>
                  <a:prstClr val="black"/>
                </a:solidFill>
              </a:rPr>
              <a:t>désire</a:t>
            </a:r>
            <a:r>
              <a:rPr lang="en-CA" sz="2400" dirty="0" smtClean="0">
                <a:solidFill>
                  <a:prstClr val="black"/>
                </a:solidFill>
              </a:rPr>
              <a:t> </a:t>
            </a:r>
            <a:r>
              <a:rPr lang="en-CA" sz="2400" dirty="0" err="1" smtClean="0">
                <a:solidFill>
                  <a:prstClr val="black"/>
                </a:solidFill>
              </a:rPr>
              <a:t>que</a:t>
            </a:r>
            <a:r>
              <a:rPr lang="en-CA" sz="2400" dirty="0" smtClean="0">
                <a:solidFill>
                  <a:prstClr val="black"/>
                </a:solidFill>
              </a:rPr>
              <a:t> </a:t>
            </a:r>
            <a:r>
              <a:rPr lang="en-CA" sz="2400" dirty="0" err="1" smtClean="0">
                <a:solidFill>
                  <a:prstClr val="black"/>
                </a:solidFill>
              </a:rPr>
              <a:t>celles-ci</a:t>
            </a:r>
            <a:r>
              <a:rPr lang="en-CA" sz="2400" dirty="0" smtClean="0">
                <a:solidFill>
                  <a:prstClr val="black"/>
                </a:solidFill>
              </a:rPr>
              <a:t> </a:t>
            </a:r>
            <a:r>
              <a:rPr lang="en-CA" sz="2400" dirty="0" err="1" smtClean="0">
                <a:solidFill>
                  <a:prstClr val="black"/>
                </a:solidFill>
              </a:rPr>
              <a:t>puissent</a:t>
            </a:r>
            <a:r>
              <a:rPr lang="en-CA" sz="2400" dirty="0" smtClean="0">
                <a:solidFill>
                  <a:prstClr val="black"/>
                </a:solidFill>
              </a:rPr>
              <a:t> vivre des conditions </a:t>
            </a:r>
            <a:r>
              <a:rPr lang="en-CA" sz="2400" dirty="0" err="1" smtClean="0">
                <a:solidFill>
                  <a:prstClr val="black"/>
                </a:solidFill>
              </a:rPr>
              <a:t>égalitaires</a:t>
            </a:r>
            <a:r>
              <a:rPr lang="en-CA" sz="2400" dirty="0" smtClean="0">
                <a:solidFill>
                  <a:prstClr val="black"/>
                </a:solidFill>
              </a:rPr>
              <a:t> aux </a:t>
            </a:r>
            <a:r>
              <a:rPr lang="en-CA" sz="2400" dirty="0" err="1" smtClean="0">
                <a:solidFill>
                  <a:prstClr val="black"/>
                </a:solidFill>
              </a:rPr>
              <a:t>hommes</a:t>
            </a:r>
            <a:r>
              <a:rPr lang="en-CA" sz="2400" dirty="0" smtClean="0">
                <a:solidFill>
                  <a:prstClr val="black"/>
                </a:solidFill>
              </a:rPr>
              <a:t>.  Elle </a:t>
            </a:r>
            <a:r>
              <a:rPr lang="en-CA" sz="2400" dirty="0" err="1" smtClean="0">
                <a:solidFill>
                  <a:prstClr val="black"/>
                </a:solidFill>
              </a:rPr>
              <a:t>souhaite</a:t>
            </a:r>
            <a:r>
              <a:rPr lang="en-CA" sz="2400" dirty="0" smtClean="0">
                <a:solidFill>
                  <a:prstClr val="black"/>
                </a:solidFill>
              </a:rPr>
              <a:t> </a:t>
            </a:r>
            <a:r>
              <a:rPr lang="en-CA" sz="2400" dirty="0" err="1" smtClean="0">
                <a:solidFill>
                  <a:prstClr val="black"/>
                </a:solidFill>
              </a:rPr>
              <a:t>que</a:t>
            </a:r>
            <a:r>
              <a:rPr lang="en-CA" sz="2400" dirty="0" smtClean="0">
                <a:solidFill>
                  <a:prstClr val="black"/>
                </a:solidFill>
              </a:rPr>
              <a:t> les </a:t>
            </a:r>
            <a:r>
              <a:rPr lang="en-CA" sz="2400" dirty="0" err="1" smtClean="0">
                <a:solidFill>
                  <a:prstClr val="black"/>
                </a:solidFill>
              </a:rPr>
              <a:t>choses</a:t>
            </a:r>
            <a:r>
              <a:rPr lang="en-CA" sz="2400" dirty="0" smtClean="0">
                <a:solidFill>
                  <a:prstClr val="black"/>
                </a:solidFill>
              </a:rPr>
              <a:t> </a:t>
            </a:r>
            <a:r>
              <a:rPr lang="en-CA" sz="2400" dirty="0" err="1" smtClean="0">
                <a:solidFill>
                  <a:prstClr val="black"/>
                </a:solidFill>
              </a:rPr>
              <a:t>changent</a:t>
            </a:r>
            <a:r>
              <a:rPr lang="en-CA" sz="2400" dirty="0" smtClean="0">
                <a:solidFill>
                  <a:prstClr val="black"/>
                </a:solidFill>
              </a:rPr>
              <a:t>.</a:t>
            </a:r>
          </a:p>
          <a:p>
            <a:pPr lvl="0" algn="just"/>
            <a:endParaRPr lang="en-CA" sz="2400" dirty="0" smtClean="0">
              <a:solidFill>
                <a:prstClr val="black"/>
              </a:solidFill>
            </a:endParaRPr>
          </a:p>
          <a:p>
            <a:pPr lvl="0" algn="just"/>
            <a:endParaRPr lang="fr-CA" dirty="0">
              <a:solidFill>
                <a:prstClr val="black"/>
              </a:solidFill>
            </a:endParaRPr>
          </a:p>
        </p:txBody>
      </p:sp>
    </p:spTree>
    <p:extLst>
      <p:ext uri="{BB962C8B-B14F-4D97-AF65-F5344CB8AC3E}">
        <p14:creationId xmlns:p14="http://schemas.microsoft.com/office/powerpoint/2010/main" xmlns="" val="1908594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monde"/>
          <p:cNvPicPr>
            <a:picLocks noChangeAspect="1" noChangeArrowheads="1"/>
          </p:cNvPicPr>
          <p:nvPr>
            <p:custDataLst>
              <p:tags r:id="rId1"/>
            </p:custDataLst>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custDataLst>
              <p:tags r:id="rId2"/>
            </p:custDataLst>
          </p:nvPr>
        </p:nvSpPr>
        <p:spPr>
          <a:xfrm>
            <a:off x="395536" y="1052736"/>
            <a:ext cx="8564563" cy="1447800"/>
          </a:xfrm>
        </p:spPr>
        <p:txBody>
          <a:bodyPr>
            <a:normAutofit fontScale="90000"/>
          </a:bodyPr>
          <a:lstStyle/>
          <a:p>
            <a:pPr algn="ctr"/>
            <a:r>
              <a:rPr lang="fr-CA" sz="4400" b="1" dirty="0" smtClean="0">
                <a:solidFill>
                  <a:schemeClr val="tx1"/>
                </a:solidFill>
              </a:rPr>
              <a:t>Avez-vous des exemples d’injustices que vivent les femmes dans le monde?</a:t>
            </a:r>
            <a:r>
              <a:rPr lang="fr-CA" sz="4800" dirty="0" smtClean="0"/>
              <a:t/>
            </a:r>
            <a:br>
              <a:rPr lang="fr-CA" sz="4800" dirty="0" smtClean="0"/>
            </a:br>
            <a:endParaRPr lang="fr-CA" sz="5000" b="1" dirty="0" smtClean="0">
              <a:solidFill>
                <a:srgbClr val="A3FFFF"/>
              </a:solidFill>
              <a:latin typeface="Yikes!" pitchFamily="2" charset="0"/>
            </a:endParaRPr>
          </a:p>
        </p:txBody>
      </p:sp>
      <p:sp>
        <p:nvSpPr>
          <p:cNvPr id="6148" name="Rectangle 4"/>
          <p:cNvSpPr>
            <a:spLocks noGrp="1" noChangeArrowheads="1"/>
          </p:cNvSpPr>
          <p:nvPr>
            <p:ph type="body" sz="half" idx="1"/>
            <p:custDataLst>
              <p:tags r:id="rId3"/>
            </p:custDataLst>
          </p:nvPr>
        </p:nvSpPr>
        <p:spPr>
          <a:xfrm>
            <a:off x="395536" y="2332038"/>
            <a:ext cx="8220075" cy="4525962"/>
          </a:xfrm>
        </p:spPr>
        <p:txBody>
          <a:bodyPr/>
          <a:lstStyle/>
          <a:p>
            <a:pPr lvl="0"/>
            <a:r>
              <a:rPr lang="fr-CA" sz="2400" dirty="0" smtClean="0"/>
              <a:t>victimes de violence (physique, psychologique et/ou sexuelle);</a:t>
            </a:r>
          </a:p>
          <a:p>
            <a:pPr lvl="0"/>
            <a:r>
              <a:rPr lang="fr-CA" sz="2400" dirty="0" smtClean="0"/>
              <a:t>privées du droit d’aller à l’école (scolarisation);</a:t>
            </a:r>
          </a:p>
          <a:p>
            <a:pPr lvl="0"/>
            <a:r>
              <a:rPr lang="fr-CA" sz="2400" dirty="0" smtClean="0"/>
              <a:t>obligées d’effectuer la grande majorité des tâches ménagères;</a:t>
            </a:r>
          </a:p>
          <a:p>
            <a:pPr lvl="0"/>
            <a:r>
              <a:rPr lang="fr-CA" sz="2400" dirty="0" smtClean="0"/>
              <a:t>ont des salaires moins élevés que les hommes pour le même travail.</a:t>
            </a:r>
          </a:p>
          <a:p>
            <a:pPr eaLnBrk="1" hangingPunct="1">
              <a:lnSpc>
                <a:spcPct val="80000"/>
              </a:lnSpc>
              <a:buFont typeface="Wingdings" pitchFamily="2" charset="2"/>
              <a:buNone/>
              <a:defRPr/>
            </a:pPr>
            <a:endParaRPr lang="fr-CA" sz="2800" dirty="0" smtClean="0"/>
          </a:p>
        </p:txBody>
      </p:sp>
      <p:pic>
        <p:nvPicPr>
          <p:cNvPr id="5" name="Picture 7" descr="19480"/>
          <p:cNvPicPr>
            <a:picLocks noChangeAspect="1" noChangeArrowheads="1"/>
          </p:cNvPicPr>
          <p:nvPr>
            <p:custDataLst>
              <p:tags r:id="rId4"/>
            </p:custDataLst>
          </p:nvPr>
        </p:nvPicPr>
        <p:blipFill>
          <a:blip r:embed="rId10" cstate="print"/>
          <a:srcRect/>
          <a:stretch>
            <a:fillRect/>
          </a:stretch>
        </p:blipFill>
        <p:spPr bwMode="auto">
          <a:xfrm>
            <a:off x="179512" y="4869160"/>
            <a:ext cx="2337048" cy="1545981"/>
          </a:xfrm>
          <a:prstGeom prst="rect">
            <a:avLst/>
          </a:prstGeom>
          <a:noFill/>
          <a:ln w="9525">
            <a:noFill/>
            <a:miter lim="800000"/>
            <a:headEnd/>
            <a:tailEnd/>
          </a:ln>
        </p:spPr>
      </p:pic>
      <p:pic>
        <p:nvPicPr>
          <p:cNvPr id="6" name="Picture 8" descr="Népal femmes au champ 29 4 08"/>
          <p:cNvPicPr>
            <a:picLocks noChangeAspect="1" noChangeArrowheads="1"/>
          </p:cNvPicPr>
          <p:nvPr>
            <p:custDataLst>
              <p:tags r:id="rId5"/>
            </p:custDataLst>
          </p:nvPr>
        </p:nvPicPr>
        <p:blipFill>
          <a:blip r:embed="rId11" cstate="print"/>
          <a:srcRect/>
          <a:stretch>
            <a:fillRect/>
          </a:stretch>
        </p:blipFill>
        <p:spPr bwMode="auto">
          <a:xfrm>
            <a:off x="2627784" y="4869160"/>
            <a:ext cx="2016224" cy="1594386"/>
          </a:xfrm>
          <a:prstGeom prst="rect">
            <a:avLst/>
          </a:prstGeom>
          <a:noFill/>
          <a:ln w="9525">
            <a:noFill/>
            <a:miter lim="800000"/>
            <a:headEnd/>
            <a:tailEnd/>
          </a:ln>
        </p:spPr>
      </p:pic>
      <p:pic>
        <p:nvPicPr>
          <p:cNvPr id="7" name="Picture 7" descr="Pakistan_enfants_fille"/>
          <p:cNvPicPr>
            <a:picLocks noChangeAspect="1" noChangeArrowheads="1"/>
          </p:cNvPicPr>
          <p:nvPr>
            <p:custDataLst>
              <p:tags r:id="rId6"/>
            </p:custDataLst>
          </p:nvPr>
        </p:nvPicPr>
        <p:blipFill>
          <a:blip r:embed="rId12" cstate="print"/>
          <a:srcRect/>
          <a:stretch>
            <a:fillRect/>
          </a:stretch>
        </p:blipFill>
        <p:spPr bwMode="auto">
          <a:xfrm>
            <a:off x="4716016" y="4797152"/>
            <a:ext cx="1743075" cy="1728192"/>
          </a:xfrm>
          <a:prstGeom prst="rect">
            <a:avLst/>
          </a:prstGeom>
          <a:noFill/>
          <a:ln w="9525">
            <a:noFill/>
            <a:miter lim="800000"/>
            <a:headEnd/>
            <a:tailEnd/>
          </a:ln>
        </p:spPr>
      </p:pic>
      <p:pic>
        <p:nvPicPr>
          <p:cNvPr id="8" name="Picture 18" descr="http://www.aldefi.org/images/sites/mali_six_femmes_dans_un_champ.jpg"/>
          <p:cNvPicPr>
            <a:picLocks noChangeAspect="1" noChangeArrowheads="1"/>
          </p:cNvPicPr>
          <p:nvPr>
            <p:custDataLst>
              <p:tags r:id="rId7"/>
            </p:custDataLst>
          </p:nvPr>
        </p:nvPicPr>
        <p:blipFill>
          <a:blip r:embed="rId13" cstate="print"/>
          <a:srcRect/>
          <a:stretch>
            <a:fillRect/>
          </a:stretch>
        </p:blipFill>
        <p:spPr bwMode="auto">
          <a:xfrm>
            <a:off x="6516216" y="4797152"/>
            <a:ext cx="2462258" cy="17008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fade">
                                      <p:cBhvr>
                                        <p:cTn id="7" dur="20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fade">
                                      <p:cBhvr>
                                        <p:cTn id="12" dur="20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fade">
                                      <p:cBhvr>
                                        <p:cTn id="17" dur="20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fade">
                                      <p:cBhvr>
                                        <p:cTn id="22" dur="20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and-1009755_960_720.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Titre 1"/>
          <p:cNvSpPr>
            <a:spLocks noGrp="1"/>
          </p:cNvSpPr>
          <p:nvPr>
            <p:ph type="title"/>
          </p:nvPr>
        </p:nvSpPr>
        <p:spPr>
          <a:xfrm>
            <a:off x="323528" y="188640"/>
            <a:ext cx="6063133" cy="1143000"/>
          </a:xfrm>
        </p:spPr>
        <p:txBody>
          <a:bodyPr/>
          <a:lstStyle/>
          <a:p>
            <a:r>
              <a:rPr lang="fr-CA" dirty="0" smtClean="0"/>
              <a:t>S’informer</a:t>
            </a:r>
            <a:endParaRPr lang="fr-CA" dirty="0"/>
          </a:p>
        </p:txBody>
      </p:sp>
      <p:sp>
        <p:nvSpPr>
          <p:cNvPr id="4" name="Espace réservé du contenu 3"/>
          <p:cNvSpPr>
            <a:spLocks noGrp="1"/>
          </p:cNvSpPr>
          <p:nvPr>
            <p:ph sz="quarter" idx="2"/>
          </p:nvPr>
        </p:nvSpPr>
        <p:spPr>
          <a:xfrm>
            <a:off x="611560" y="1124744"/>
            <a:ext cx="5544616" cy="3781400"/>
          </a:xfrm>
        </p:spPr>
        <p:txBody>
          <a:bodyPr>
            <a:normAutofit lnSpcReduction="10000"/>
          </a:bodyPr>
          <a:lstStyle/>
          <a:p>
            <a:pPr lvl="0" algn="ctr">
              <a:buNone/>
            </a:pPr>
            <a:r>
              <a:rPr lang="fr-CA" sz="2800" dirty="0" smtClean="0">
                <a:solidFill>
                  <a:prstClr val="black"/>
                </a:solidFill>
                <a:latin typeface="Century Gothic" panose="020B0502020202020204" pitchFamily="34" charset="0"/>
              </a:rPr>
              <a:t>Le salaire </a:t>
            </a:r>
            <a:r>
              <a:rPr lang="fr-CA" sz="2800" dirty="0">
                <a:solidFill>
                  <a:prstClr val="black"/>
                </a:solidFill>
                <a:latin typeface="Century Gothic" panose="020B0502020202020204" pitchFamily="34" charset="0"/>
              </a:rPr>
              <a:t>des </a:t>
            </a:r>
            <a:r>
              <a:rPr lang="fr-CA" sz="2800">
                <a:solidFill>
                  <a:prstClr val="black"/>
                </a:solidFill>
                <a:latin typeface="Century Gothic" panose="020B0502020202020204" pitchFamily="34" charset="0"/>
              </a:rPr>
              <a:t>femmes </a:t>
            </a:r>
            <a:r>
              <a:rPr lang="fr-CA" sz="2800" smtClean="0">
                <a:solidFill>
                  <a:prstClr val="black"/>
                </a:solidFill>
                <a:latin typeface="Century Gothic" panose="020B0502020202020204" pitchFamily="34" charset="0"/>
              </a:rPr>
              <a:t>demeure </a:t>
            </a:r>
            <a:r>
              <a:rPr lang="fr-CA" sz="2800" dirty="0" smtClean="0">
                <a:solidFill>
                  <a:prstClr val="black"/>
                </a:solidFill>
                <a:latin typeface="Century Gothic" panose="020B0502020202020204" pitchFamily="34" charset="0"/>
              </a:rPr>
              <a:t>en moyenne </a:t>
            </a:r>
          </a:p>
          <a:p>
            <a:pPr lvl="0" algn="ctr">
              <a:buNone/>
            </a:pPr>
            <a:r>
              <a:rPr lang="fr-CA" sz="2800" dirty="0" smtClean="0">
                <a:solidFill>
                  <a:prstClr val="black"/>
                </a:solidFill>
                <a:latin typeface="Century Gothic" panose="020B0502020202020204" pitchFamily="34" charset="0"/>
              </a:rPr>
              <a:t>23 </a:t>
            </a:r>
            <a:r>
              <a:rPr lang="fr-CA" sz="2800" dirty="0">
                <a:solidFill>
                  <a:prstClr val="black"/>
                </a:solidFill>
                <a:latin typeface="Century Gothic" panose="020B0502020202020204" pitchFamily="34" charset="0"/>
              </a:rPr>
              <a:t>% plus bas que ceux des hommes, </a:t>
            </a:r>
            <a:r>
              <a:rPr lang="fr-CA" sz="2800" dirty="0" smtClean="0">
                <a:solidFill>
                  <a:prstClr val="black"/>
                </a:solidFill>
                <a:latin typeface="Century Gothic" panose="020B0502020202020204" pitchFamily="34" charset="0"/>
              </a:rPr>
              <a:t>en </a:t>
            </a:r>
            <a:r>
              <a:rPr lang="fr-CA" sz="2800" dirty="0">
                <a:solidFill>
                  <a:prstClr val="black"/>
                </a:solidFill>
                <a:latin typeface="Century Gothic" panose="020B0502020202020204" pitchFamily="34" charset="0"/>
              </a:rPr>
              <a:t>moyenne,</a:t>
            </a:r>
          </a:p>
          <a:p>
            <a:pPr lvl="0" algn="ctr">
              <a:buNone/>
            </a:pPr>
            <a:r>
              <a:rPr lang="fr-CA" sz="2800" dirty="0">
                <a:solidFill>
                  <a:prstClr val="black"/>
                </a:solidFill>
                <a:latin typeface="Century Gothic" panose="020B0502020202020204" pitchFamily="34" charset="0"/>
              </a:rPr>
              <a:t>dans le monde.</a:t>
            </a:r>
          </a:p>
          <a:p>
            <a:endParaRPr lang="fr-CA" sz="2400" dirty="0" smtClean="0"/>
          </a:p>
          <a:p>
            <a:pPr marL="0" indent="0" algn="ctr">
              <a:buNone/>
            </a:pPr>
            <a:r>
              <a:rPr lang="fr-CA" sz="2600" dirty="0" smtClean="0"/>
              <a:t>En Inde, les femmes étaient payées la moitié du salaire des hommes pour le même travail dans les usines de textile.</a:t>
            </a:r>
            <a:endParaRPr lang="fr-CA" sz="2600"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1124744"/>
            <a:ext cx="2268252" cy="32763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Image 6" descr="images (2).jpg"/>
          <p:cNvPicPr>
            <a:picLocks noChangeAspect="1"/>
          </p:cNvPicPr>
          <p:nvPr/>
        </p:nvPicPr>
        <p:blipFill>
          <a:blip r:embed="rId4" cstate="print"/>
          <a:stretch>
            <a:fillRect/>
          </a:stretch>
        </p:blipFill>
        <p:spPr>
          <a:xfrm>
            <a:off x="1907704" y="4941168"/>
            <a:ext cx="2619375" cy="1743075"/>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NUM" val="1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5107</TotalTime>
  <Words>1481</Words>
  <Application>Microsoft Office PowerPoint</Application>
  <PresentationFormat>Affichage à l'écran (4:3)</PresentationFormat>
  <Paragraphs>177</Paragraphs>
  <Slides>42</Slides>
  <Notes>6</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Les grands leaders</vt:lpstr>
      <vt:lpstr>Les 3 Saints…</vt:lpstr>
      <vt:lpstr>S’indigner</vt:lpstr>
      <vt:lpstr>S’informer</vt:lpstr>
      <vt:lpstr>S’impliquer</vt:lpstr>
      <vt:lpstr>Reconnaissez-vous ces gens?</vt:lpstr>
      <vt:lpstr>Diapositive 7</vt:lpstr>
      <vt:lpstr>Avez-vous des exemples d’injustices que vivent les femmes dans le monde? </vt:lpstr>
      <vt:lpstr>S’informer</vt:lpstr>
      <vt:lpstr>Diapositive 10</vt:lpstr>
      <vt:lpstr>Diapositive 11</vt:lpstr>
      <vt:lpstr>Diapositive 12</vt:lpstr>
      <vt:lpstr>Diapositive 13</vt:lpstr>
      <vt:lpstr>Peter Benenson  Ce qui lui tient à coeur</vt:lpstr>
      <vt:lpstr>Diapositive 15</vt:lpstr>
      <vt:lpstr>S’informer </vt:lpstr>
      <vt:lpstr>S’impliquer</vt:lpstr>
      <vt:lpstr>Diapositive 18</vt:lpstr>
      <vt:lpstr>Diapositive 19</vt:lpstr>
      <vt:lpstr>Diapositive 20</vt:lpstr>
      <vt:lpstr>Et moi dans tout ça!</vt:lpstr>
      <vt:lpstr>Jean Vanier</vt:lpstr>
      <vt:lpstr>S’indigner</vt:lpstr>
      <vt:lpstr>S’informer</vt:lpstr>
      <vt:lpstr>S’impliquer</vt:lpstr>
      <vt:lpstr>Diapositive 26</vt:lpstr>
      <vt:lpstr>Diapositive 27</vt:lpstr>
      <vt:lpstr>Et moi dans tout ça!</vt:lpstr>
      <vt:lpstr>Frans van der Hoff</vt:lpstr>
      <vt:lpstr>   </vt:lpstr>
      <vt:lpstr>Les conditions de travail des producteurs violent fréquemment les droits de la personne</vt:lpstr>
      <vt:lpstr>S’impliquer</vt:lpstr>
      <vt:lpstr>Diapositive 33</vt:lpstr>
      <vt:lpstr>Diapositive 34</vt:lpstr>
      <vt:lpstr>Et moi dans tout ça! </vt:lpstr>
      <vt:lpstr>Diapositive 36</vt:lpstr>
      <vt:lpstr>Gandhi  </vt:lpstr>
      <vt:lpstr>Changer le monde ?</vt:lpstr>
      <vt:lpstr>Ingrédients magiques pour être leader ???</vt:lpstr>
      <vt:lpstr>Diapositive 40</vt:lpstr>
      <vt:lpstr>Et si c’était toi ? </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 Bourdages</dc:creator>
  <cp:lastModifiedBy>amichaud</cp:lastModifiedBy>
  <cp:revision>248</cp:revision>
  <dcterms:created xsi:type="dcterms:W3CDTF">2013-11-20T18:50:17Z</dcterms:created>
  <dcterms:modified xsi:type="dcterms:W3CDTF">2016-04-28T19:44:38Z</dcterms:modified>
</cp:coreProperties>
</file>