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56" r:id="rId2"/>
    <p:sldId id="258" r:id="rId3"/>
    <p:sldId id="259" r:id="rId4"/>
    <p:sldId id="260" r:id="rId5"/>
    <p:sldId id="261" r:id="rId6"/>
    <p:sldId id="262" r:id="rId7"/>
    <p:sldId id="263" r:id="rId8"/>
    <p:sldId id="264" r:id="rId9"/>
    <p:sldId id="265" r:id="rId10"/>
    <p:sldId id="266" r:id="rId11"/>
    <p:sldId id="267" r:id="rId12"/>
    <p:sldId id="301" r:id="rId13"/>
    <p:sldId id="268" r:id="rId14"/>
    <p:sldId id="269" r:id="rId15"/>
    <p:sldId id="270" r:id="rId16"/>
    <p:sldId id="271" r:id="rId17"/>
    <p:sldId id="272" r:id="rId18"/>
    <p:sldId id="297" r:id="rId19"/>
    <p:sldId id="274" r:id="rId20"/>
    <p:sldId id="273" r:id="rId21"/>
    <p:sldId id="298" r:id="rId22"/>
    <p:sldId id="275" r:id="rId23"/>
    <p:sldId id="276" r:id="rId24"/>
    <p:sldId id="277" r:id="rId25"/>
    <p:sldId id="300" r:id="rId26"/>
    <p:sldId id="280" r:id="rId27"/>
    <p:sldId id="296" r:id="rId28"/>
    <p:sldId id="281" r:id="rId29"/>
    <p:sldId id="295" r:id="rId30"/>
    <p:sldId id="299" r:id="rId31"/>
    <p:sldId id="283" r:id="rId32"/>
    <p:sldId id="285" r:id="rId33"/>
    <p:sldId id="302" r:id="rId34"/>
    <p:sldId id="284" r:id="rId35"/>
    <p:sldId id="286" r:id="rId36"/>
    <p:sldId id="290" r:id="rId37"/>
    <p:sldId id="289" r:id="rId38"/>
    <p:sldId id="287" r:id="rId39"/>
    <p:sldId id="291" r:id="rId40"/>
    <p:sldId id="292" r:id="rId41"/>
    <p:sldId id="293" r:id="rId42"/>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914" autoAdjust="0"/>
  </p:normalViewPr>
  <p:slideViewPr>
    <p:cSldViewPr>
      <p:cViewPr varScale="1">
        <p:scale>
          <a:sx n="104" d="100"/>
          <a:sy n="104" d="100"/>
        </p:scale>
        <p:origin x="-182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B2EED1-BE16-47DD-A308-FCD4315DD03F}" type="datetimeFigureOut">
              <a:rPr lang="fr-CA" smtClean="0"/>
              <a:t>2018-02-07</a:t>
            </a:fld>
            <a:endParaRPr lang="fr-CA"/>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81D061-A646-46AF-8BAF-CDDC9261EB73}" type="slidenum">
              <a:rPr lang="fr-CA" smtClean="0"/>
              <a:t>‹N°›</a:t>
            </a:fld>
            <a:endParaRPr lang="fr-CA"/>
          </a:p>
        </p:txBody>
      </p:sp>
    </p:spTree>
    <p:extLst>
      <p:ext uri="{BB962C8B-B14F-4D97-AF65-F5344CB8AC3E}">
        <p14:creationId xmlns:p14="http://schemas.microsoft.com/office/powerpoint/2010/main" val="2405598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3" Type="http://schemas.openxmlformats.org/officeDocument/2006/relationships/hyperlink" Target="https://fr.wikipedia.org/wiki/Science" TargetMode="External"/><Relationship Id="rId18" Type="http://schemas.openxmlformats.org/officeDocument/2006/relationships/hyperlink" Target="https://fr.wikipedia.org/wiki/Source_d'%C3%A9nergie" TargetMode="External"/><Relationship Id="rId26" Type="http://schemas.openxmlformats.org/officeDocument/2006/relationships/hyperlink" Target="https://fr.wikipedia.org/wiki/Mati%C3%A8re_organique" TargetMode="External"/><Relationship Id="rId3" Type="http://schemas.openxmlformats.org/officeDocument/2006/relationships/hyperlink" Target="https://fr.wikipedia.org/wiki/%C3%89nergie_marine" TargetMode="External"/><Relationship Id="rId21" Type="http://schemas.openxmlformats.org/officeDocument/2006/relationships/hyperlink" Target="https://fr.wikipedia.org/wiki/M%C3%A9thanisation" TargetMode="External"/><Relationship Id="rId34" Type="http://schemas.openxmlformats.org/officeDocument/2006/relationships/hyperlink" Target="https://www.connaissancedesenergies.org/fiche-pedagogique/charbon" TargetMode="External"/><Relationship Id="rId7" Type="http://schemas.openxmlformats.org/officeDocument/2006/relationships/hyperlink" Target="https://fr.wikipedia.org/wiki/%C3%89nergie_des_vagues" TargetMode="External"/><Relationship Id="rId12" Type="http://schemas.openxmlformats.org/officeDocument/2006/relationships/hyperlink" Target="https://fr.wikipedia.org/wiki/Thermie" TargetMode="External"/><Relationship Id="rId17" Type="http://schemas.openxmlformats.org/officeDocument/2006/relationships/hyperlink" Target="https://fr.wikipedia.org/wiki/Biomasse_(%C3%A9cologie)" TargetMode="External"/><Relationship Id="rId25" Type="http://schemas.openxmlformats.org/officeDocument/2006/relationships/hyperlink" Target="https://fr.wikipedia.org/wiki/Biocarburant" TargetMode="External"/><Relationship Id="rId33" Type="http://schemas.openxmlformats.org/officeDocument/2006/relationships/hyperlink" Target="https://www.connaissancedesenergies.org/fiche-pedagogique/gaz-naturel" TargetMode="External"/><Relationship Id="rId2" Type="http://schemas.openxmlformats.org/officeDocument/2006/relationships/slide" Target="../slides/slide31.xml"/><Relationship Id="rId16" Type="http://schemas.openxmlformats.org/officeDocument/2006/relationships/hyperlink" Target="https://fr.wikipedia.org/wiki/Transfert_thermique" TargetMode="External"/><Relationship Id="rId20" Type="http://schemas.openxmlformats.org/officeDocument/2006/relationships/hyperlink" Target="https://fr.wikipedia.org/wiki/Bois_%C3%A9nergie" TargetMode="External"/><Relationship Id="rId29" Type="http://schemas.openxmlformats.org/officeDocument/2006/relationships/hyperlink" Target="https://fr.wikipedia.org/wiki/Animal" TargetMode="External"/><Relationship Id="rId1" Type="http://schemas.openxmlformats.org/officeDocument/2006/relationships/notesMaster" Target="../notesMasters/notesMaster1.xml"/><Relationship Id="rId6" Type="http://schemas.openxmlformats.org/officeDocument/2006/relationships/hyperlink" Target="https://fr.wikipedia.org/wiki/Mar%C3%A9e" TargetMode="External"/><Relationship Id="rId11" Type="http://schemas.openxmlformats.org/officeDocument/2006/relationships/hyperlink" Target="https://fr.wiktionary.org/wiki/g%C3%A9o" TargetMode="External"/><Relationship Id="rId24" Type="http://schemas.openxmlformats.org/officeDocument/2006/relationships/hyperlink" Target="https://fr.wikipedia.org/wiki/Chimie" TargetMode="External"/><Relationship Id="rId32" Type="http://schemas.openxmlformats.org/officeDocument/2006/relationships/hyperlink" Target="https://www.connaissancedesenergies.org/fiche-pedagogique/petrole" TargetMode="External"/><Relationship Id="rId5" Type="http://schemas.openxmlformats.org/officeDocument/2006/relationships/hyperlink" Target="https://fr.wikipedia.org/wiki/%C3%89nergie_mar%C3%A9motrice" TargetMode="External"/><Relationship Id="rId15" Type="http://schemas.openxmlformats.org/officeDocument/2006/relationships/hyperlink" Target="https://fr.wikipedia.org/wiki/Technologie" TargetMode="External"/><Relationship Id="rId23" Type="http://schemas.openxmlformats.org/officeDocument/2006/relationships/hyperlink" Target="https://fr.wikipedia.org/wiki/Biom%C3%A9thane" TargetMode="External"/><Relationship Id="rId28" Type="http://schemas.openxmlformats.org/officeDocument/2006/relationships/hyperlink" Target="https://fr.wikipedia.org/wiki/Microalgue" TargetMode="External"/><Relationship Id="rId10" Type="http://schemas.openxmlformats.org/officeDocument/2006/relationships/hyperlink" Target="https://fr.wikipedia.org/wiki/Australie" TargetMode="External"/><Relationship Id="rId19" Type="http://schemas.openxmlformats.org/officeDocument/2006/relationships/hyperlink" Target="https://fr.wikipedia.org/wiki/Combustion" TargetMode="External"/><Relationship Id="rId31" Type="http://schemas.openxmlformats.org/officeDocument/2006/relationships/hyperlink" Target="https://fr.wikipedia.org/wiki/Fungi" TargetMode="External"/><Relationship Id="rId4" Type="http://schemas.openxmlformats.org/officeDocument/2006/relationships/hyperlink" Target="https://fr.wikipedia.org/wiki/Houle" TargetMode="External"/><Relationship Id="rId9" Type="http://schemas.openxmlformats.org/officeDocument/2006/relationships/hyperlink" Target="https://fr.wikipedia.org/wiki/Royaume-Uni" TargetMode="External"/><Relationship Id="rId14" Type="http://schemas.openxmlformats.org/officeDocument/2006/relationships/hyperlink" Target="https://fr.wikipedia.org/wiki/Globe_terrestre" TargetMode="External"/><Relationship Id="rId22" Type="http://schemas.openxmlformats.org/officeDocument/2006/relationships/hyperlink" Target="https://fr.wikipedia.org/wiki/Biogaz" TargetMode="External"/><Relationship Id="rId27" Type="http://schemas.openxmlformats.org/officeDocument/2006/relationships/hyperlink" Target="https://fr.wikipedia.org/wiki/V%C3%A9g%C3%A9tal" TargetMode="External"/><Relationship Id="rId30" Type="http://schemas.openxmlformats.org/officeDocument/2006/relationships/hyperlink" Target="https://fr.wikipedia.org/wiki/Bact%C3%A9rie" TargetMode="External"/><Relationship Id="rId35" Type="http://schemas.openxmlformats.org/officeDocument/2006/relationships/hyperlink" Target="https://www.connaissancedesenergies.org/fiche-pedagogique/biomasse" TargetMode="External"/><Relationship Id="rId8" Type="http://schemas.openxmlformats.org/officeDocument/2006/relationships/hyperlink" Target="https://fr.wikipedia.org/wiki/Portugal"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CE81D061-A646-46AF-8BAF-CDDC9261EB73}" type="slidenum">
              <a:rPr lang="fr-CA" smtClean="0"/>
              <a:t>2</a:t>
            </a:fld>
            <a:endParaRPr lang="fr-CA"/>
          </a:p>
        </p:txBody>
      </p:sp>
    </p:spTree>
    <p:extLst>
      <p:ext uri="{BB962C8B-B14F-4D97-AF65-F5344CB8AC3E}">
        <p14:creationId xmlns:p14="http://schemas.microsoft.com/office/powerpoint/2010/main" val="34038844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CE81D061-A646-46AF-8BAF-CDDC9261EB73}" type="slidenum">
              <a:rPr lang="fr-CA" smtClean="0"/>
              <a:t>20</a:t>
            </a:fld>
            <a:endParaRPr lang="fr-CA"/>
          </a:p>
        </p:txBody>
      </p:sp>
    </p:spTree>
    <p:extLst>
      <p:ext uri="{BB962C8B-B14F-4D97-AF65-F5344CB8AC3E}">
        <p14:creationId xmlns:p14="http://schemas.microsoft.com/office/powerpoint/2010/main" val="3909003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Les feux de forêt qui ravagent l'Ouest canadien ont brûlé plus d'un million d'hectares depuis le mois d'avril dernier. Un record pour la Colombie-Britannique. Une grande partie de ces incendies demeurent hors de contrôle. C'est presque deux fois plus que l'incendie de Fort McMurray, en Alberta, qui avait eu lieu au printemps 2016, et dix fois plus que le total pour 2016 en Colombie-Britannique.</a:t>
            </a:r>
          </a:p>
          <a:p>
            <a:pPr marL="0" marR="0" indent="0" algn="l" defTabSz="914400" rtl="0" eaLnBrk="1" fontAlgn="auto" latinLnBrk="0" hangingPunct="1">
              <a:lnSpc>
                <a:spcPct val="100000"/>
              </a:lnSpc>
              <a:spcBef>
                <a:spcPts val="0"/>
              </a:spcBef>
              <a:spcAft>
                <a:spcPts val="0"/>
              </a:spcAft>
              <a:buClrTx/>
              <a:buSzTx/>
              <a:buFontTx/>
              <a:buNone/>
              <a:tabLst/>
              <a:defRPr/>
            </a:pPr>
            <a:r>
              <a:rPr lang="fr-CA" sz="1200" b="0" i="0" kern="1200" dirty="0" smtClean="0">
                <a:solidFill>
                  <a:schemeClr val="tx1"/>
                </a:solidFill>
                <a:effectLst/>
                <a:latin typeface="+mn-lt"/>
                <a:ea typeface="+mn-ea"/>
                <a:cs typeface="+mn-cs"/>
              </a:rPr>
              <a:t>Publié le 30/08/2017 à 19:00, dans le Figaro</a:t>
            </a:r>
            <a:r>
              <a:rPr lang="fr-CA" sz="1200" b="0" i="0" kern="1200" baseline="0" dirty="0" smtClean="0">
                <a:solidFill>
                  <a:schemeClr val="tx1"/>
                </a:solidFill>
                <a:effectLst/>
                <a:latin typeface="+mn-lt"/>
                <a:ea typeface="+mn-ea"/>
                <a:cs typeface="+mn-cs"/>
              </a:rPr>
              <a:t>.fr</a:t>
            </a:r>
            <a:endParaRPr lang="fr-CA" sz="1200" b="0" i="0" kern="1200" dirty="0" smtClean="0">
              <a:solidFill>
                <a:schemeClr val="tx1"/>
              </a:solidFill>
              <a:effectLst/>
              <a:latin typeface="+mn-lt"/>
              <a:ea typeface="+mn-ea"/>
              <a:cs typeface="+mn-cs"/>
            </a:endParaRPr>
          </a:p>
          <a:p>
            <a:endParaRPr lang="fr-CA" dirty="0"/>
          </a:p>
        </p:txBody>
      </p:sp>
      <p:sp>
        <p:nvSpPr>
          <p:cNvPr id="4" name="Espace réservé du numéro de diapositive 3"/>
          <p:cNvSpPr>
            <a:spLocks noGrp="1"/>
          </p:cNvSpPr>
          <p:nvPr>
            <p:ph type="sldNum" sz="quarter" idx="10"/>
          </p:nvPr>
        </p:nvSpPr>
        <p:spPr/>
        <p:txBody>
          <a:bodyPr/>
          <a:lstStyle/>
          <a:p>
            <a:fld id="{CE81D061-A646-46AF-8BAF-CDDC9261EB73}" type="slidenum">
              <a:rPr lang="fr-CA" smtClean="0"/>
              <a:t>21</a:t>
            </a:fld>
            <a:endParaRPr lang="fr-CA"/>
          </a:p>
        </p:txBody>
      </p:sp>
    </p:spTree>
    <p:extLst>
      <p:ext uri="{BB962C8B-B14F-4D97-AF65-F5344CB8AC3E}">
        <p14:creationId xmlns:p14="http://schemas.microsoft.com/office/powerpoint/2010/main" val="1261800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CE81D061-A646-46AF-8BAF-CDDC9261EB73}" type="slidenum">
              <a:rPr lang="fr-CA" smtClean="0"/>
              <a:t>22</a:t>
            </a:fld>
            <a:endParaRPr lang="fr-CA"/>
          </a:p>
        </p:txBody>
      </p:sp>
    </p:spTree>
    <p:extLst>
      <p:ext uri="{BB962C8B-B14F-4D97-AF65-F5344CB8AC3E}">
        <p14:creationId xmlns:p14="http://schemas.microsoft.com/office/powerpoint/2010/main" val="2206976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CE81D061-A646-46AF-8BAF-CDDC9261EB73}" type="slidenum">
              <a:rPr lang="fr-CA" smtClean="0"/>
              <a:t>23</a:t>
            </a:fld>
            <a:endParaRPr lang="fr-CA"/>
          </a:p>
        </p:txBody>
      </p:sp>
    </p:spTree>
    <p:extLst>
      <p:ext uri="{BB962C8B-B14F-4D97-AF65-F5344CB8AC3E}">
        <p14:creationId xmlns:p14="http://schemas.microsoft.com/office/powerpoint/2010/main" val="1890091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objectif de réduire les émissions de gaz à effet de serre de 160 pays.</a:t>
            </a:r>
          </a:p>
          <a:p>
            <a:endParaRPr lang="fr-CA" dirty="0" smtClean="0"/>
          </a:p>
          <a:p>
            <a:r>
              <a:rPr lang="fr-CA" dirty="0" smtClean="0"/>
              <a:t>Acté en 1997, il est le prolongement de la Convention-Cadre des Nations Unies sur les Changements Climatiques (CCNUCC)</a:t>
            </a:r>
          </a:p>
          <a:p>
            <a:endParaRPr lang="fr-CA" dirty="0"/>
          </a:p>
        </p:txBody>
      </p:sp>
      <p:sp>
        <p:nvSpPr>
          <p:cNvPr id="4" name="Espace réservé du numéro de diapositive 3"/>
          <p:cNvSpPr>
            <a:spLocks noGrp="1"/>
          </p:cNvSpPr>
          <p:nvPr>
            <p:ph type="sldNum" sz="quarter" idx="10"/>
          </p:nvPr>
        </p:nvSpPr>
        <p:spPr/>
        <p:txBody>
          <a:bodyPr/>
          <a:lstStyle/>
          <a:p>
            <a:fld id="{CE81D061-A646-46AF-8BAF-CDDC9261EB73}" type="slidenum">
              <a:rPr lang="fr-CA" smtClean="0"/>
              <a:t>27</a:t>
            </a:fld>
            <a:endParaRPr lang="fr-CA"/>
          </a:p>
        </p:txBody>
      </p:sp>
    </p:spTree>
    <p:extLst>
      <p:ext uri="{BB962C8B-B14F-4D97-AF65-F5344CB8AC3E}">
        <p14:creationId xmlns:p14="http://schemas.microsoft.com/office/powerpoint/2010/main" val="1303958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b="1" dirty="0"/>
          </a:p>
        </p:txBody>
      </p:sp>
      <p:sp>
        <p:nvSpPr>
          <p:cNvPr id="4" name="Espace réservé du numéro de diapositive 3"/>
          <p:cNvSpPr>
            <a:spLocks noGrp="1"/>
          </p:cNvSpPr>
          <p:nvPr>
            <p:ph type="sldNum" sz="quarter" idx="10"/>
          </p:nvPr>
        </p:nvSpPr>
        <p:spPr/>
        <p:txBody>
          <a:bodyPr/>
          <a:lstStyle/>
          <a:p>
            <a:fld id="{CE81D061-A646-46AF-8BAF-CDDC9261EB73}" type="slidenum">
              <a:rPr lang="fr-CA" smtClean="0"/>
              <a:t>29</a:t>
            </a:fld>
            <a:endParaRPr lang="fr-CA"/>
          </a:p>
        </p:txBody>
      </p:sp>
    </p:spTree>
    <p:extLst>
      <p:ext uri="{BB962C8B-B14F-4D97-AF65-F5344CB8AC3E}">
        <p14:creationId xmlns:p14="http://schemas.microsoft.com/office/powerpoint/2010/main" val="4009137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Une énergie propre ou énergie verte est une source d'énergie primaire qui produit une quantité faible de polluants lorsqu'elle est transformée en énergie finale puis utilisée comme telle.</a:t>
            </a:r>
          </a:p>
          <a:p>
            <a:r>
              <a:rPr lang="fr-CA" sz="1200" b="1" i="0" kern="1200" dirty="0" smtClean="0">
                <a:solidFill>
                  <a:schemeClr val="tx1"/>
                </a:solidFill>
                <a:effectLst/>
                <a:latin typeface="+mn-lt"/>
                <a:ea typeface="+mn-ea"/>
                <a:cs typeface="+mn-cs"/>
              </a:rPr>
              <a:t>Le concept d'énergie propre </a:t>
            </a:r>
            <a:r>
              <a:rPr lang="fr-CA" sz="1200" b="0" i="0" kern="1200" dirty="0" smtClean="0">
                <a:solidFill>
                  <a:schemeClr val="tx1"/>
                </a:solidFill>
                <a:effectLst/>
                <a:latin typeface="+mn-lt"/>
                <a:ea typeface="+mn-ea"/>
                <a:cs typeface="+mn-cs"/>
              </a:rPr>
              <a:t>est distinct de celui d'énergie renouvelable : le fait qu'une énergie soit renouvelable traduit le fait qu'elle se reconstitue et non qu'elle ne produise aucune pollution, aucun déchet, inversement le fait qu'une énergie soit propre n'implique pas qu'elle soit indéfiniment </a:t>
            </a:r>
            <a:r>
              <a:rPr lang="fr-CA" sz="1200" b="0" i="0" kern="1200" dirty="0" err="1" smtClean="0">
                <a:solidFill>
                  <a:schemeClr val="tx1"/>
                </a:solidFill>
                <a:effectLst/>
                <a:latin typeface="+mn-lt"/>
                <a:ea typeface="+mn-ea"/>
                <a:cs typeface="+mn-cs"/>
              </a:rPr>
              <a:t>disponible.</a:t>
            </a:r>
            <a:r>
              <a:rPr lang="fr-CA" sz="1200" b="0" i="1" kern="1200" dirty="0" err="1" smtClean="0">
                <a:solidFill>
                  <a:schemeClr val="tx1"/>
                </a:solidFill>
                <a:effectLst/>
                <a:latin typeface="+mn-lt"/>
                <a:ea typeface="+mn-ea"/>
                <a:cs typeface="+mn-cs"/>
              </a:rPr>
              <a:t>Le</a:t>
            </a:r>
            <a:r>
              <a:rPr lang="fr-CA" sz="1200" b="0" i="1" kern="1200" dirty="0" smtClean="0">
                <a:solidFill>
                  <a:schemeClr val="tx1"/>
                </a:solidFill>
                <a:effectLst/>
                <a:latin typeface="+mn-lt"/>
                <a:ea typeface="+mn-ea"/>
                <a:cs typeface="+mn-cs"/>
              </a:rPr>
              <a:t> solaire serait seul à classer parmi les infinis à ce jour en rapport de la durée de vie humaine, et non pas celle supposée de notre étoile !</a:t>
            </a:r>
            <a:endParaRPr lang="fr-CA" dirty="0"/>
          </a:p>
        </p:txBody>
      </p:sp>
      <p:sp>
        <p:nvSpPr>
          <p:cNvPr id="4" name="Espace réservé du numéro de diapositive 3"/>
          <p:cNvSpPr>
            <a:spLocks noGrp="1"/>
          </p:cNvSpPr>
          <p:nvPr>
            <p:ph type="sldNum" sz="quarter" idx="10"/>
          </p:nvPr>
        </p:nvSpPr>
        <p:spPr/>
        <p:txBody>
          <a:bodyPr/>
          <a:lstStyle/>
          <a:p>
            <a:fld id="{CE81D061-A646-46AF-8BAF-CDDC9261EB73}" type="slidenum">
              <a:rPr lang="fr-CA" smtClean="0"/>
              <a:t>30</a:t>
            </a:fld>
            <a:endParaRPr lang="fr-CA"/>
          </a:p>
        </p:txBody>
      </p:sp>
    </p:spTree>
    <p:extLst>
      <p:ext uri="{BB962C8B-B14F-4D97-AF65-F5344CB8AC3E}">
        <p14:creationId xmlns:p14="http://schemas.microsoft.com/office/powerpoint/2010/main" val="22722809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L'énergie marémotrice est issue des mouvements de l'eau créés par les marées et causés par l'effet conjugué des forces de gravitation de la Lune et du Soleil. Elle est utilisée soit sous forme d'énergie potentielle - l'élévation du niveau de la mer, soit sous forme d'énergie cinétique - les courants de marée1. </a:t>
            </a:r>
          </a:p>
          <a:p>
            <a:pPr marL="0" marR="0" indent="0" algn="l" defTabSz="9144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L'</a:t>
            </a:r>
            <a:r>
              <a:rPr lang="fr-CA" sz="1200" b="1" kern="1200" dirty="0" smtClean="0">
                <a:solidFill>
                  <a:schemeClr val="tx1"/>
                </a:solidFill>
                <a:effectLst/>
                <a:latin typeface="+mn-lt"/>
                <a:ea typeface="+mn-ea"/>
                <a:cs typeface="+mn-cs"/>
              </a:rPr>
              <a:t>énergie des vagues</a:t>
            </a:r>
            <a:r>
              <a:rPr lang="fr-CA" sz="1200" kern="1200" dirty="0" smtClean="0">
                <a:solidFill>
                  <a:schemeClr val="tx1"/>
                </a:solidFill>
                <a:effectLst/>
                <a:latin typeface="+mn-lt"/>
                <a:ea typeface="+mn-ea"/>
                <a:cs typeface="+mn-cs"/>
              </a:rPr>
              <a:t>, ou </a:t>
            </a:r>
            <a:r>
              <a:rPr lang="fr-CA" sz="1200" b="1" kern="1200" dirty="0" smtClean="0">
                <a:solidFill>
                  <a:schemeClr val="tx1"/>
                </a:solidFill>
                <a:effectLst/>
                <a:latin typeface="+mn-lt"/>
                <a:ea typeface="+mn-ea"/>
                <a:cs typeface="+mn-cs"/>
              </a:rPr>
              <a:t>énergie </a:t>
            </a:r>
            <a:r>
              <a:rPr lang="fr-CA" sz="1200" b="1" kern="1200" dirty="0" err="1" smtClean="0">
                <a:solidFill>
                  <a:schemeClr val="tx1"/>
                </a:solidFill>
                <a:effectLst/>
                <a:latin typeface="+mn-lt"/>
                <a:ea typeface="+mn-ea"/>
                <a:cs typeface="+mn-cs"/>
              </a:rPr>
              <a:t>houlomotrice</a:t>
            </a:r>
            <a:r>
              <a:rPr lang="fr-CA" sz="1200" b="1" kern="1200" dirty="0" smtClean="0">
                <a:solidFill>
                  <a:schemeClr val="tx1"/>
                </a:solidFill>
                <a:effectLst/>
                <a:latin typeface="+mn-lt"/>
                <a:ea typeface="+mn-ea"/>
                <a:cs typeface="+mn-cs"/>
              </a:rPr>
              <a:t>,</a:t>
            </a:r>
            <a:r>
              <a:rPr lang="fr-CA" sz="1200" kern="1200" dirty="0" smtClean="0">
                <a:solidFill>
                  <a:schemeClr val="tx1"/>
                </a:solidFill>
                <a:effectLst/>
                <a:latin typeface="+mn-lt"/>
                <a:ea typeface="+mn-ea"/>
                <a:cs typeface="+mn-cs"/>
              </a:rPr>
              <a:t> est une </a:t>
            </a:r>
            <a:r>
              <a:rPr lang="fr-CA" sz="1200" u="sng" kern="1200" dirty="0" smtClean="0">
                <a:solidFill>
                  <a:schemeClr val="tx1"/>
                </a:solidFill>
                <a:effectLst/>
                <a:latin typeface="+mn-lt"/>
                <a:ea typeface="+mn-ea"/>
                <a:cs typeface="+mn-cs"/>
                <a:hlinkClick r:id="rId3"/>
              </a:rPr>
              <a:t>énergie marine</a:t>
            </a:r>
            <a:r>
              <a:rPr lang="fr-CA" sz="1200" kern="1200" dirty="0" smtClean="0">
                <a:solidFill>
                  <a:schemeClr val="tx1"/>
                </a:solidFill>
                <a:effectLst/>
                <a:latin typeface="+mn-lt"/>
                <a:ea typeface="+mn-ea"/>
                <a:cs typeface="+mn-cs"/>
              </a:rPr>
              <a:t> utilisant l'énergie contenue dans le mouvement de la </a:t>
            </a:r>
            <a:r>
              <a:rPr lang="fr-CA" sz="1200" u="sng" kern="1200" dirty="0" smtClean="0">
                <a:solidFill>
                  <a:schemeClr val="tx1"/>
                </a:solidFill>
                <a:effectLst/>
                <a:latin typeface="+mn-lt"/>
                <a:ea typeface="+mn-ea"/>
                <a:cs typeface="+mn-cs"/>
                <a:hlinkClick r:id="rId4" tooltip="Houle"/>
              </a:rPr>
              <a:t>houle</a:t>
            </a:r>
            <a:r>
              <a:rPr lang="fr-CA" sz="1200" kern="1200" dirty="0" smtClean="0">
                <a:solidFill>
                  <a:schemeClr val="tx1"/>
                </a:solidFill>
                <a:effectLst/>
                <a:latin typeface="+mn-lt"/>
                <a:ea typeface="+mn-ea"/>
                <a:cs typeface="+mn-cs"/>
              </a:rPr>
              <a:t>, soit les oscillations de la surface de l'eau. Cette énergie ne doit pas être confondue avec l'</a:t>
            </a:r>
            <a:r>
              <a:rPr lang="fr-CA" sz="1200" u="sng" kern="1200" dirty="0" smtClean="0">
                <a:solidFill>
                  <a:schemeClr val="tx1"/>
                </a:solidFill>
                <a:effectLst/>
                <a:latin typeface="+mn-lt"/>
                <a:ea typeface="+mn-ea"/>
                <a:cs typeface="+mn-cs"/>
                <a:hlinkClick r:id="rId5" tooltip="Énergie marémotrice"/>
              </a:rPr>
              <a:t>énergie marémotrice</a:t>
            </a:r>
            <a:r>
              <a:rPr lang="fr-CA" sz="1200" kern="1200" dirty="0" smtClean="0">
                <a:solidFill>
                  <a:schemeClr val="tx1"/>
                </a:solidFill>
                <a:effectLst/>
                <a:latin typeface="+mn-lt"/>
                <a:ea typeface="+mn-ea"/>
                <a:cs typeface="+mn-cs"/>
              </a:rPr>
              <a:t>, laquelle utilise l'énergie des </a:t>
            </a:r>
            <a:r>
              <a:rPr lang="fr-CA" sz="1200" u="sng" kern="1200" dirty="0" smtClean="0">
                <a:solidFill>
                  <a:schemeClr val="tx1"/>
                </a:solidFill>
                <a:effectLst/>
                <a:latin typeface="+mn-lt"/>
                <a:ea typeface="+mn-ea"/>
                <a:cs typeface="+mn-cs"/>
                <a:hlinkClick r:id="rId6" tooltip="Marée"/>
              </a:rPr>
              <a:t>marées</a:t>
            </a:r>
            <a:r>
              <a:rPr lang="fr-CA" sz="1200" u="sng" kern="1200" baseline="30000" dirty="0" smtClean="0">
                <a:solidFill>
                  <a:schemeClr val="tx1"/>
                </a:solidFill>
                <a:effectLst/>
                <a:latin typeface="+mn-lt"/>
                <a:ea typeface="+mn-ea"/>
                <a:cs typeface="+mn-cs"/>
                <a:hlinkClick r:id="rId7"/>
              </a:rPr>
              <a:t>1</a:t>
            </a:r>
            <a:r>
              <a:rPr lang="fr-CA" sz="1200" kern="1200" dirty="0" smtClean="0">
                <a:solidFill>
                  <a:schemeClr val="tx1"/>
                </a:solidFill>
                <a:effectLst/>
                <a:latin typeface="+mn-lt"/>
                <a:ea typeface="+mn-ea"/>
                <a:cs typeface="+mn-cs"/>
              </a:rPr>
              <a:t>. La faisabilité de son exploitation a été étudiée, en particulier au </a:t>
            </a:r>
            <a:r>
              <a:rPr lang="fr-CA" sz="1200" u="sng" kern="1200" dirty="0" smtClean="0">
                <a:solidFill>
                  <a:schemeClr val="tx1"/>
                </a:solidFill>
                <a:effectLst/>
                <a:latin typeface="+mn-lt"/>
                <a:ea typeface="+mn-ea"/>
                <a:cs typeface="+mn-cs"/>
                <a:hlinkClick r:id="rId8" tooltip="Portugal"/>
              </a:rPr>
              <a:t>Portugal</a:t>
            </a:r>
            <a:r>
              <a:rPr lang="fr-CA" sz="1200" kern="1200" dirty="0" smtClean="0">
                <a:solidFill>
                  <a:schemeClr val="tx1"/>
                </a:solidFill>
                <a:effectLst/>
                <a:latin typeface="+mn-lt"/>
                <a:ea typeface="+mn-ea"/>
                <a:cs typeface="+mn-cs"/>
              </a:rPr>
              <a:t>, au </a:t>
            </a:r>
            <a:r>
              <a:rPr lang="fr-CA" sz="1200" u="sng" kern="1200" dirty="0" smtClean="0">
                <a:solidFill>
                  <a:schemeClr val="tx1"/>
                </a:solidFill>
                <a:effectLst/>
                <a:latin typeface="+mn-lt"/>
                <a:ea typeface="+mn-ea"/>
                <a:cs typeface="+mn-cs"/>
                <a:hlinkClick r:id="rId9" tooltip="Royaume-Uni"/>
              </a:rPr>
              <a:t>Royaume-Uni</a:t>
            </a:r>
            <a:r>
              <a:rPr lang="fr-CA" sz="1200" kern="1200" dirty="0" smtClean="0">
                <a:solidFill>
                  <a:schemeClr val="tx1"/>
                </a:solidFill>
                <a:effectLst/>
                <a:latin typeface="+mn-lt"/>
                <a:ea typeface="+mn-ea"/>
                <a:cs typeface="+mn-cs"/>
              </a:rPr>
              <a:t> et en </a:t>
            </a:r>
            <a:r>
              <a:rPr lang="fr-CA" sz="1200" u="sng" kern="1200" dirty="0" smtClean="0">
                <a:solidFill>
                  <a:schemeClr val="tx1"/>
                </a:solidFill>
                <a:effectLst/>
                <a:latin typeface="+mn-lt"/>
                <a:ea typeface="+mn-ea"/>
                <a:cs typeface="+mn-cs"/>
                <a:hlinkClick r:id="rId10" tooltip="Australie"/>
              </a:rPr>
              <a:t>Australie</a:t>
            </a:r>
            <a:r>
              <a:rPr lang="fr-CA"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La </a:t>
            </a:r>
            <a:r>
              <a:rPr lang="fr-CA" sz="1200" b="1" kern="1200" dirty="0" smtClean="0">
                <a:solidFill>
                  <a:schemeClr val="tx1"/>
                </a:solidFill>
                <a:effectLst/>
                <a:latin typeface="+mn-lt"/>
                <a:ea typeface="+mn-ea"/>
                <a:cs typeface="+mn-cs"/>
              </a:rPr>
              <a:t>géothermie</a:t>
            </a:r>
            <a:r>
              <a:rPr lang="fr-CA" sz="1200" kern="1200" dirty="0" smtClean="0">
                <a:solidFill>
                  <a:schemeClr val="tx1"/>
                </a:solidFill>
                <a:effectLst/>
                <a:latin typeface="+mn-lt"/>
                <a:ea typeface="+mn-ea"/>
                <a:cs typeface="+mn-cs"/>
              </a:rPr>
              <a:t>, du grec </a:t>
            </a:r>
            <a:r>
              <a:rPr lang="fr-CA" sz="1200" u="sng" kern="1200" dirty="0" smtClean="0">
                <a:solidFill>
                  <a:schemeClr val="tx1"/>
                </a:solidFill>
                <a:effectLst/>
                <a:latin typeface="+mn-lt"/>
                <a:ea typeface="+mn-ea"/>
                <a:cs typeface="+mn-cs"/>
                <a:hlinkClick r:id="rId11" tooltip="wikt:géo"/>
              </a:rPr>
              <a:t>géo</a:t>
            </a:r>
            <a:r>
              <a:rPr lang="fr-CA" sz="1200" kern="1200" dirty="0" smtClean="0">
                <a:solidFill>
                  <a:schemeClr val="tx1"/>
                </a:solidFill>
                <a:effectLst/>
                <a:latin typeface="+mn-lt"/>
                <a:ea typeface="+mn-ea"/>
                <a:cs typeface="+mn-cs"/>
              </a:rPr>
              <a:t> (la terre) et </a:t>
            </a:r>
            <a:r>
              <a:rPr lang="fr-CA" sz="1200" u="sng" kern="1200" dirty="0" smtClean="0">
                <a:solidFill>
                  <a:schemeClr val="tx1"/>
                </a:solidFill>
                <a:effectLst/>
                <a:latin typeface="+mn-lt"/>
                <a:ea typeface="+mn-ea"/>
                <a:cs typeface="+mn-cs"/>
                <a:hlinkClick r:id="rId12" tooltip="Thermie"/>
              </a:rPr>
              <a:t>thermos</a:t>
            </a:r>
            <a:r>
              <a:rPr lang="fr-CA" sz="1200" kern="1200" dirty="0" smtClean="0">
                <a:solidFill>
                  <a:schemeClr val="tx1"/>
                </a:solidFill>
                <a:effectLst/>
                <a:latin typeface="+mn-lt"/>
                <a:ea typeface="+mn-ea"/>
                <a:cs typeface="+mn-cs"/>
              </a:rPr>
              <a:t> (la chaleur) est un mot qui désigne à la fois la </a:t>
            </a:r>
            <a:r>
              <a:rPr lang="fr-CA" sz="1200" u="sng" kern="1200" dirty="0" smtClean="0">
                <a:solidFill>
                  <a:schemeClr val="tx1"/>
                </a:solidFill>
                <a:effectLst/>
                <a:latin typeface="+mn-lt"/>
                <a:ea typeface="+mn-ea"/>
                <a:cs typeface="+mn-cs"/>
                <a:hlinkClick r:id="rId13" tooltip="Science"/>
              </a:rPr>
              <a:t>science</a:t>
            </a:r>
            <a:r>
              <a:rPr lang="fr-CA" sz="1200" kern="1200" dirty="0" smtClean="0">
                <a:solidFill>
                  <a:schemeClr val="tx1"/>
                </a:solidFill>
                <a:effectLst/>
                <a:latin typeface="+mn-lt"/>
                <a:ea typeface="+mn-ea"/>
                <a:cs typeface="+mn-cs"/>
              </a:rPr>
              <a:t> qui étudie les phénomènes thermiques internes du </a:t>
            </a:r>
            <a:r>
              <a:rPr lang="fr-CA" sz="1200" u="sng" kern="1200" dirty="0" smtClean="0">
                <a:solidFill>
                  <a:schemeClr val="tx1"/>
                </a:solidFill>
                <a:effectLst/>
                <a:latin typeface="+mn-lt"/>
                <a:ea typeface="+mn-ea"/>
                <a:cs typeface="+mn-cs"/>
                <a:hlinkClick r:id="rId14" tooltip="Globe terrestre"/>
              </a:rPr>
              <a:t>globe terrestre</a:t>
            </a:r>
            <a:r>
              <a:rPr lang="fr-CA" sz="1200" kern="1200" dirty="0" smtClean="0">
                <a:solidFill>
                  <a:schemeClr val="tx1"/>
                </a:solidFill>
                <a:effectLst/>
                <a:latin typeface="+mn-lt"/>
                <a:ea typeface="+mn-ea"/>
                <a:cs typeface="+mn-cs"/>
              </a:rPr>
              <a:t>, et la </a:t>
            </a:r>
            <a:r>
              <a:rPr lang="fr-CA" sz="1200" u="sng" kern="1200" dirty="0" smtClean="0">
                <a:solidFill>
                  <a:schemeClr val="tx1"/>
                </a:solidFill>
                <a:effectLst/>
                <a:latin typeface="+mn-lt"/>
                <a:ea typeface="+mn-ea"/>
                <a:cs typeface="+mn-cs"/>
                <a:hlinkClick r:id="rId15" tooltip="Technologie"/>
              </a:rPr>
              <a:t>technologie</a:t>
            </a:r>
            <a:r>
              <a:rPr lang="fr-CA" sz="1200" kern="1200" dirty="0" smtClean="0">
                <a:solidFill>
                  <a:schemeClr val="tx1"/>
                </a:solidFill>
                <a:effectLst/>
                <a:latin typeface="+mn-lt"/>
                <a:ea typeface="+mn-ea"/>
                <a:cs typeface="+mn-cs"/>
              </a:rPr>
              <a:t> qui vise à l'exploiter. Par extension, la géothermie désigne aussi parfois l'énergie géothermique issue de l'énergie de la Terre qui est convertie en </a:t>
            </a:r>
            <a:r>
              <a:rPr lang="fr-CA" sz="1200" u="sng" kern="1200" dirty="0" smtClean="0">
                <a:solidFill>
                  <a:schemeClr val="tx1"/>
                </a:solidFill>
                <a:effectLst/>
                <a:latin typeface="+mn-lt"/>
                <a:ea typeface="+mn-ea"/>
                <a:cs typeface="+mn-cs"/>
                <a:hlinkClick r:id="rId16" tooltip="Transfert thermique"/>
              </a:rPr>
              <a:t>chaleur</a:t>
            </a:r>
            <a:r>
              <a:rPr lang="fr-CA"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fr-CA" sz="1200" b="1" kern="1200" dirty="0" smtClean="0">
                <a:solidFill>
                  <a:schemeClr val="tx1"/>
                </a:solidFill>
                <a:effectLst/>
                <a:latin typeface="+mn-lt"/>
                <a:ea typeface="+mn-ea"/>
                <a:cs typeface="+mn-cs"/>
              </a:rPr>
              <a:t>biomasse énergie</a:t>
            </a:r>
            <a:r>
              <a:rPr lang="fr-CA" sz="1200" kern="1200" dirty="0" smtClean="0">
                <a:solidFill>
                  <a:schemeClr val="tx1"/>
                </a:solidFill>
                <a:effectLst/>
                <a:latin typeface="+mn-lt"/>
                <a:ea typeface="+mn-ea"/>
                <a:cs typeface="+mn-cs"/>
              </a:rPr>
              <a:t> est la partie de la </a:t>
            </a:r>
            <a:r>
              <a:rPr lang="fr-CA" sz="1200" u="sng" kern="1200" dirty="0" smtClean="0">
                <a:solidFill>
                  <a:schemeClr val="tx1"/>
                </a:solidFill>
                <a:effectLst/>
                <a:latin typeface="+mn-lt"/>
                <a:ea typeface="+mn-ea"/>
                <a:cs typeface="+mn-cs"/>
                <a:hlinkClick r:id="rId17" tooltip="Biomasse (écologie)"/>
              </a:rPr>
              <a:t>biomasse</a:t>
            </a:r>
            <a:r>
              <a:rPr lang="fr-CA" sz="1200" kern="1200" dirty="0" smtClean="0">
                <a:solidFill>
                  <a:schemeClr val="tx1"/>
                </a:solidFill>
                <a:effectLst/>
                <a:latin typeface="+mn-lt"/>
                <a:ea typeface="+mn-ea"/>
                <a:cs typeface="+mn-cs"/>
              </a:rPr>
              <a:t> utilisée ou utilisable comme </a:t>
            </a:r>
            <a:r>
              <a:rPr lang="fr-CA" sz="1200" u="sng" kern="1200" dirty="0" smtClean="0">
                <a:solidFill>
                  <a:schemeClr val="tx1"/>
                </a:solidFill>
                <a:effectLst/>
                <a:latin typeface="+mn-lt"/>
                <a:ea typeface="+mn-ea"/>
                <a:cs typeface="+mn-cs"/>
                <a:hlinkClick r:id="rId18" tooltip="Source d'énergie"/>
              </a:rPr>
              <a:t>source d'énergie</a:t>
            </a:r>
            <a:r>
              <a:rPr lang="fr-CA" sz="1200" kern="1200" dirty="0" smtClean="0">
                <a:solidFill>
                  <a:schemeClr val="tx1"/>
                </a:solidFill>
                <a:effectLst/>
                <a:latin typeface="+mn-lt"/>
                <a:ea typeface="+mn-ea"/>
                <a:cs typeface="+mn-cs"/>
              </a:rPr>
              <a:t> ; soit directement par </a:t>
            </a:r>
            <a:r>
              <a:rPr lang="fr-CA" sz="1200" u="sng" kern="1200" dirty="0" smtClean="0">
                <a:solidFill>
                  <a:schemeClr val="tx1"/>
                </a:solidFill>
                <a:effectLst/>
                <a:latin typeface="+mn-lt"/>
                <a:ea typeface="+mn-ea"/>
                <a:cs typeface="+mn-cs"/>
                <a:hlinkClick r:id="rId19" tooltip="Combustion"/>
              </a:rPr>
              <a:t>combustion</a:t>
            </a:r>
            <a:r>
              <a:rPr lang="fr-CA" sz="1200" kern="1200" dirty="0" smtClean="0">
                <a:solidFill>
                  <a:schemeClr val="tx1"/>
                </a:solidFill>
                <a:effectLst/>
                <a:latin typeface="+mn-lt"/>
                <a:ea typeface="+mn-ea"/>
                <a:cs typeface="+mn-cs"/>
              </a:rPr>
              <a:t> (ex :</a:t>
            </a:r>
            <a:r>
              <a:rPr lang="fr-CA" sz="1200" u="sng" kern="1200" dirty="0" smtClean="0">
                <a:solidFill>
                  <a:schemeClr val="tx1"/>
                </a:solidFill>
                <a:effectLst/>
                <a:latin typeface="+mn-lt"/>
                <a:ea typeface="+mn-ea"/>
                <a:cs typeface="+mn-cs"/>
                <a:hlinkClick r:id="rId20" tooltip="Bois énergie"/>
              </a:rPr>
              <a:t>bois énergie</a:t>
            </a:r>
            <a:r>
              <a:rPr lang="fr-CA" sz="1200" kern="1200" dirty="0" smtClean="0">
                <a:solidFill>
                  <a:schemeClr val="tx1"/>
                </a:solidFill>
                <a:effectLst/>
                <a:latin typeface="+mn-lt"/>
                <a:ea typeface="+mn-ea"/>
                <a:cs typeface="+mn-cs"/>
              </a:rPr>
              <a:t>), soit indirectement après </a:t>
            </a:r>
            <a:r>
              <a:rPr lang="fr-CA" sz="1200" u="sng" kern="1200" dirty="0" smtClean="0">
                <a:solidFill>
                  <a:schemeClr val="tx1"/>
                </a:solidFill>
                <a:effectLst/>
                <a:latin typeface="+mn-lt"/>
                <a:ea typeface="+mn-ea"/>
                <a:cs typeface="+mn-cs"/>
                <a:hlinkClick r:id="rId21" tooltip="Méthanisation"/>
              </a:rPr>
              <a:t>méthanisation</a:t>
            </a:r>
            <a:r>
              <a:rPr lang="fr-CA" sz="1200" kern="1200" dirty="0" smtClean="0">
                <a:solidFill>
                  <a:schemeClr val="tx1"/>
                </a:solidFill>
                <a:effectLst/>
                <a:latin typeface="+mn-lt"/>
                <a:ea typeface="+mn-ea"/>
                <a:cs typeface="+mn-cs"/>
              </a:rPr>
              <a:t> (</a:t>
            </a:r>
            <a:r>
              <a:rPr lang="fr-CA" sz="1200" u="sng" kern="1200" dirty="0" smtClean="0">
                <a:solidFill>
                  <a:schemeClr val="tx1"/>
                </a:solidFill>
                <a:effectLst/>
                <a:latin typeface="+mn-lt"/>
                <a:ea typeface="+mn-ea"/>
                <a:cs typeface="+mn-cs"/>
                <a:hlinkClick r:id="rId22" tooltip="Biogaz"/>
              </a:rPr>
              <a:t>biogaz</a:t>
            </a:r>
            <a:r>
              <a:rPr lang="fr-CA" sz="1200" kern="1200" dirty="0" smtClean="0">
                <a:solidFill>
                  <a:schemeClr val="tx1"/>
                </a:solidFill>
                <a:effectLst/>
                <a:latin typeface="+mn-lt"/>
                <a:ea typeface="+mn-ea"/>
                <a:cs typeface="+mn-cs"/>
              </a:rPr>
              <a:t> ou sa version épurée : </a:t>
            </a:r>
            <a:r>
              <a:rPr lang="fr-CA" sz="1200" u="sng" kern="1200" dirty="0" err="1" smtClean="0">
                <a:solidFill>
                  <a:schemeClr val="tx1"/>
                </a:solidFill>
                <a:effectLst/>
                <a:latin typeface="+mn-lt"/>
                <a:ea typeface="+mn-ea"/>
                <a:cs typeface="+mn-cs"/>
                <a:hlinkClick r:id="rId23" tooltip="Biométhane"/>
              </a:rPr>
              <a:t>biométhane</a:t>
            </a:r>
            <a:r>
              <a:rPr lang="fr-CA" sz="1200" kern="1200" dirty="0" smtClean="0">
                <a:solidFill>
                  <a:schemeClr val="tx1"/>
                </a:solidFill>
                <a:effectLst/>
                <a:latin typeface="+mn-lt"/>
                <a:ea typeface="+mn-ea"/>
                <a:cs typeface="+mn-cs"/>
              </a:rPr>
              <a:t>) ou d'autres transformations </a:t>
            </a:r>
            <a:r>
              <a:rPr lang="fr-CA" sz="1200" u="sng" kern="1200" dirty="0" smtClean="0">
                <a:solidFill>
                  <a:schemeClr val="tx1"/>
                </a:solidFill>
                <a:effectLst/>
                <a:latin typeface="+mn-lt"/>
                <a:ea typeface="+mn-ea"/>
                <a:cs typeface="+mn-cs"/>
                <a:hlinkClick r:id="rId24" tooltip="Chimie"/>
              </a:rPr>
              <a:t>chimiques</a:t>
            </a:r>
            <a:r>
              <a:rPr lang="fr-CA" sz="1200" kern="1200" dirty="0" smtClean="0">
                <a:solidFill>
                  <a:schemeClr val="tx1"/>
                </a:solidFill>
                <a:effectLst/>
                <a:latin typeface="+mn-lt"/>
                <a:ea typeface="+mn-ea"/>
                <a:cs typeface="+mn-cs"/>
              </a:rPr>
              <a:t> (</a:t>
            </a:r>
            <a:r>
              <a:rPr lang="fr-CA" sz="1200" u="sng" kern="1200" dirty="0" smtClean="0">
                <a:solidFill>
                  <a:schemeClr val="tx1"/>
                </a:solidFill>
                <a:effectLst/>
                <a:latin typeface="+mn-lt"/>
                <a:ea typeface="+mn-ea"/>
                <a:cs typeface="+mn-cs"/>
                <a:hlinkClick r:id="rId25" tooltip="Biocarburant"/>
              </a:rPr>
              <a:t>biocarburants</a:t>
            </a:r>
            <a:r>
              <a:rPr lang="fr-CA" sz="1200" kern="1200" dirty="0" smtClean="0">
                <a:solidFill>
                  <a:schemeClr val="tx1"/>
                </a:solidFill>
                <a:effectLst/>
                <a:latin typeface="+mn-lt"/>
                <a:ea typeface="+mn-ea"/>
                <a:cs typeface="+mn-cs"/>
              </a:rPr>
              <a:t>, aussi appelés « </a:t>
            </a:r>
            <a:r>
              <a:rPr lang="fr-CA" sz="1200" kern="1200" dirty="0" err="1" smtClean="0">
                <a:solidFill>
                  <a:schemeClr val="tx1"/>
                </a:solidFill>
                <a:effectLst/>
                <a:latin typeface="+mn-lt"/>
                <a:ea typeface="+mn-ea"/>
                <a:cs typeface="+mn-cs"/>
              </a:rPr>
              <a:t>agrocarburants</a:t>
            </a:r>
            <a:r>
              <a:rPr lang="fr-CA" sz="1200" kern="1200" dirty="0" smtClean="0">
                <a:solidFill>
                  <a:schemeClr val="tx1"/>
                </a:solidFill>
                <a:effectLst/>
                <a:latin typeface="+mn-lt"/>
                <a:ea typeface="+mn-ea"/>
                <a:cs typeface="+mn-cs"/>
              </a:rPr>
              <a:t> »). La biomasse peut être toute </a:t>
            </a:r>
            <a:r>
              <a:rPr lang="fr-CA" sz="1200" u="sng" kern="1200" dirty="0" smtClean="0">
                <a:solidFill>
                  <a:schemeClr val="tx1"/>
                </a:solidFill>
                <a:effectLst/>
                <a:latin typeface="+mn-lt"/>
                <a:ea typeface="+mn-ea"/>
                <a:cs typeface="+mn-cs"/>
                <a:hlinkClick r:id="rId26" tooltip="Matière organique"/>
              </a:rPr>
              <a:t>matière organique</a:t>
            </a:r>
            <a:r>
              <a:rPr lang="fr-CA" sz="1200" kern="1200" dirty="0" smtClean="0">
                <a:solidFill>
                  <a:schemeClr val="tx1"/>
                </a:solidFill>
                <a:effectLst/>
                <a:latin typeface="+mn-lt"/>
                <a:ea typeface="+mn-ea"/>
                <a:cs typeface="+mn-cs"/>
              </a:rPr>
              <a:t> d'origine </a:t>
            </a:r>
            <a:r>
              <a:rPr lang="fr-CA" sz="1200" u="sng" kern="1200" dirty="0" smtClean="0">
                <a:solidFill>
                  <a:schemeClr val="tx1"/>
                </a:solidFill>
                <a:effectLst/>
                <a:latin typeface="+mn-lt"/>
                <a:ea typeface="+mn-ea"/>
                <a:cs typeface="+mn-cs"/>
                <a:hlinkClick r:id="rId27" tooltip="Végétal"/>
              </a:rPr>
              <a:t>végétale</a:t>
            </a:r>
            <a:r>
              <a:rPr lang="fr-CA" sz="1200" kern="1200" dirty="0" smtClean="0">
                <a:solidFill>
                  <a:schemeClr val="tx1"/>
                </a:solidFill>
                <a:effectLst/>
                <a:latin typeface="+mn-lt"/>
                <a:ea typeface="+mn-ea"/>
                <a:cs typeface="+mn-cs"/>
              </a:rPr>
              <a:t> (</a:t>
            </a:r>
            <a:r>
              <a:rPr lang="fr-CA" sz="1200" u="sng" kern="1200" dirty="0" err="1" smtClean="0">
                <a:solidFill>
                  <a:schemeClr val="tx1"/>
                </a:solidFill>
                <a:effectLst/>
                <a:latin typeface="+mn-lt"/>
                <a:ea typeface="+mn-ea"/>
                <a:cs typeface="+mn-cs"/>
                <a:hlinkClick r:id="rId28" tooltip="Microalgue"/>
              </a:rPr>
              <a:t>microalgues</a:t>
            </a:r>
            <a:r>
              <a:rPr lang="fr-CA" sz="1200" kern="1200" dirty="0" smtClean="0">
                <a:solidFill>
                  <a:schemeClr val="tx1"/>
                </a:solidFill>
                <a:effectLst/>
                <a:latin typeface="+mn-lt"/>
                <a:ea typeface="+mn-ea"/>
                <a:cs typeface="+mn-cs"/>
              </a:rPr>
              <a:t> incluses), </a:t>
            </a:r>
            <a:r>
              <a:rPr lang="fr-CA" sz="1200" u="sng" kern="1200" dirty="0" smtClean="0">
                <a:solidFill>
                  <a:schemeClr val="tx1"/>
                </a:solidFill>
                <a:effectLst/>
                <a:latin typeface="+mn-lt"/>
                <a:ea typeface="+mn-ea"/>
                <a:cs typeface="+mn-cs"/>
                <a:hlinkClick r:id="rId29" tooltip="Animal"/>
              </a:rPr>
              <a:t>animale</a:t>
            </a:r>
            <a:r>
              <a:rPr lang="fr-CA" sz="1200" kern="1200" dirty="0" smtClean="0">
                <a:solidFill>
                  <a:schemeClr val="tx1"/>
                </a:solidFill>
                <a:effectLst/>
                <a:latin typeface="+mn-lt"/>
                <a:ea typeface="+mn-ea"/>
                <a:cs typeface="+mn-cs"/>
              </a:rPr>
              <a:t>, </a:t>
            </a:r>
            <a:r>
              <a:rPr lang="fr-CA" sz="1200" u="sng" kern="1200" dirty="0" smtClean="0">
                <a:solidFill>
                  <a:schemeClr val="tx1"/>
                </a:solidFill>
                <a:effectLst/>
                <a:latin typeface="+mn-lt"/>
                <a:ea typeface="+mn-ea"/>
                <a:cs typeface="+mn-cs"/>
                <a:hlinkClick r:id="rId30" tooltip="Bactérie"/>
              </a:rPr>
              <a:t>bactérienne</a:t>
            </a:r>
            <a:r>
              <a:rPr lang="fr-CA" sz="1200" kern="1200" dirty="0" smtClean="0">
                <a:solidFill>
                  <a:schemeClr val="tx1"/>
                </a:solidFill>
                <a:effectLst/>
                <a:latin typeface="+mn-lt"/>
                <a:ea typeface="+mn-ea"/>
                <a:cs typeface="+mn-cs"/>
              </a:rPr>
              <a:t> ou </a:t>
            </a:r>
            <a:r>
              <a:rPr lang="fr-CA" sz="1200" u="sng" kern="1200" dirty="0" smtClean="0">
                <a:solidFill>
                  <a:schemeClr val="tx1"/>
                </a:solidFill>
                <a:effectLst/>
                <a:latin typeface="+mn-lt"/>
                <a:ea typeface="+mn-ea"/>
                <a:cs typeface="+mn-cs"/>
                <a:hlinkClick r:id="rId31" tooltip="Fungi"/>
              </a:rPr>
              <a:t>fongique</a:t>
            </a:r>
            <a:r>
              <a:rPr lang="fr-CA" sz="1200" kern="1200" dirty="0" smtClean="0">
                <a:solidFill>
                  <a:schemeClr val="tx1"/>
                </a:solidFill>
                <a:effectLst/>
                <a:latin typeface="+mn-lt"/>
                <a:ea typeface="+mn-ea"/>
                <a:cs typeface="+mn-cs"/>
              </a:rPr>
              <a:t> (champignons).</a:t>
            </a:r>
          </a:p>
          <a:p>
            <a:r>
              <a:rPr lang="fr-CA" sz="1200" b="1" i="0" kern="1200" dirty="0" smtClean="0">
                <a:solidFill>
                  <a:schemeClr val="tx1"/>
                </a:solidFill>
                <a:effectLst/>
                <a:latin typeface="+mn-lt"/>
                <a:ea typeface="+mn-ea"/>
                <a:cs typeface="+mn-cs"/>
              </a:rPr>
              <a:t>L’énergie chimique dont les énergies fossiles</a:t>
            </a:r>
          </a:p>
          <a:p>
            <a:r>
              <a:rPr lang="fr-CA" sz="1200" b="0" i="0" kern="1200" dirty="0" smtClean="0">
                <a:solidFill>
                  <a:schemeClr val="tx1"/>
                </a:solidFill>
                <a:effectLst/>
                <a:latin typeface="+mn-lt"/>
                <a:ea typeface="+mn-ea"/>
                <a:cs typeface="+mn-cs"/>
              </a:rPr>
              <a:t>Elle naît des forces de liaison regroupant des atomes dans une molécule. Dans des réactions chimiques où se reconstituent de nouvelles molécules fréquemment plus stables chimiquement que les molécules initiales, se dégage une quantité de chaleur. C’est elle qui est utilisée dans un accumulateur ou une pile électrique en libérant de l’énergie récupérée en mouvement d’électrons, c'est-à-dire en électricité. C’est elle qui est libérée dans la combustion d’une bûche par exemple dans un foyer. Les énergies fossiles (</a:t>
            </a:r>
            <a:r>
              <a:rPr lang="fr-CA" sz="1200" b="0" i="0" u="none" strike="noStrike" kern="1200" dirty="0" err="1" smtClean="0">
                <a:solidFill>
                  <a:schemeClr val="tx1"/>
                </a:solidFill>
                <a:effectLst/>
                <a:latin typeface="+mn-lt"/>
                <a:ea typeface="+mn-ea"/>
                <a:cs typeface="+mn-cs"/>
                <a:hlinkClick r:id="rId32"/>
              </a:rPr>
              <a:t>pétrole</a:t>
            </a:r>
            <a:r>
              <a:rPr lang="fr-CA" sz="1200" b="0" i="0" kern="1200" dirty="0" err="1" smtClean="0">
                <a:solidFill>
                  <a:schemeClr val="tx1"/>
                </a:solidFill>
                <a:effectLst/>
                <a:latin typeface="+mn-lt"/>
                <a:ea typeface="+mn-ea"/>
                <a:cs typeface="+mn-cs"/>
              </a:rPr>
              <a:t>,</a:t>
            </a:r>
            <a:r>
              <a:rPr lang="fr-CA" sz="1200" b="0" i="0" u="none" strike="noStrike" kern="1200" dirty="0" err="1" smtClean="0">
                <a:solidFill>
                  <a:schemeClr val="tx1"/>
                </a:solidFill>
                <a:effectLst/>
                <a:latin typeface="+mn-lt"/>
                <a:ea typeface="+mn-ea"/>
                <a:cs typeface="+mn-cs"/>
                <a:hlinkClick r:id="rId33"/>
              </a:rPr>
              <a:t>gaz</a:t>
            </a:r>
            <a:r>
              <a:rPr lang="fr-CA" sz="1200" b="0" i="0" kern="1200" dirty="0" smtClean="0">
                <a:solidFill>
                  <a:schemeClr val="tx1"/>
                </a:solidFill>
                <a:effectLst/>
                <a:latin typeface="+mn-lt"/>
                <a:ea typeface="+mn-ea"/>
                <a:cs typeface="+mn-cs"/>
              </a:rPr>
              <a:t>, </a:t>
            </a:r>
            <a:r>
              <a:rPr lang="fr-CA" sz="1200" b="0" i="0" u="none" strike="noStrike" kern="1200" dirty="0" smtClean="0">
                <a:solidFill>
                  <a:schemeClr val="tx1"/>
                </a:solidFill>
                <a:effectLst/>
                <a:latin typeface="+mn-lt"/>
                <a:ea typeface="+mn-ea"/>
                <a:cs typeface="+mn-cs"/>
                <a:hlinkClick r:id="rId34"/>
              </a:rPr>
              <a:t>charbon</a:t>
            </a:r>
            <a:r>
              <a:rPr lang="fr-CA" sz="1200" b="0" i="0" kern="1200" dirty="0" smtClean="0">
                <a:solidFill>
                  <a:schemeClr val="tx1"/>
                </a:solidFill>
                <a:effectLst/>
                <a:latin typeface="+mn-lt"/>
                <a:ea typeface="+mn-ea"/>
                <a:cs typeface="+mn-cs"/>
              </a:rPr>
              <a:t>) sont une forme particulière d’énergie chimique. L’énergie issue de </a:t>
            </a:r>
            <a:r>
              <a:rPr lang="fr-CA" sz="1200" b="0" i="0" u="none" strike="noStrike" kern="1200" dirty="0" smtClean="0">
                <a:solidFill>
                  <a:schemeClr val="tx1"/>
                </a:solidFill>
                <a:effectLst/>
                <a:latin typeface="+mn-lt"/>
                <a:ea typeface="+mn-ea"/>
                <a:cs typeface="+mn-cs"/>
                <a:hlinkClick r:id="rId35"/>
              </a:rPr>
              <a:t>la biomasse</a:t>
            </a:r>
            <a:r>
              <a:rPr lang="fr-CA" sz="1200" b="0" i="0" kern="1200" dirty="0" smtClean="0">
                <a:solidFill>
                  <a:schemeClr val="tx1"/>
                </a:solidFill>
                <a:effectLst/>
                <a:latin typeface="+mn-lt"/>
                <a:ea typeface="+mn-ea"/>
                <a:cs typeface="+mn-cs"/>
              </a:rPr>
              <a:t> est également d’origine chimique.</a:t>
            </a:r>
          </a:p>
          <a:p>
            <a:pPr marL="0" marR="0" indent="0" algn="l" defTabSz="914400" rtl="0" eaLnBrk="1" fontAlgn="auto" latinLnBrk="0" hangingPunct="1">
              <a:lnSpc>
                <a:spcPct val="100000"/>
              </a:lnSpc>
              <a:spcBef>
                <a:spcPts val="0"/>
              </a:spcBef>
              <a:spcAft>
                <a:spcPts val="0"/>
              </a:spcAft>
              <a:buClrTx/>
              <a:buSzTx/>
              <a:buFontTx/>
              <a:buNone/>
              <a:tabLst/>
              <a:defRPr/>
            </a:pPr>
            <a:endParaRPr lang="fr-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CA" sz="1200" kern="1200" dirty="0" smtClean="0">
              <a:solidFill>
                <a:schemeClr val="tx1"/>
              </a:solidFill>
              <a:effectLst/>
              <a:latin typeface="+mn-lt"/>
              <a:ea typeface="+mn-ea"/>
              <a:cs typeface="+mn-cs"/>
            </a:endParaRPr>
          </a:p>
          <a:p>
            <a:endParaRPr lang="fr-CA" dirty="0"/>
          </a:p>
        </p:txBody>
      </p:sp>
      <p:sp>
        <p:nvSpPr>
          <p:cNvPr id="4" name="Espace réservé du numéro de diapositive 3"/>
          <p:cNvSpPr>
            <a:spLocks noGrp="1"/>
          </p:cNvSpPr>
          <p:nvPr>
            <p:ph type="sldNum" sz="quarter" idx="10"/>
          </p:nvPr>
        </p:nvSpPr>
        <p:spPr/>
        <p:txBody>
          <a:bodyPr/>
          <a:lstStyle/>
          <a:p>
            <a:fld id="{CE81D061-A646-46AF-8BAF-CDDC9261EB73}" type="slidenum">
              <a:rPr lang="fr-CA" smtClean="0"/>
              <a:t>31</a:t>
            </a:fld>
            <a:endParaRPr lang="fr-CA"/>
          </a:p>
        </p:txBody>
      </p:sp>
    </p:spTree>
    <p:extLst>
      <p:ext uri="{BB962C8B-B14F-4D97-AF65-F5344CB8AC3E}">
        <p14:creationId xmlns:p14="http://schemas.microsoft.com/office/powerpoint/2010/main" val="234973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CE81D061-A646-46AF-8BAF-CDDC9261EB73}" type="slidenum">
              <a:rPr lang="fr-CA" smtClean="0"/>
              <a:t>32</a:t>
            </a:fld>
            <a:endParaRPr lang="fr-CA"/>
          </a:p>
        </p:txBody>
      </p:sp>
    </p:spTree>
    <p:extLst>
      <p:ext uri="{BB962C8B-B14F-4D97-AF65-F5344CB8AC3E}">
        <p14:creationId xmlns:p14="http://schemas.microsoft.com/office/powerpoint/2010/main" val="2737570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Savais-tu qu’au Québec, près de la moitié des aliments que nous consommons proviennent de l’extérieur de la province?</a:t>
            </a:r>
          </a:p>
          <a:p>
            <a:r>
              <a:rPr lang="fr-CA" dirty="0" smtClean="0"/>
              <a:t> </a:t>
            </a:r>
          </a:p>
          <a:p>
            <a:r>
              <a:rPr lang="fr-CA" dirty="0" smtClean="0"/>
              <a:t>- En achetant le plus possible de produits locaux et de saison, on réduit de beaucoup les émissions de gaz à effet de serre. On peut également éviter l’emploi d’engrais chimiques polluants en encourageant les produits biologiques.</a:t>
            </a:r>
          </a:p>
          <a:p>
            <a:r>
              <a:rPr lang="fr-CA" dirty="0" smtClean="0"/>
              <a:t>- Les « Lundis sans viande », une initiative américaine devenue un mouvement mondial, prônent la réduction de notre consommation de viande rouge pour la remplacer par d’autres substituts (comme le poisson ou les protéines végétales). La production bovine étant très polluante, une assiette sans viande limite les émissions de GES. </a:t>
            </a:r>
          </a:p>
          <a:p>
            <a:r>
              <a:rPr lang="fr-CA" dirty="0" smtClean="0"/>
              <a:t>- Sensibilise le gérant de ton épicerie aux bienfaits de l’alimentation biologique et locale. Demande-lui régulièrement d’avoir accès à des aliments du Québec issus de l’agriculture biologique; plus la demande pour ces produits augmentera, plus ceux-ci seront disponibles à faible coût et en abondance dans nos supermarchés.</a:t>
            </a:r>
          </a:p>
          <a:p>
            <a:r>
              <a:rPr lang="fr-CA" dirty="0" smtClean="0"/>
              <a:t>- Tente de sensibiliser ta famille à l’achat d’aliments et de produits en vrac. Lorsque l’on sait que les 2/3 des emballages que nous utilisons – et qui aboutissent inévitablement dans la poubelle – proviennent des produits alimentaires, le « vrac » s’impose comme une solution simple et écologique.</a:t>
            </a:r>
          </a:p>
          <a:p>
            <a:r>
              <a:rPr lang="fr-CA" dirty="0" smtClean="0"/>
              <a:t>- Aménage ton propre jardin si tu as l’espace nécessaire à la maison ou dans ta communauté!</a:t>
            </a:r>
          </a:p>
          <a:p>
            <a:endParaRPr lang="fr-CA" dirty="0"/>
          </a:p>
        </p:txBody>
      </p:sp>
      <p:sp>
        <p:nvSpPr>
          <p:cNvPr id="4" name="Espace réservé du numéro de diapositive 3"/>
          <p:cNvSpPr>
            <a:spLocks noGrp="1"/>
          </p:cNvSpPr>
          <p:nvPr>
            <p:ph type="sldNum" sz="quarter" idx="10"/>
          </p:nvPr>
        </p:nvSpPr>
        <p:spPr/>
        <p:txBody>
          <a:bodyPr/>
          <a:lstStyle/>
          <a:p>
            <a:fld id="{CE81D061-A646-46AF-8BAF-CDDC9261EB73}" type="slidenum">
              <a:rPr lang="fr-CA" smtClean="0"/>
              <a:t>37</a:t>
            </a:fld>
            <a:endParaRPr lang="fr-CA"/>
          </a:p>
        </p:txBody>
      </p:sp>
    </p:spTree>
    <p:extLst>
      <p:ext uri="{BB962C8B-B14F-4D97-AF65-F5344CB8AC3E}">
        <p14:creationId xmlns:p14="http://schemas.microsoft.com/office/powerpoint/2010/main" val="113358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CE81D061-A646-46AF-8BAF-CDDC9261EB73}" type="slidenum">
              <a:rPr lang="fr-CA" smtClean="0"/>
              <a:t>3</a:t>
            </a:fld>
            <a:endParaRPr lang="fr-CA"/>
          </a:p>
        </p:txBody>
      </p:sp>
    </p:spTree>
    <p:extLst>
      <p:ext uri="{BB962C8B-B14F-4D97-AF65-F5344CB8AC3E}">
        <p14:creationId xmlns:p14="http://schemas.microsoft.com/office/powerpoint/2010/main" val="384700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CE81D061-A646-46AF-8BAF-CDDC9261EB73}" type="slidenum">
              <a:rPr lang="fr-CA" smtClean="0"/>
              <a:t>5</a:t>
            </a:fld>
            <a:endParaRPr lang="fr-CA"/>
          </a:p>
        </p:txBody>
      </p:sp>
    </p:spTree>
    <p:extLst>
      <p:ext uri="{BB962C8B-B14F-4D97-AF65-F5344CB8AC3E}">
        <p14:creationId xmlns:p14="http://schemas.microsoft.com/office/powerpoint/2010/main" val="3267482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CE81D061-A646-46AF-8BAF-CDDC9261EB73}" type="slidenum">
              <a:rPr lang="fr-CA" smtClean="0"/>
              <a:t>6</a:t>
            </a:fld>
            <a:endParaRPr lang="fr-CA"/>
          </a:p>
        </p:txBody>
      </p:sp>
    </p:spTree>
    <p:extLst>
      <p:ext uri="{BB962C8B-B14F-4D97-AF65-F5344CB8AC3E}">
        <p14:creationId xmlns:p14="http://schemas.microsoft.com/office/powerpoint/2010/main" val="3684756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CE81D061-A646-46AF-8BAF-CDDC9261EB73}" type="slidenum">
              <a:rPr lang="fr-CA" smtClean="0"/>
              <a:t>10</a:t>
            </a:fld>
            <a:endParaRPr lang="fr-CA"/>
          </a:p>
        </p:txBody>
      </p:sp>
    </p:spTree>
    <p:extLst>
      <p:ext uri="{BB962C8B-B14F-4D97-AF65-F5344CB8AC3E}">
        <p14:creationId xmlns:p14="http://schemas.microsoft.com/office/powerpoint/2010/main" val="748449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Depuis 150 ans,  la quantité de GES émise par les activités humaines , telles que la production d’énergie, le transport, l’alimentation, la surconsommation et la production de déchets, augmente en flèche.  </a:t>
            </a:r>
          </a:p>
          <a:p>
            <a:r>
              <a:rPr lang="fr-CA" dirty="0" smtClean="0"/>
              <a:t> </a:t>
            </a:r>
          </a:p>
          <a:p>
            <a:r>
              <a:rPr lang="fr-CA" dirty="0" smtClean="0"/>
              <a:t>Les principaux GES  sont la vapeur d’eau (H2O), le gaz carbonique (CO2), le méthane (CH4) et le protoxyde d’azote (N2O).  Quels sont les principaux GES, nommez en 4.</a:t>
            </a:r>
          </a:p>
          <a:p>
            <a:endParaRPr lang="en-CA" dirty="0" smtClean="0"/>
          </a:p>
          <a:p>
            <a:r>
              <a:rPr lang="en-CA" dirty="0" smtClean="0"/>
              <a:t>Nous </a:t>
            </a:r>
            <a:r>
              <a:rPr lang="en-CA" dirty="0" err="1" smtClean="0"/>
              <a:t>sommes</a:t>
            </a:r>
            <a:r>
              <a:rPr lang="en-CA" dirty="0" smtClean="0"/>
              <a:t> </a:t>
            </a:r>
            <a:r>
              <a:rPr lang="en-CA" dirty="0" err="1" smtClean="0"/>
              <a:t>tellement</a:t>
            </a:r>
            <a:r>
              <a:rPr lang="en-CA" dirty="0" smtClean="0"/>
              <a:t> </a:t>
            </a:r>
            <a:r>
              <a:rPr lang="en-CA" dirty="0" err="1" smtClean="0"/>
              <a:t>sur</a:t>
            </a:r>
            <a:r>
              <a:rPr lang="en-CA" dirty="0" smtClean="0"/>
              <a:t> </a:t>
            </a:r>
            <a:r>
              <a:rPr lang="en-CA" dirty="0" err="1" smtClean="0"/>
              <a:t>terre</a:t>
            </a:r>
            <a:r>
              <a:rPr lang="en-CA" dirty="0" smtClean="0"/>
              <a:t> (7.4 milliards) </a:t>
            </a:r>
            <a:r>
              <a:rPr lang="en-CA" baseline="0" dirty="0" smtClean="0"/>
              <a:t> </a:t>
            </a:r>
            <a:r>
              <a:rPr lang="en-CA" baseline="0" dirty="0" err="1" smtClean="0"/>
              <a:t>que</a:t>
            </a:r>
            <a:r>
              <a:rPr lang="en-CA" baseline="0" dirty="0" smtClean="0"/>
              <a:t> </a:t>
            </a:r>
            <a:r>
              <a:rPr lang="en-CA" baseline="0" dirty="0" err="1" smtClean="0"/>
              <a:t>l’</a:t>
            </a:r>
            <a:r>
              <a:rPr lang="en-CA" dirty="0" err="1" smtClean="0"/>
              <a:t>activité</a:t>
            </a:r>
            <a:r>
              <a:rPr lang="en-CA" dirty="0" smtClean="0"/>
              <a:t> </a:t>
            </a:r>
            <a:r>
              <a:rPr lang="en-CA" dirty="0" err="1" smtClean="0"/>
              <a:t>humaine</a:t>
            </a:r>
            <a:r>
              <a:rPr lang="en-CA" dirty="0" smtClean="0"/>
              <a:t> a un impact </a:t>
            </a:r>
            <a:r>
              <a:rPr lang="en-CA" dirty="0" err="1" smtClean="0"/>
              <a:t>sur</a:t>
            </a:r>
            <a:r>
              <a:rPr lang="en-CA" baseline="0" dirty="0" smtClean="0"/>
              <a:t> </a:t>
            </a:r>
            <a:r>
              <a:rPr lang="en-CA" baseline="0" dirty="0" err="1" smtClean="0"/>
              <a:t>l’environnement</a:t>
            </a:r>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CE81D061-A646-46AF-8BAF-CDDC9261EB73}" type="slidenum">
              <a:rPr lang="fr-CA" smtClean="0"/>
              <a:t>13</a:t>
            </a:fld>
            <a:endParaRPr lang="fr-CA"/>
          </a:p>
        </p:txBody>
      </p:sp>
    </p:spTree>
    <p:extLst>
      <p:ext uri="{BB962C8B-B14F-4D97-AF65-F5344CB8AC3E}">
        <p14:creationId xmlns:p14="http://schemas.microsoft.com/office/powerpoint/2010/main" val="1486683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CE81D061-A646-46AF-8BAF-CDDC9261EB73}" type="slidenum">
              <a:rPr lang="fr-CA" smtClean="0"/>
              <a:t>14</a:t>
            </a:fld>
            <a:endParaRPr lang="fr-CA"/>
          </a:p>
        </p:txBody>
      </p:sp>
    </p:spTree>
    <p:extLst>
      <p:ext uri="{BB962C8B-B14F-4D97-AF65-F5344CB8AC3E}">
        <p14:creationId xmlns:p14="http://schemas.microsoft.com/office/powerpoint/2010/main" val="4187707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Mettre les 4 secteurs dans chacun des 2 verres</a:t>
            </a:r>
          </a:p>
          <a:p>
            <a:endParaRPr lang="fr-CA" dirty="0" smtClean="0"/>
          </a:p>
          <a:p>
            <a:r>
              <a:rPr lang="fr-CA" dirty="0" smtClean="0"/>
              <a:t>Déroulement :</a:t>
            </a:r>
          </a:p>
          <a:p>
            <a:r>
              <a:rPr lang="fr-CA" dirty="0" smtClean="0"/>
              <a:t>1-Remplir les verres de 250 millilitres d’eau. </a:t>
            </a:r>
          </a:p>
          <a:p>
            <a:r>
              <a:rPr lang="fr-CA" dirty="0" smtClean="0"/>
              <a:t>2-Mesurer et noter la température de l’eau au début de l’expérience. Puis laisser le thermomètre dans les verres d’eau.</a:t>
            </a:r>
          </a:p>
          <a:p>
            <a:r>
              <a:rPr lang="fr-CA" dirty="0" smtClean="0"/>
              <a:t>3-Placer à la même distance les lampes devant chaque verre d’eau. Les lampes reproduisent l’action du soleil.</a:t>
            </a:r>
          </a:p>
          <a:p>
            <a:r>
              <a:rPr lang="fr-CA" dirty="0" smtClean="0"/>
              <a:t>4-Recouvrir un des deux  verres d’eau avec le bol en verre transparent. Le bol en verre représente les gaz à effet de serre présents dans l’atmosphère.</a:t>
            </a:r>
          </a:p>
          <a:p>
            <a:r>
              <a:rPr lang="fr-CA" dirty="0" smtClean="0"/>
              <a:t>5-Noter les températures des 2 verres à 2, 4, 6, 8 et 10 minutes</a:t>
            </a:r>
          </a:p>
          <a:p>
            <a:endParaRPr lang="fr-CA" dirty="0"/>
          </a:p>
        </p:txBody>
      </p:sp>
      <p:sp>
        <p:nvSpPr>
          <p:cNvPr id="4" name="Espace réservé du numéro de diapositive 3"/>
          <p:cNvSpPr>
            <a:spLocks noGrp="1"/>
          </p:cNvSpPr>
          <p:nvPr>
            <p:ph type="sldNum" sz="quarter" idx="10"/>
          </p:nvPr>
        </p:nvSpPr>
        <p:spPr/>
        <p:txBody>
          <a:bodyPr/>
          <a:lstStyle/>
          <a:p>
            <a:fld id="{CE81D061-A646-46AF-8BAF-CDDC9261EB73}" type="slidenum">
              <a:rPr lang="fr-CA" smtClean="0"/>
              <a:t>15</a:t>
            </a:fld>
            <a:endParaRPr lang="fr-CA"/>
          </a:p>
        </p:txBody>
      </p:sp>
    </p:spTree>
    <p:extLst>
      <p:ext uri="{BB962C8B-B14F-4D97-AF65-F5344CB8AC3E}">
        <p14:creationId xmlns:p14="http://schemas.microsoft.com/office/powerpoint/2010/main" val="1675345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CE81D061-A646-46AF-8BAF-CDDC9261EB73}" type="slidenum">
              <a:rPr lang="fr-CA" smtClean="0"/>
              <a:t>19</a:t>
            </a:fld>
            <a:endParaRPr lang="fr-CA"/>
          </a:p>
        </p:txBody>
      </p:sp>
    </p:spTree>
    <p:extLst>
      <p:ext uri="{BB962C8B-B14F-4D97-AF65-F5344CB8AC3E}">
        <p14:creationId xmlns:p14="http://schemas.microsoft.com/office/powerpoint/2010/main" val="2821457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fr-FR" smtClean="0"/>
              <a:t>Modifiez le style du titre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7" name="Date Placeholder 6"/>
          <p:cNvSpPr>
            <a:spLocks noGrp="1"/>
          </p:cNvSpPr>
          <p:nvPr>
            <p:ph type="dt" sz="half" idx="10"/>
          </p:nvPr>
        </p:nvSpPr>
        <p:spPr/>
        <p:txBody>
          <a:bodyPr/>
          <a:lstStyle/>
          <a:p>
            <a:fld id="{9C6BEDA9-FDD9-4E64-A56D-3A54251CC8D4}" type="datetimeFigureOut">
              <a:rPr lang="fr-CA" smtClean="0"/>
              <a:t>2018-02-07</a:t>
            </a:fld>
            <a:endParaRPr lang="fr-CA"/>
          </a:p>
        </p:txBody>
      </p:sp>
      <p:sp>
        <p:nvSpPr>
          <p:cNvPr id="8" name="Slide Number Placeholder 7"/>
          <p:cNvSpPr>
            <a:spLocks noGrp="1"/>
          </p:cNvSpPr>
          <p:nvPr>
            <p:ph type="sldNum" sz="quarter" idx="11"/>
          </p:nvPr>
        </p:nvSpPr>
        <p:spPr/>
        <p:txBody>
          <a:bodyPr/>
          <a:lstStyle/>
          <a:p>
            <a:fld id="{63FD6672-D61B-49F1-8F26-38B2D82BB765}" type="slidenum">
              <a:rPr lang="fr-CA" smtClean="0"/>
              <a:t>‹N°›</a:t>
            </a:fld>
            <a:endParaRPr lang="fr-CA"/>
          </a:p>
        </p:txBody>
      </p:sp>
      <p:sp>
        <p:nvSpPr>
          <p:cNvPr id="9" name="Footer Placeholder 8"/>
          <p:cNvSpPr>
            <a:spLocks noGrp="1"/>
          </p:cNvSpPr>
          <p:nvPr>
            <p:ph type="ftr" sz="quarter" idx="12"/>
          </p:nvPr>
        </p:nvSpPr>
        <p:spPr/>
        <p:txBody>
          <a:bodyPr/>
          <a:lstStyle/>
          <a:p>
            <a:endParaRPr lang="fr-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9C6BEDA9-FDD9-4E64-A56D-3A54251CC8D4}" type="datetimeFigureOut">
              <a:rPr lang="fr-CA" smtClean="0"/>
              <a:t>2018-02-07</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63FD6672-D61B-49F1-8F26-38B2D82BB765}" type="slidenum">
              <a:rPr lang="fr-CA" smtClean="0"/>
              <a:t>‹N°›</a:t>
            </a:fld>
            <a:endParaRPr lang="fr-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9C6BEDA9-FDD9-4E64-A56D-3A54251CC8D4}" type="datetimeFigureOut">
              <a:rPr lang="fr-CA" smtClean="0"/>
              <a:t>2018-02-07</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63FD6672-D61B-49F1-8F26-38B2D82BB765}" type="slidenum">
              <a:rPr lang="fr-CA" smtClean="0"/>
              <a:t>‹N°›</a:t>
            </a:fld>
            <a:endParaRPr lang="fr-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smtClean="0"/>
          </a:p>
        </p:txBody>
      </p:sp>
      <p:sp>
        <p:nvSpPr>
          <p:cNvPr id="4" name="Date Placeholder 3"/>
          <p:cNvSpPr>
            <a:spLocks noGrp="1"/>
          </p:cNvSpPr>
          <p:nvPr>
            <p:ph type="dt" sz="half" idx="10"/>
          </p:nvPr>
        </p:nvSpPr>
        <p:spPr/>
        <p:txBody>
          <a:bodyPr/>
          <a:lstStyle/>
          <a:p>
            <a:fld id="{9C6BEDA9-FDD9-4E64-A56D-3A54251CC8D4}" type="datetimeFigureOut">
              <a:rPr lang="fr-CA" smtClean="0"/>
              <a:t>2018-02-07</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63FD6672-D61B-49F1-8F26-38B2D82BB765}" type="slidenum">
              <a:rPr lang="fr-CA" smtClean="0"/>
              <a:t>‹N°›</a:t>
            </a:fld>
            <a:endParaRPr lang="fr-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fr-FR" smtClean="0"/>
              <a:t>Modifiez le style du titre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9C6BEDA9-FDD9-4E64-A56D-3A54251CC8D4}" type="datetimeFigureOut">
              <a:rPr lang="fr-CA" smtClean="0"/>
              <a:t>2018-02-07</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63FD6672-D61B-49F1-8F26-38B2D82BB765}" type="slidenum">
              <a:rPr lang="fr-CA" smtClean="0"/>
              <a:t>‹N°›</a:t>
            </a:fld>
            <a:endParaRPr lang="fr-CA"/>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smtClean="0"/>
          </a:p>
        </p:txBody>
      </p:sp>
      <p:sp>
        <p:nvSpPr>
          <p:cNvPr id="5" name="Date Placeholder 4"/>
          <p:cNvSpPr>
            <a:spLocks noGrp="1"/>
          </p:cNvSpPr>
          <p:nvPr>
            <p:ph type="dt" sz="half" idx="10"/>
          </p:nvPr>
        </p:nvSpPr>
        <p:spPr/>
        <p:txBody>
          <a:bodyPr/>
          <a:lstStyle/>
          <a:p>
            <a:fld id="{9C6BEDA9-FDD9-4E64-A56D-3A54251CC8D4}" type="datetimeFigureOut">
              <a:rPr lang="fr-CA" smtClean="0"/>
              <a:t>2018-02-07</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63FD6672-D61B-49F1-8F26-38B2D82BB765}" type="slidenum">
              <a:rPr lang="fr-CA" smtClean="0"/>
              <a:t>‹N°›</a:t>
            </a:fld>
            <a:endParaRPr lang="fr-CA"/>
          </a:p>
        </p:txBody>
      </p:sp>
      <p:sp>
        <p:nvSpPr>
          <p:cNvPr id="9" name="Content Placeholder 8"/>
          <p:cNvSpPr>
            <a:spLocks noGrp="1"/>
          </p:cNvSpPr>
          <p:nvPr>
            <p:ph sz="quarter" idx="13"/>
          </p:nvPr>
        </p:nvSpPr>
        <p:spPr>
          <a:xfrm>
            <a:off x="365760" y="1600200"/>
            <a:ext cx="4041648" cy="452628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7" name="Date Placeholder 6"/>
          <p:cNvSpPr>
            <a:spLocks noGrp="1"/>
          </p:cNvSpPr>
          <p:nvPr>
            <p:ph type="dt" sz="half" idx="10"/>
          </p:nvPr>
        </p:nvSpPr>
        <p:spPr/>
        <p:txBody>
          <a:bodyPr/>
          <a:lstStyle/>
          <a:p>
            <a:fld id="{9C6BEDA9-FDD9-4E64-A56D-3A54251CC8D4}" type="datetimeFigureOut">
              <a:rPr lang="fr-CA" smtClean="0"/>
              <a:t>2018-02-07</a:t>
            </a:fld>
            <a:endParaRPr lang="fr-CA"/>
          </a:p>
        </p:txBody>
      </p:sp>
      <p:sp>
        <p:nvSpPr>
          <p:cNvPr id="8" name="Footer Placeholder 7"/>
          <p:cNvSpPr>
            <a:spLocks noGrp="1"/>
          </p:cNvSpPr>
          <p:nvPr>
            <p:ph type="ftr" sz="quarter" idx="11"/>
          </p:nvPr>
        </p:nvSpPr>
        <p:spPr/>
        <p:txBody>
          <a:bodyPr/>
          <a:lstStyle/>
          <a:p>
            <a:endParaRPr lang="fr-CA"/>
          </a:p>
        </p:txBody>
      </p:sp>
      <p:sp>
        <p:nvSpPr>
          <p:cNvPr id="9" name="Slide Number Placeholder 8"/>
          <p:cNvSpPr>
            <a:spLocks noGrp="1"/>
          </p:cNvSpPr>
          <p:nvPr>
            <p:ph type="sldNum" sz="quarter" idx="12"/>
          </p:nvPr>
        </p:nvSpPr>
        <p:spPr/>
        <p:txBody>
          <a:bodyPr/>
          <a:lstStyle/>
          <a:p>
            <a:fld id="{63FD6672-D61B-49F1-8F26-38B2D82BB765}" type="slidenum">
              <a:rPr lang="fr-CA" smtClean="0"/>
              <a:t>‹N°›</a:t>
            </a:fld>
            <a:endParaRPr lang="fr-CA"/>
          </a:p>
        </p:txBody>
      </p:sp>
      <p:sp>
        <p:nvSpPr>
          <p:cNvPr id="11" name="Content Placeholder 10"/>
          <p:cNvSpPr>
            <a:spLocks noGrp="1"/>
          </p:cNvSpPr>
          <p:nvPr>
            <p:ph sz="quarter" idx="13"/>
          </p:nvPr>
        </p:nvSpPr>
        <p:spPr>
          <a:xfrm>
            <a:off x="457200" y="2212848"/>
            <a:ext cx="4041648" cy="391363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9C6BEDA9-FDD9-4E64-A56D-3A54251CC8D4}" type="datetimeFigureOut">
              <a:rPr lang="fr-CA" smtClean="0"/>
              <a:t>2018-02-07</a:t>
            </a:fld>
            <a:endParaRPr lang="fr-CA"/>
          </a:p>
        </p:txBody>
      </p:sp>
      <p:sp>
        <p:nvSpPr>
          <p:cNvPr id="4" name="Footer Placeholder 3"/>
          <p:cNvSpPr>
            <a:spLocks noGrp="1"/>
          </p:cNvSpPr>
          <p:nvPr>
            <p:ph type="ftr" sz="quarter" idx="11"/>
          </p:nvPr>
        </p:nvSpPr>
        <p:spPr/>
        <p:txBody>
          <a:bodyPr/>
          <a:lstStyle/>
          <a:p>
            <a:endParaRPr lang="fr-CA"/>
          </a:p>
        </p:txBody>
      </p:sp>
      <p:sp>
        <p:nvSpPr>
          <p:cNvPr id="5" name="Slide Number Placeholder 4"/>
          <p:cNvSpPr>
            <a:spLocks noGrp="1"/>
          </p:cNvSpPr>
          <p:nvPr>
            <p:ph type="sldNum" sz="quarter" idx="12"/>
          </p:nvPr>
        </p:nvSpPr>
        <p:spPr/>
        <p:txBody>
          <a:bodyPr/>
          <a:lstStyle/>
          <a:p>
            <a:fld id="{63FD6672-D61B-49F1-8F26-38B2D82BB765}" type="slidenum">
              <a:rPr lang="fr-CA" smtClean="0"/>
              <a:t>‹N°›</a:t>
            </a:fld>
            <a:endParaRPr lang="fr-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6BEDA9-FDD9-4E64-A56D-3A54251CC8D4}" type="datetimeFigureOut">
              <a:rPr lang="fr-CA" smtClean="0"/>
              <a:t>2018-02-07</a:t>
            </a:fld>
            <a:endParaRPr lang="fr-CA"/>
          </a:p>
        </p:txBody>
      </p:sp>
      <p:sp>
        <p:nvSpPr>
          <p:cNvPr id="3" name="Footer Placeholder 2"/>
          <p:cNvSpPr>
            <a:spLocks noGrp="1"/>
          </p:cNvSpPr>
          <p:nvPr>
            <p:ph type="ftr" sz="quarter" idx="11"/>
          </p:nvPr>
        </p:nvSpPr>
        <p:spPr/>
        <p:txBody>
          <a:bodyPr/>
          <a:lstStyle/>
          <a:p>
            <a:endParaRPr lang="fr-CA"/>
          </a:p>
        </p:txBody>
      </p:sp>
      <p:sp>
        <p:nvSpPr>
          <p:cNvPr id="4" name="Slide Number Placeholder 3"/>
          <p:cNvSpPr>
            <a:spLocks noGrp="1"/>
          </p:cNvSpPr>
          <p:nvPr>
            <p:ph type="sldNum" sz="quarter" idx="12"/>
          </p:nvPr>
        </p:nvSpPr>
        <p:spPr/>
        <p:txBody>
          <a:bodyPr/>
          <a:lstStyle/>
          <a:p>
            <a:fld id="{63FD6672-D61B-49F1-8F26-38B2D82BB765}" type="slidenum">
              <a:rPr lang="fr-CA" smtClean="0"/>
              <a:t>‹N°›</a:t>
            </a:fld>
            <a:endParaRPr lang="fr-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fr-FR" smtClean="0"/>
              <a:t>Modifiez le style du titre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9C6BEDA9-FDD9-4E64-A56D-3A54251CC8D4}" type="datetimeFigureOut">
              <a:rPr lang="fr-CA" smtClean="0"/>
              <a:t>2018-02-07</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63FD6672-D61B-49F1-8F26-38B2D82BB765}" type="slidenum">
              <a:rPr lang="fr-CA" smtClean="0"/>
              <a:t>‹N°›</a:t>
            </a:fld>
            <a:endParaRPr lang="fr-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fr-FR" smtClean="0"/>
              <a:t>Modifiez le style du titre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9C6BEDA9-FDD9-4E64-A56D-3A54251CC8D4}" type="datetimeFigureOut">
              <a:rPr lang="fr-CA" smtClean="0"/>
              <a:t>2018-02-07</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63FD6672-D61B-49F1-8F26-38B2D82BB765}" type="slidenum">
              <a:rPr lang="fr-CA" smtClean="0"/>
              <a:t>‹N°›</a:t>
            </a:fld>
            <a:endParaRPr lang="fr-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fr-FR" smtClean="0"/>
              <a:t>Modifiez le style du titre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9C6BEDA9-FDD9-4E64-A56D-3A54251CC8D4}" type="datetimeFigureOut">
              <a:rPr lang="fr-CA" smtClean="0"/>
              <a:t>2018-02-07</a:t>
            </a:fld>
            <a:endParaRPr lang="fr-CA"/>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fr-CA"/>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63FD6672-D61B-49F1-8F26-38B2D82BB765}" type="slidenum">
              <a:rPr lang="fr-CA" smtClean="0"/>
              <a:t>‹N°›</a:t>
            </a:fld>
            <a:endParaRPr lang="fr-CA"/>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hyperlink" Target="http://www.cs3r.org/" TargetMode="Externa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hyperlink" Target="http://www.in-terre-actif.com/" TargetMode="Externa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jpe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h5OM8PchCKw"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81.png"/><Relationship Id="rId4" Type="http://schemas.openxmlformats.org/officeDocument/2006/relationships/image" Target="../media/image80.png"/></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jpeg"/></Relationships>
</file>

<file path=ppt/slides/_rels/slide3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jpeg"/></Relationships>
</file>

<file path=ppt/slides/_rels/slide3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xml"/><Relationship Id="rId4" Type="http://schemas.openxmlformats.org/officeDocument/2006/relationships/image" Target="../media/image93.jpeg"/></Relationships>
</file>

<file path=ppt/slides/_rels/slide3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6.jpeg"/><Relationship Id="rId7" Type="http://schemas.openxmlformats.org/officeDocument/2006/relationships/image" Target="../media/image100.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7.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jpeg"/><Relationship Id="rId18" Type="http://schemas.openxmlformats.org/officeDocument/2006/relationships/image" Target="../media/image115.png"/><Relationship Id="rId3" Type="http://schemas.openxmlformats.org/officeDocument/2006/relationships/slideLayout" Target="../slideLayouts/slideLayout1.xml"/><Relationship Id="rId7" Type="http://schemas.openxmlformats.org/officeDocument/2006/relationships/image" Target="../media/image104.jpeg"/><Relationship Id="rId12" Type="http://schemas.openxmlformats.org/officeDocument/2006/relationships/image" Target="../media/image109.jpeg"/><Relationship Id="rId17" Type="http://schemas.openxmlformats.org/officeDocument/2006/relationships/image" Target="../media/image114.jpeg"/><Relationship Id="rId2" Type="http://schemas.openxmlformats.org/officeDocument/2006/relationships/tags" Target="../tags/tag5.xml"/><Relationship Id="rId16" Type="http://schemas.openxmlformats.org/officeDocument/2006/relationships/image" Target="../media/image113.png"/><Relationship Id="rId1" Type="http://schemas.openxmlformats.org/officeDocument/2006/relationships/tags" Target="../tags/tag4.xml"/><Relationship Id="rId6" Type="http://schemas.openxmlformats.org/officeDocument/2006/relationships/image" Target="../media/image103.jpeg"/><Relationship Id="rId11" Type="http://schemas.openxmlformats.org/officeDocument/2006/relationships/image" Target="../media/image108.jpeg"/><Relationship Id="rId5" Type="http://schemas.openxmlformats.org/officeDocument/2006/relationships/image" Target="../media/image102.jpeg"/><Relationship Id="rId15" Type="http://schemas.openxmlformats.org/officeDocument/2006/relationships/image" Target="../media/image112.png"/><Relationship Id="rId10" Type="http://schemas.openxmlformats.org/officeDocument/2006/relationships/image" Target="../media/image107.jpeg"/><Relationship Id="rId4" Type="http://schemas.openxmlformats.org/officeDocument/2006/relationships/notesSlide" Target="../notesSlides/notesSlide19.xml"/><Relationship Id="rId9" Type="http://schemas.openxmlformats.org/officeDocument/2006/relationships/image" Target="../media/image106.png"/><Relationship Id="rId14" Type="http://schemas.openxmlformats.org/officeDocument/2006/relationships/image" Target="../media/image111.jpeg"/></Relationships>
</file>

<file path=ppt/slides/_rels/slide3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hyperlink" Target="https://www.youtube.com/watch?v=t9f39nukKBY"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www.cs3r.org/" TargetMode="External"/><Relationship Id="rId2" Type="http://schemas.openxmlformats.org/officeDocument/2006/relationships/image" Target="../media/image14.jp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PHOTOS\reseau_in_terre_actif\activite\GENIE_EN_HERBE_TR_2013\IMG_6230.JPG"/>
          <p:cNvPicPr>
            <a:picLocks noChangeAspect="1" noChangeArrowheads="1"/>
          </p:cNvPicPr>
          <p:nvPr>
            <p:custDataLst>
              <p:tags r:id="rId1"/>
            </p:custDataLst>
          </p:nvPr>
        </p:nvPicPr>
        <p:blipFill>
          <a:blip r:embed="rId4" cstate="print"/>
          <a:srcRect/>
          <a:stretch>
            <a:fillRect/>
          </a:stretch>
        </p:blipFill>
        <p:spPr bwMode="auto">
          <a:xfrm>
            <a:off x="683568" y="344939"/>
            <a:ext cx="4392488" cy="3575834"/>
          </a:xfrm>
          <a:prstGeom prst="rect">
            <a:avLst/>
          </a:prstGeom>
          <a:ln w="6350" cap="sq" cmpd="thickThin">
            <a:solidFill>
              <a:srgbClr val="000000"/>
            </a:solidFill>
            <a:prstDash val="solid"/>
            <a:miter lim="800000"/>
          </a:ln>
          <a:effectLst>
            <a:innerShdw blurRad="76200">
              <a:srgbClr val="000000"/>
            </a:innerShdw>
          </a:effectLst>
        </p:spPr>
      </p:pic>
      <p:pic>
        <p:nvPicPr>
          <p:cNvPr id="5" name="Picture 10" descr="T:\Rita\Promotion\LOGOS\nouveau logo juin 2010\rita_2010_logo_transparent_coul_sans_url.png">
            <a:hlinkClick r:id="rId5"/>
          </p:cNvPr>
          <p:cNvPicPr>
            <a:picLocks noChangeAspect="1" noChangeArrowheads="1"/>
          </p:cNvPicPr>
          <p:nvPr>
            <p:custDataLst>
              <p:tags r:id="rId2"/>
            </p:custDataLst>
          </p:nvPr>
        </p:nvPicPr>
        <p:blipFill>
          <a:blip r:embed="rId6" cstate="print"/>
          <a:srcRect/>
          <a:stretch>
            <a:fillRect/>
          </a:stretch>
        </p:blipFill>
        <p:spPr bwMode="auto">
          <a:xfrm>
            <a:off x="5580112" y="594796"/>
            <a:ext cx="2339752" cy="1538060"/>
          </a:xfrm>
          <a:prstGeom prst="rect">
            <a:avLst/>
          </a:prstGeom>
          <a:noFill/>
          <a:ln w="9525">
            <a:noFill/>
            <a:miter lim="800000"/>
            <a:headEnd/>
            <a:tailEnd/>
          </a:ln>
        </p:spPr>
      </p:pic>
      <p:pic>
        <p:nvPicPr>
          <p:cNvPr id="1026" name="Picture 2">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3024" y="2492896"/>
            <a:ext cx="2627313"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p:cNvSpPr txBox="1"/>
          <p:nvPr/>
        </p:nvSpPr>
        <p:spPr>
          <a:xfrm>
            <a:off x="289342" y="4005064"/>
            <a:ext cx="8207696" cy="2677656"/>
          </a:xfrm>
          <a:prstGeom prst="rect">
            <a:avLst/>
          </a:prstGeom>
          <a:noFill/>
        </p:spPr>
        <p:txBody>
          <a:bodyPr wrap="none" rtlCol="0">
            <a:spAutoFit/>
          </a:bodyPr>
          <a:lstStyle/>
          <a:p>
            <a:pPr algn="ctr"/>
            <a:r>
              <a:rPr lang="en-CA" sz="3600" dirty="0" err="1" smtClean="0">
                <a:latin typeface="Berlin Sans FB" pitchFamily="34" charset="0"/>
              </a:rPr>
              <a:t>Votre</a:t>
            </a:r>
            <a:r>
              <a:rPr lang="en-CA" sz="3600" dirty="0" smtClean="0">
                <a:latin typeface="Berlin Sans FB" pitchFamily="34" charset="0"/>
              </a:rPr>
              <a:t> école </a:t>
            </a:r>
            <a:r>
              <a:rPr lang="en-CA" sz="3600" dirty="0" err="1" smtClean="0">
                <a:latin typeface="Berlin Sans FB" pitchFamily="34" charset="0"/>
              </a:rPr>
              <a:t>participe</a:t>
            </a:r>
            <a:r>
              <a:rPr lang="en-CA" sz="3600" dirty="0" smtClean="0">
                <a:latin typeface="Berlin Sans FB" pitchFamily="34" charset="0"/>
              </a:rPr>
              <a:t> </a:t>
            </a:r>
            <a:r>
              <a:rPr lang="en-CA" sz="3600" dirty="0" err="1" smtClean="0">
                <a:latin typeface="Berlin Sans FB" pitchFamily="34" charset="0"/>
              </a:rPr>
              <a:t>cette</a:t>
            </a:r>
            <a:r>
              <a:rPr lang="en-CA" sz="3600" dirty="0" smtClean="0">
                <a:latin typeface="Berlin Sans FB" pitchFamily="34" charset="0"/>
              </a:rPr>
              <a:t> </a:t>
            </a:r>
            <a:r>
              <a:rPr lang="en-CA" sz="3600" dirty="0" err="1" smtClean="0">
                <a:latin typeface="Berlin Sans FB" pitchFamily="34" charset="0"/>
              </a:rPr>
              <a:t>année</a:t>
            </a:r>
            <a:r>
              <a:rPr lang="en-CA" sz="3600" dirty="0" smtClean="0">
                <a:latin typeface="Berlin Sans FB" pitchFamily="34" charset="0"/>
              </a:rPr>
              <a:t> au </a:t>
            </a:r>
          </a:p>
          <a:p>
            <a:pPr algn="ctr"/>
            <a:r>
              <a:rPr lang="en-CA" sz="3600" dirty="0" err="1" smtClean="0">
                <a:latin typeface="Berlin Sans FB" pitchFamily="34" charset="0"/>
              </a:rPr>
              <a:t>concours</a:t>
            </a:r>
            <a:r>
              <a:rPr lang="en-CA" sz="3600" dirty="0" smtClean="0">
                <a:latin typeface="Berlin Sans FB" pitchFamily="34" charset="0"/>
              </a:rPr>
              <a:t> “</a:t>
            </a:r>
            <a:r>
              <a:rPr lang="en-CA" sz="3600" dirty="0" err="1" smtClean="0">
                <a:latin typeface="Berlin Sans FB" pitchFamily="34" charset="0"/>
              </a:rPr>
              <a:t>Génies</a:t>
            </a:r>
            <a:r>
              <a:rPr lang="en-CA" sz="3600" dirty="0" smtClean="0">
                <a:latin typeface="Berlin Sans FB" pitchFamily="34" charset="0"/>
              </a:rPr>
              <a:t> en </a:t>
            </a:r>
            <a:r>
              <a:rPr lang="en-CA" sz="3600" dirty="0" err="1" smtClean="0">
                <a:latin typeface="Berlin Sans FB" pitchFamily="34" charset="0"/>
              </a:rPr>
              <a:t>herbe</a:t>
            </a:r>
            <a:r>
              <a:rPr lang="en-CA" sz="3600" dirty="0" smtClean="0">
                <a:latin typeface="Berlin Sans FB" pitchFamily="34" charset="0"/>
              </a:rPr>
              <a:t>”</a:t>
            </a:r>
            <a:endParaRPr lang="en-CA" sz="3600" dirty="0">
              <a:latin typeface="Berlin Sans FB" pitchFamily="34" charset="0"/>
            </a:endParaRPr>
          </a:p>
          <a:p>
            <a:pPr algn="ctr"/>
            <a:r>
              <a:rPr lang="en-CA" sz="3600" dirty="0" err="1" smtClean="0">
                <a:latin typeface="Berlin Sans FB" pitchFamily="34" charset="0"/>
              </a:rPr>
              <a:t>ayant</a:t>
            </a:r>
            <a:r>
              <a:rPr lang="en-CA" sz="3600" dirty="0" smtClean="0">
                <a:latin typeface="Berlin Sans FB" pitchFamily="34" charset="0"/>
              </a:rPr>
              <a:t> pour </a:t>
            </a:r>
            <a:r>
              <a:rPr lang="en-CA" sz="3600" dirty="0" err="1" smtClean="0">
                <a:latin typeface="Berlin Sans FB" pitchFamily="34" charset="0"/>
              </a:rPr>
              <a:t>thème</a:t>
            </a:r>
            <a:r>
              <a:rPr lang="en-CA" sz="3600" dirty="0" smtClean="0">
                <a:latin typeface="Berlin Sans FB" pitchFamily="34" charset="0"/>
              </a:rPr>
              <a:t> les </a:t>
            </a:r>
          </a:p>
          <a:p>
            <a:pPr algn="ctr"/>
            <a:r>
              <a:rPr lang="en-CA" sz="6000" dirty="0" err="1" smtClean="0">
                <a:latin typeface="Berlin Sans FB" pitchFamily="34" charset="0"/>
              </a:rPr>
              <a:t>changements</a:t>
            </a:r>
            <a:r>
              <a:rPr lang="en-CA" sz="6000" dirty="0" smtClean="0">
                <a:latin typeface="Berlin Sans FB" pitchFamily="34" charset="0"/>
              </a:rPr>
              <a:t> </a:t>
            </a:r>
            <a:r>
              <a:rPr lang="en-CA" sz="6000" dirty="0" err="1" smtClean="0">
                <a:latin typeface="Berlin Sans FB" pitchFamily="34" charset="0"/>
              </a:rPr>
              <a:t>climatiques</a:t>
            </a:r>
            <a:endParaRPr lang="fr-CA" sz="6000" dirty="0">
              <a:latin typeface="Berlin Sans FB" pitchFamily="34" charset="0"/>
            </a:endParaRPr>
          </a:p>
        </p:txBody>
      </p:sp>
    </p:spTree>
    <p:extLst>
      <p:ext uri="{BB962C8B-B14F-4D97-AF65-F5344CB8AC3E}">
        <p14:creationId xmlns:p14="http://schemas.microsoft.com/office/powerpoint/2010/main" val="31253604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725926" y="188640"/>
            <a:ext cx="7730000" cy="1200329"/>
          </a:xfrm>
          <a:prstGeom prst="rect">
            <a:avLst/>
          </a:prstGeom>
          <a:noFill/>
        </p:spPr>
        <p:txBody>
          <a:bodyPr wrap="none" rtlCol="0">
            <a:spAutoFit/>
          </a:bodyPr>
          <a:lstStyle/>
          <a:p>
            <a:pPr algn="ctr"/>
            <a:r>
              <a:rPr lang="en-CA" sz="3600" dirty="0" err="1" smtClean="0">
                <a:latin typeface="Berlin Sans FB" pitchFamily="34" charset="0"/>
              </a:rPr>
              <a:t>Pourquoi</a:t>
            </a:r>
            <a:r>
              <a:rPr lang="en-CA" sz="3600" dirty="0" smtClean="0">
                <a:latin typeface="Berlin Sans FB" pitchFamily="34" charset="0"/>
              </a:rPr>
              <a:t> </a:t>
            </a:r>
            <a:r>
              <a:rPr lang="en-CA" sz="3600" dirty="0" err="1" smtClean="0">
                <a:latin typeface="Berlin Sans FB" pitchFamily="34" charset="0"/>
              </a:rPr>
              <a:t>est-ce</a:t>
            </a:r>
            <a:r>
              <a:rPr lang="en-CA" sz="3600" dirty="0" smtClean="0">
                <a:latin typeface="Berlin Sans FB" pitchFamily="34" charset="0"/>
              </a:rPr>
              <a:t> </a:t>
            </a:r>
            <a:r>
              <a:rPr lang="en-CA" sz="3600" dirty="0" err="1" smtClean="0">
                <a:latin typeface="Berlin Sans FB" pitchFamily="34" charset="0"/>
              </a:rPr>
              <a:t>que</a:t>
            </a:r>
            <a:r>
              <a:rPr lang="en-CA" sz="3600" dirty="0" smtClean="0">
                <a:latin typeface="Berlin Sans FB" pitchFamily="34" charset="0"/>
              </a:rPr>
              <a:t> </a:t>
            </a:r>
            <a:r>
              <a:rPr lang="en-CA" sz="3600" dirty="0" err="1" smtClean="0">
                <a:latin typeface="Berlin Sans FB" pitchFamily="34" charset="0"/>
              </a:rPr>
              <a:t>c’est</a:t>
            </a:r>
            <a:r>
              <a:rPr lang="en-CA" sz="3600" dirty="0" smtClean="0">
                <a:latin typeface="Berlin Sans FB" pitchFamily="34" charset="0"/>
              </a:rPr>
              <a:t> important de </a:t>
            </a:r>
          </a:p>
          <a:p>
            <a:pPr algn="ctr"/>
            <a:r>
              <a:rPr lang="en-CA" sz="3600" dirty="0" err="1" smtClean="0">
                <a:solidFill>
                  <a:srgbClr val="C00000"/>
                </a:solidFill>
                <a:latin typeface="Berlin Sans FB" pitchFamily="34" charset="0"/>
              </a:rPr>
              <a:t>comprendre</a:t>
            </a:r>
            <a:r>
              <a:rPr lang="en-CA" sz="3600" dirty="0" smtClean="0">
                <a:latin typeface="Berlin Sans FB" pitchFamily="34" charset="0"/>
              </a:rPr>
              <a:t> pour </a:t>
            </a:r>
            <a:r>
              <a:rPr lang="en-CA" sz="3600" dirty="0" err="1" smtClean="0">
                <a:latin typeface="Berlin Sans FB" pitchFamily="34" charset="0"/>
              </a:rPr>
              <a:t>pouvoir</a:t>
            </a:r>
            <a:r>
              <a:rPr lang="en-CA" sz="3600" dirty="0" smtClean="0">
                <a:latin typeface="Berlin Sans FB" pitchFamily="34" charset="0"/>
              </a:rPr>
              <a:t> </a:t>
            </a:r>
            <a:r>
              <a:rPr lang="en-CA" sz="3600" dirty="0" err="1" smtClean="0">
                <a:solidFill>
                  <a:srgbClr val="C00000"/>
                </a:solidFill>
                <a:latin typeface="Berlin Sans FB" pitchFamily="34" charset="0"/>
              </a:rPr>
              <a:t>agir</a:t>
            </a:r>
            <a:r>
              <a:rPr lang="en-CA" sz="3600" dirty="0" smtClean="0">
                <a:latin typeface="Berlin Sans FB" pitchFamily="34" charset="0"/>
              </a:rPr>
              <a:t>?</a:t>
            </a:r>
            <a:endParaRPr lang="fr-CA" sz="3600" dirty="0">
              <a:latin typeface="Berlin Sans FB" pitchFamily="34" charset="0"/>
            </a:endParaRP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1556792"/>
            <a:ext cx="5078413" cy="483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1772816"/>
            <a:ext cx="3206750" cy="257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7973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ipe(down)">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241464" y="332656"/>
            <a:ext cx="6442789" cy="646331"/>
          </a:xfrm>
          <a:prstGeom prst="rect">
            <a:avLst/>
          </a:prstGeom>
          <a:noFill/>
        </p:spPr>
        <p:txBody>
          <a:bodyPr wrap="none" rtlCol="0">
            <a:spAutoFit/>
          </a:bodyPr>
          <a:lstStyle/>
          <a:p>
            <a:r>
              <a:rPr lang="en-CA" sz="3600" dirty="0" smtClean="0">
                <a:latin typeface="Berlin Sans FB" pitchFamily="34" charset="0"/>
              </a:rPr>
              <a:t>Comment se </a:t>
            </a:r>
            <a:r>
              <a:rPr lang="en-CA" sz="3600" dirty="0" err="1" smtClean="0">
                <a:latin typeface="Berlin Sans FB" pitchFamily="34" charset="0"/>
              </a:rPr>
              <a:t>crée</a:t>
            </a:r>
            <a:r>
              <a:rPr lang="en-CA" sz="3600" dirty="0" smtClean="0">
                <a:latin typeface="Berlin Sans FB" pitchFamily="34" charset="0"/>
              </a:rPr>
              <a:t> </a:t>
            </a:r>
            <a:r>
              <a:rPr lang="en-CA" sz="3600" dirty="0" err="1" smtClean="0">
                <a:latin typeface="Berlin Sans FB" pitchFamily="34" charset="0"/>
              </a:rPr>
              <a:t>l’effet</a:t>
            </a:r>
            <a:r>
              <a:rPr lang="en-CA" sz="3600" dirty="0" smtClean="0">
                <a:latin typeface="Berlin Sans FB" pitchFamily="34" charset="0"/>
              </a:rPr>
              <a:t> de </a:t>
            </a:r>
            <a:r>
              <a:rPr lang="en-CA" sz="3600" dirty="0" err="1" smtClean="0">
                <a:latin typeface="Berlin Sans FB" pitchFamily="34" charset="0"/>
              </a:rPr>
              <a:t>serre</a:t>
            </a:r>
            <a:r>
              <a:rPr lang="en-CA" sz="3600" dirty="0" smtClean="0">
                <a:latin typeface="Berlin Sans FB" pitchFamily="34" charset="0"/>
              </a:rPr>
              <a:t>?</a:t>
            </a:r>
            <a:endParaRPr lang="fr-CA" sz="3600" dirty="0">
              <a:latin typeface="Berlin Sans FB"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5" y="1268760"/>
            <a:ext cx="5784153"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3861048"/>
            <a:ext cx="3711612" cy="2783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50830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2576"/>
            <a:ext cx="8242994" cy="6771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T:\Rita\Albums_pedagogiques\album_changements_climatiques\VERSION 2017\Documents finaux juillet 2017\BORIS_albumCC_2017\Croquis_Boris_album_CC_nov_2017\finaux\atmosphe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610" y="12576"/>
            <a:ext cx="8352928" cy="7026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4905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7268088" y="1237590"/>
            <a:ext cx="1768475" cy="87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5033744" y="1214079"/>
            <a:ext cx="1768475" cy="87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2592520" y="1226937"/>
            <a:ext cx="1768475" cy="87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Nuage 8"/>
          <p:cNvSpPr/>
          <p:nvPr/>
        </p:nvSpPr>
        <p:spPr>
          <a:xfrm>
            <a:off x="218416" y="1142294"/>
            <a:ext cx="1728192" cy="838803"/>
          </a:xfrm>
          <a:prstGeom prst="cloud">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ZoneTexte 2"/>
          <p:cNvSpPr txBox="1"/>
          <p:nvPr/>
        </p:nvSpPr>
        <p:spPr>
          <a:xfrm>
            <a:off x="1804045" y="332656"/>
            <a:ext cx="5113900" cy="707886"/>
          </a:xfrm>
          <a:prstGeom prst="rect">
            <a:avLst/>
          </a:prstGeom>
          <a:noFill/>
        </p:spPr>
        <p:txBody>
          <a:bodyPr wrap="none" rtlCol="0">
            <a:spAutoFit/>
          </a:bodyPr>
          <a:lstStyle/>
          <a:p>
            <a:r>
              <a:rPr lang="en-CA" sz="4000" dirty="0" smtClean="0">
                <a:latin typeface="Berlin Sans FB" pitchFamily="34" charset="0"/>
              </a:rPr>
              <a:t>Les </a:t>
            </a:r>
            <a:r>
              <a:rPr lang="en-CA" sz="4000" dirty="0" err="1" smtClean="0">
                <a:solidFill>
                  <a:srgbClr val="C00000"/>
                </a:solidFill>
                <a:latin typeface="Berlin Sans FB" pitchFamily="34" charset="0"/>
              </a:rPr>
              <a:t>G</a:t>
            </a:r>
            <a:r>
              <a:rPr lang="en-CA" sz="4000" dirty="0" err="1" smtClean="0">
                <a:latin typeface="Berlin Sans FB" pitchFamily="34" charset="0"/>
              </a:rPr>
              <a:t>az</a:t>
            </a:r>
            <a:r>
              <a:rPr lang="en-CA" sz="4000" dirty="0" smtClean="0">
                <a:latin typeface="Berlin Sans FB" pitchFamily="34" charset="0"/>
              </a:rPr>
              <a:t> à </a:t>
            </a:r>
            <a:r>
              <a:rPr lang="en-CA" sz="4000" dirty="0" err="1" smtClean="0">
                <a:solidFill>
                  <a:srgbClr val="C00000"/>
                </a:solidFill>
                <a:latin typeface="Berlin Sans FB" pitchFamily="34" charset="0"/>
              </a:rPr>
              <a:t>e</a:t>
            </a:r>
            <a:r>
              <a:rPr lang="en-CA" sz="4000" dirty="0" err="1" smtClean="0">
                <a:latin typeface="Berlin Sans FB" pitchFamily="34" charset="0"/>
              </a:rPr>
              <a:t>ffet</a:t>
            </a:r>
            <a:r>
              <a:rPr lang="en-CA" sz="4000" dirty="0" smtClean="0">
                <a:latin typeface="Berlin Sans FB" pitchFamily="34" charset="0"/>
              </a:rPr>
              <a:t> de </a:t>
            </a:r>
            <a:r>
              <a:rPr lang="en-CA" sz="4000" dirty="0" err="1" smtClean="0">
                <a:solidFill>
                  <a:srgbClr val="C00000"/>
                </a:solidFill>
                <a:latin typeface="Berlin Sans FB" pitchFamily="34" charset="0"/>
              </a:rPr>
              <a:t>s</a:t>
            </a:r>
            <a:r>
              <a:rPr lang="en-CA" sz="4000" dirty="0" err="1" smtClean="0">
                <a:latin typeface="Berlin Sans FB" pitchFamily="34" charset="0"/>
              </a:rPr>
              <a:t>erre</a:t>
            </a:r>
            <a:endParaRPr lang="fr-CA" sz="4000" dirty="0">
              <a:latin typeface="Berlin Sans FB" pitchFamily="34" charset="0"/>
            </a:endParaRPr>
          </a:p>
        </p:txBody>
      </p:sp>
      <p:sp>
        <p:nvSpPr>
          <p:cNvPr id="4" name="Rectangle 3"/>
          <p:cNvSpPr/>
          <p:nvPr/>
        </p:nvSpPr>
        <p:spPr>
          <a:xfrm>
            <a:off x="16756" y="1296549"/>
            <a:ext cx="2197718" cy="369332"/>
          </a:xfrm>
          <a:prstGeom prst="rect">
            <a:avLst/>
          </a:prstGeom>
        </p:spPr>
        <p:txBody>
          <a:bodyPr wrap="none">
            <a:spAutoFit/>
          </a:bodyPr>
          <a:lstStyle/>
          <a:p>
            <a:r>
              <a:rPr lang="fr-CA" dirty="0">
                <a:solidFill>
                  <a:schemeClr val="tx1">
                    <a:lumMod val="95000"/>
                    <a:lumOff val="5000"/>
                  </a:schemeClr>
                </a:solidFill>
                <a:latin typeface="Berlin Sans FB" pitchFamily="34" charset="0"/>
              </a:rPr>
              <a:t>V</a:t>
            </a:r>
            <a:r>
              <a:rPr lang="fr-CA" dirty="0" smtClean="0">
                <a:solidFill>
                  <a:schemeClr val="tx1">
                    <a:lumMod val="95000"/>
                    <a:lumOff val="5000"/>
                  </a:schemeClr>
                </a:solidFill>
                <a:latin typeface="Berlin Sans FB" pitchFamily="34" charset="0"/>
              </a:rPr>
              <a:t>apeur d’eau (H²O)</a:t>
            </a:r>
            <a:endParaRPr lang="fr-CA" dirty="0">
              <a:solidFill>
                <a:schemeClr val="tx1">
                  <a:lumMod val="95000"/>
                  <a:lumOff val="5000"/>
                </a:schemeClr>
              </a:solidFill>
              <a:latin typeface="Berlin Sans FB" pitchFamily="34" charset="0"/>
            </a:endParaRPr>
          </a:p>
        </p:txBody>
      </p:sp>
      <p:sp>
        <p:nvSpPr>
          <p:cNvPr id="5" name="Rectangle 4"/>
          <p:cNvSpPr/>
          <p:nvPr/>
        </p:nvSpPr>
        <p:spPr>
          <a:xfrm>
            <a:off x="2387204" y="1363965"/>
            <a:ext cx="2319866" cy="369332"/>
          </a:xfrm>
          <a:prstGeom prst="rect">
            <a:avLst/>
          </a:prstGeom>
        </p:spPr>
        <p:txBody>
          <a:bodyPr wrap="none">
            <a:spAutoFit/>
          </a:bodyPr>
          <a:lstStyle/>
          <a:p>
            <a:r>
              <a:rPr lang="fr-CA" dirty="0">
                <a:latin typeface="Berlin Sans FB" pitchFamily="34" charset="0"/>
              </a:rPr>
              <a:t>G</a:t>
            </a:r>
            <a:r>
              <a:rPr lang="fr-CA" dirty="0" smtClean="0">
                <a:latin typeface="Berlin Sans FB" pitchFamily="34" charset="0"/>
              </a:rPr>
              <a:t>az carbonique (CO²)</a:t>
            </a:r>
            <a:endParaRPr lang="fr-CA" dirty="0">
              <a:latin typeface="Berlin Sans FB" pitchFamily="34" charset="0"/>
            </a:endParaRPr>
          </a:p>
        </p:txBody>
      </p:sp>
      <p:sp>
        <p:nvSpPr>
          <p:cNvPr id="6" name="Rectangle 5"/>
          <p:cNvSpPr/>
          <p:nvPr/>
        </p:nvSpPr>
        <p:spPr>
          <a:xfrm>
            <a:off x="5092255" y="1479316"/>
            <a:ext cx="1680268" cy="369332"/>
          </a:xfrm>
          <a:prstGeom prst="rect">
            <a:avLst/>
          </a:prstGeom>
        </p:spPr>
        <p:txBody>
          <a:bodyPr wrap="none">
            <a:spAutoFit/>
          </a:bodyPr>
          <a:lstStyle/>
          <a:p>
            <a:r>
              <a:rPr lang="fr-CA" dirty="0">
                <a:latin typeface="Berlin Sans FB" pitchFamily="34" charset="0"/>
              </a:rPr>
              <a:t>M</a:t>
            </a:r>
            <a:r>
              <a:rPr lang="fr-CA" dirty="0" smtClean="0">
                <a:latin typeface="Berlin Sans FB" pitchFamily="34" charset="0"/>
              </a:rPr>
              <a:t>éthane (CH</a:t>
            </a:r>
            <a:r>
              <a:rPr lang="fr-CA" sz="1600" baseline="30000" dirty="0">
                <a:latin typeface="Berlin Sans FB" pitchFamily="34" charset="0"/>
              </a:rPr>
              <a:t>4</a:t>
            </a:r>
            <a:r>
              <a:rPr lang="fr-CA" dirty="0" smtClean="0"/>
              <a:t>) </a:t>
            </a:r>
            <a:endParaRPr lang="fr-CA" dirty="0"/>
          </a:p>
        </p:txBody>
      </p:sp>
      <p:sp>
        <p:nvSpPr>
          <p:cNvPr id="7" name="Rectangle 6"/>
          <p:cNvSpPr/>
          <p:nvPr/>
        </p:nvSpPr>
        <p:spPr>
          <a:xfrm>
            <a:off x="7405586" y="1329856"/>
            <a:ext cx="1686680" cy="646331"/>
          </a:xfrm>
          <a:prstGeom prst="rect">
            <a:avLst/>
          </a:prstGeom>
        </p:spPr>
        <p:txBody>
          <a:bodyPr wrap="none">
            <a:spAutoFit/>
          </a:bodyPr>
          <a:lstStyle/>
          <a:p>
            <a:r>
              <a:rPr lang="fr-CA" dirty="0">
                <a:latin typeface="Berlin Sans FB" pitchFamily="34" charset="0"/>
              </a:rPr>
              <a:t>P</a:t>
            </a:r>
            <a:r>
              <a:rPr lang="fr-CA" dirty="0" smtClean="0">
                <a:latin typeface="Berlin Sans FB" pitchFamily="34" charset="0"/>
              </a:rPr>
              <a:t>rotoxyde </a:t>
            </a:r>
          </a:p>
          <a:p>
            <a:r>
              <a:rPr lang="fr-CA" dirty="0" smtClean="0">
                <a:latin typeface="Berlin Sans FB" pitchFamily="34" charset="0"/>
              </a:rPr>
              <a:t>d’azote (N²O). </a:t>
            </a:r>
            <a:endParaRPr lang="fr-CA" dirty="0">
              <a:latin typeface="Berlin Sans FB" pitchFamily="34" charset="0"/>
            </a:endParaRPr>
          </a:p>
        </p:txBody>
      </p:sp>
      <p:pic>
        <p:nvPicPr>
          <p:cNvPr id="8" name="Image 7"/>
          <p:cNvPicPr/>
          <p:nvPr/>
        </p:nvPicPr>
        <p:blipFill>
          <a:blip r:embed="rId4" cstate="print">
            <a:extLst>
              <a:ext uri="{28A0092B-C50C-407E-A947-70E740481C1C}">
                <a14:useLocalDpi xmlns:a14="http://schemas.microsoft.com/office/drawing/2010/main" val="0"/>
              </a:ext>
            </a:extLst>
          </a:blip>
          <a:stretch>
            <a:fillRect/>
          </a:stretch>
        </p:blipFill>
        <p:spPr>
          <a:xfrm>
            <a:off x="251520" y="2127546"/>
            <a:ext cx="1728191" cy="2093542"/>
          </a:xfrm>
          <a:prstGeom prst="rect">
            <a:avLst/>
          </a:prstGeom>
        </p:spPr>
      </p:pic>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9" y="4335134"/>
            <a:ext cx="1656182" cy="1735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4314" y="2195276"/>
            <a:ext cx="2304888" cy="1152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69699" y="3394662"/>
            <a:ext cx="2063466" cy="1552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7819" y="5001566"/>
            <a:ext cx="2507227" cy="1393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03640" y="2195276"/>
            <a:ext cx="2114306" cy="143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63964" y="3811898"/>
            <a:ext cx="2053981" cy="1189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4"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68288" y="2259003"/>
            <a:ext cx="1991930" cy="1305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034239" y="3953870"/>
            <a:ext cx="1987420" cy="993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932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4176" y="4158372"/>
            <a:ext cx="3168352" cy="243898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ZoneTexte 2"/>
          <p:cNvSpPr txBox="1"/>
          <p:nvPr/>
        </p:nvSpPr>
        <p:spPr>
          <a:xfrm>
            <a:off x="971600" y="476672"/>
            <a:ext cx="7250703" cy="1077218"/>
          </a:xfrm>
          <a:prstGeom prst="rect">
            <a:avLst/>
          </a:prstGeom>
          <a:noFill/>
        </p:spPr>
        <p:txBody>
          <a:bodyPr wrap="none" rtlCol="0">
            <a:spAutoFit/>
          </a:bodyPr>
          <a:lstStyle/>
          <a:p>
            <a:r>
              <a:rPr lang="en-CA" sz="3200" dirty="0" err="1" smtClean="0">
                <a:latin typeface="Berlin Sans FB" pitchFamily="34" charset="0"/>
              </a:rPr>
              <a:t>Quel</a:t>
            </a:r>
            <a:r>
              <a:rPr lang="en-CA" sz="3200" dirty="0" smtClean="0">
                <a:latin typeface="Berlin Sans FB" pitchFamily="34" charset="0"/>
              </a:rPr>
              <a:t> </a:t>
            </a:r>
            <a:r>
              <a:rPr lang="en-CA" sz="3200" dirty="0" err="1" smtClean="0">
                <a:latin typeface="Berlin Sans FB" pitchFamily="34" charset="0"/>
              </a:rPr>
              <a:t>est</a:t>
            </a:r>
            <a:r>
              <a:rPr lang="en-CA" sz="3200" dirty="0" smtClean="0">
                <a:latin typeface="Berlin Sans FB" pitchFamily="34" charset="0"/>
              </a:rPr>
              <a:t> le </a:t>
            </a:r>
            <a:r>
              <a:rPr lang="en-CA" sz="3200" dirty="0" err="1" smtClean="0">
                <a:latin typeface="Berlin Sans FB" pitchFamily="34" charset="0"/>
              </a:rPr>
              <a:t>secteur</a:t>
            </a:r>
            <a:r>
              <a:rPr lang="en-CA" sz="3200" dirty="0" smtClean="0">
                <a:latin typeface="Berlin Sans FB" pitchFamily="34" charset="0"/>
              </a:rPr>
              <a:t> </a:t>
            </a:r>
            <a:r>
              <a:rPr lang="en-CA" sz="3200" dirty="0" err="1" smtClean="0">
                <a:latin typeface="Berlin Sans FB" pitchFamily="34" charset="0"/>
              </a:rPr>
              <a:t>d’activité</a:t>
            </a:r>
            <a:r>
              <a:rPr lang="en-CA" sz="3200" dirty="0" smtClean="0">
                <a:latin typeface="Berlin Sans FB" pitchFamily="34" charset="0"/>
              </a:rPr>
              <a:t> qui </a:t>
            </a:r>
            <a:r>
              <a:rPr lang="en-CA" sz="3200" dirty="0" err="1" smtClean="0">
                <a:latin typeface="Berlin Sans FB" pitchFamily="34" charset="0"/>
              </a:rPr>
              <a:t>produit</a:t>
            </a:r>
            <a:r>
              <a:rPr lang="en-CA" sz="3200" dirty="0" smtClean="0">
                <a:latin typeface="Berlin Sans FB" pitchFamily="34" charset="0"/>
              </a:rPr>
              <a:t> </a:t>
            </a:r>
          </a:p>
          <a:p>
            <a:r>
              <a:rPr lang="en-CA" sz="3200" dirty="0" smtClean="0">
                <a:latin typeface="Berlin Sans FB" pitchFamily="34" charset="0"/>
              </a:rPr>
              <a:t>le plus de </a:t>
            </a:r>
            <a:r>
              <a:rPr lang="en-CA" sz="3200" dirty="0" err="1" smtClean="0">
                <a:latin typeface="Berlin Sans FB" pitchFamily="34" charset="0"/>
              </a:rPr>
              <a:t>gaz</a:t>
            </a:r>
            <a:r>
              <a:rPr lang="en-CA" sz="3200" dirty="0" smtClean="0">
                <a:latin typeface="Berlin Sans FB" pitchFamily="34" charset="0"/>
              </a:rPr>
              <a:t> à </a:t>
            </a:r>
            <a:r>
              <a:rPr lang="en-CA" sz="3200" dirty="0" err="1" smtClean="0">
                <a:latin typeface="Berlin Sans FB" pitchFamily="34" charset="0"/>
              </a:rPr>
              <a:t>effet</a:t>
            </a:r>
            <a:r>
              <a:rPr lang="en-CA" sz="3200" dirty="0" smtClean="0">
                <a:latin typeface="Berlin Sans FB" pitchFamily="34" charset="0"/>
              </a:rPr>
              <a:t> de </a:t>
            </a:r>
            <a:r>
              <a:rPr lang="en-CA" sz="3200" dirty="0" err="1" smtClean="0">
                <a:latin typeface="Berlin Sans FB" pitchFamily="34" charset="0"/>
              </a:rPr>
              <a:t>serre</a:t>
            </a:r>
            <a:r>
              <a:rPr lang="en-CA" sz="3200" dirty="0" smtClean="0">
                <a:latin typeface="Berlin Sans FB" pitchFamily="34" charset="0"/>
              </a:rPr>
              <a:t> au Québec?</a:t>
            </a:r>
            <a:endParaRPr lang="fr-CA" sz="3200" dirty="0">
              <a:latin typeface="Berlin Sans FB" pitchFamily="34" charset="0"/>
            </a:endParaRPr>
          </a:p>
        </p:txBody>
      </p:sp>
      <p:pic>
        <p:nvPicPr>
          <p:cNvPr id="6" name="Picture 13" descr="Résultats de recherche d'images pour « déchet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988840"/>
            <a:ext cx="2551112" cy="169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descr="Résultats de recherche d'images pour « électricité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1476" y="1988840"/>
            <a:ext cx="2554288" cy="169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descr="Résultats de recherche d'images pour « transport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2796" y="4365104"/>
            <a:ext cx="2551112"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9" descr="Résultats de recherche d'images pour « industries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34912" y="4365104"/>
            <a:ext cx="2554288"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p:cNvSpPr txBox="1"/>
          <p:nvPr/>
        </p:nvSpPr>
        <p:spPr>
          <a:xfrm>
            <a:off x="1491072" y="3789040"/>
            <a:ext cx="2232248" cy="369332"/>
          </a:xfrm>
          <a:prstGeom prst="rect">
            <a:avLst/>
          </a:prstGeom>
          <a:noFill/>
        </p:spPr>
        <p:txBody>
          <a:bodyPr wrap="square" rtlCol="0">
            <a:spAutoFit/>
          </a:bodyPr>
          <a:lstStyle/>
          <a:p>
            <a:pPr algn="ctr"/>
            <a:r>
              <a:rPr lang="en-CA" dirty="0" err="1" smtClean="0">
                <a:latin typeface="Berlin Sans FB" pitchFamily="34" charset="0"/>
              </a:rPr>
              <a:t>Déchets</a:t>
            </a:r>
            <a:endParaRPr lang="fr-CA" dirty="0">
              <a:latin typeface="Berlin Sans FB" pitchFamily="34" charset="0"/>
            </a:endParaRPr>
          </a:p>
        </p:txBody>
      </p:sp>
      <p:sp>
        <p:nvSpPr>
          <p:cNvPr id="5" name="ZoneTexte 4"/>
          <p:cNvSpPr txBox="1"/>
          <p:nvPr/>
        </p:nvSpPr>
        <p:spPr>
          <a:xfrm>
            <a:off x="5780539" y="3789040"/>
            <a:ext cx="1103187" cy="369332"/>
          </a:xfrm>
          <a:prstGeom prst="rect">
            <a:avLst/>
          </a:prstGeom>
          <a:noFill/>
        </p:spPr>
        <p:txBody>
          <a:bodyPr wrap="none" rtlCol="0">
            <a:spAutoFit/>
          </a:bodyPr>
          <a:lstStyle/>
          <a:p>
            <a:r>
              <a:rPr lang="en-CA" dirty="0" err="1" smtClean="0">
                <a:latin typeface="Berlin Sans FB" pitchFamily="34" charset="0"/>
              </a:rPr>
              <a:t>Électricité</a:t>
            </a:r>
            <a:endParaRPr lang="fr-CA" dirty="0">
              <a:latin typeface="Berlin Sans FB" pitchFamily="34" charset="0"/>
            </a:endParaRPr>
          </a:p>
        </p:txBody>
      </p:sp>
      <p:sp>
        <p:nvSpPr>
          <p:cNvPr id="10" name="ZoneTexte 9"/>
          <p:cNvSpPr txBox="1"/>
          <p:nvPr/>
        </p:nvSpPr>
        <p:spPr>
          <a:xfrm>
            <a:off x="2016489" y="6165304"/>
            <a:ext cx="1101584" cy="369332"/>
          </a:xfrm>
          <a:prstGeom prst="rect">
            <a:avLst/>
          </a:prstGeom>
          <a:noFill/>
        </p:spPr>
        <p:txBody>
          <a:bodyPr wrap="none" rtlCol="0">
            <a:spAutoFit/>
          </a:bodyPr>
          <a:lstStyle/>
          <a:p>
            <a:r>
              <a:rPr lang="en-CA" dirty="0">
                <a:latin typeface="Berlin Sans FB" pitchFamily="34" charset="0"/>
              </a:rPr>
              <a:t>T</a:t>
            </a:r>
            <a:r>
              <a:rPr lang="en-CA" dirty="0" smtClean="0">
                <a:latin typeface="Berlin Sans FB" pitchFamily="34" charset="0"/>
              </a:rPr>
              <a:t>ransport</a:t>
            </a:r>
            <a:endParaRPr lang="fr-CA" dirty="0">
              <a:latin typeface="Berlin Sans FB" pitchFamily="34" charset="0"/>
            </a:endParaRPr>
          </a:p>
        </p:txBody>
      </p:sp>
      <p:sp>
        <p:nvSpPr>
          <p:cNvPr id="11" name="ZoneTexte 10"/>
          <p:cNvSpPr txBox="1"/>
          <p:nvPr/>
        </p:nvSpPr>
        <p:spPr>
          <a:xfrm>
            <a:off x="5951646" y="6153832"/>
            <a:ext cx="1000595" cy="369332"/>
          </a:xfrm>
          <a:prstGeom prst="rect">
            <a:avLst/>
          </a:prstGeom>
          <a:noFill/>
        </p:spPr>
        <p:txBody>
          <a:bodyPr wrap="none" rtlCol="0">
            <a:spAutoFit/>
          </a:bodyPr>
          <a:lstStyle/>
          <a:p>
            <a:r>
              <a:rPr lang="en-CA" dirty="0" err="1" smtClean="0">
                <a:latin typeface="Berlin Sans FB" pitchFamily="34" charset="0"/>
              </a:rPr>
              <a:t>Industrie</a:t>
            </a:r>
            <a:endParaRPr lang="fr-CA" dirty="0">
              <a:latin typeface="Berlin Sans FB" pitchFamily="34" charset="0"/>
            </a:endParaRPr>
          </a:p>
        </p:txBody>
      </p:sp>
    </p:spTree>
    <p:extLst>
      <p:ext uri="{BB962C8B-B14F-4D97-AF65-F5344CB8AC3E}">
        <p14:creationId xmlns:p14="http://schemas.microsoft.com/office/powerpoint/2010/main" val="141672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circle(in)">
                                      <p:cBhvr>
                                        <p:cTn id="2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xplosion 1 10"/>
          <p:cNvSpPr/>
          <p:nvPr/>
        </p:nvSpPr>
        <p:spPr>
          <a:xfrm>
            <a:off x="35495" y="2873972"/>
            <a:ext cx="1440160" cy="1186183"/>
          </a:xfrm>
          <a:prstGeom prst="irregularSeal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2276872"/>
            <a:ext cx="4945063" cy="3640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1600207" y="629658"/>
            <a:ext cx="6840759" cy="584775"/>
          </a:xfrm>
          <a:prstGeom prst="rect">
            <a:avLst/>
          </a:prstGeom>
          <a:noFill/>
        </p:spPr>
        <p:txBody>
          <a:bodyPr wrap="square" rtlCol="0">
            <a:spAutoFit/>
          </a:bodyPr>
          <a:lstStyle/>
          <a:p>
            <a:r>
              <a:rPr lang="en-CA" sz="3200" u="sng" dirty="0" err="1" smtClean="0">
                <a:latin typeface="Berlin Sans FB" pitchFamily="34" charset="0"/>
              </a:rPr>
              <a:t>L’effet</a:t>
            </a:r>
            <a:r>
              <a:rPr lang="en-CA" sz="3200" u="sng" dirty="0" smtClean="0">
                <a:latin typeface="Berlin Sans FB" pitchFamily="34" charset="0"/>
              </a:rPr>
              <a:t> de </a:t>
            </a:r>
            <a:r>
              <a:rPr lang="en-CA" sz="3200" u="sng" dirty="0" err="1" smtClean="0">
                <a:latin typeface="Berlin Sans FB" pitchFamily="34" charset="0"/>
              </a:rPr>
              <a:t>serre</a:t>
            </a:r>
            <a:r>
              <a:rPr lang="en-CA" sz="3200" u="sng" dirty="0" smtClean="0">
                <a:latin typeface="Berlin Sans FB" pitchFamily="34" charset="0"/>
              </a:rPr>
              <a:t>, en faire </a:t>
            </a:r>
            <a:r>
              <a:rPr lang="en-CA" sz="3200" u="sng" dirty="0" err="1" smtClean="0">
                <a:latin typeface="Berlin Sans FB" pitchFamily="34" charset="0"/>
              </a:rPr>
              <a:t>l’expérience</a:t>
            </a:r>
            <a:endParaRPr lang="fr-CA" sz="3200" u="sng" dirty="0">
              <a:latin typeface="Berlin Sans FB" pitchFamily="34" charset="0"/>
            </a:endParaRPr>
          </a:p>
        </p:txBody>
      </p:sp>
      <p:sp>
        <p:nvSpPr>
          <p:cNvPr id="4" name="ZoneTexte 3"/>
          <p:cNvSpPr txBox="1"/>
          <p:nvPr/>
        </p:nvSpPr>
        <p:spPr>
          <a:xfrm>
            <a:off x="518439" y="1556792"/>
            <a:ext cx="8552341" cy="400110"/>
          </a:xfrm>
          <a:prstGeom prst="rect">
            <a:avLst/>
          </a:prstGeom>
          <a:noFill/>
        </p:spPr>
        <p:txBody>
          <a:bodyPr wrap="none" rtlCol="0">
            <a:spAutoFit/>
          </a:bodyPr>
          <a:lstStyle/>
          <a:p>
            <a:r>
              <a:rPr lang="en-CA" sz="2000" dirty="0" err="1" smtClean="0">
                <a:latin typeface="Berlin Sans FB" pitchFamily="34" charset="0"/>
              </a:rPr>
              <a:t>D’après</a:t>
            </a:r>
            <a:r>
              <a:rPr lang="en-CA" sz="2000" dirty="0" smtClean="0">
                <a:latin typeface="Berlin Sans FB" pitchFamily="34" charset="0"/>
              </a:rPr>
              <a:t>-vous, </a:t>
            </a:r>
            <a:r>
              <a:rPr lang="en-CA" sz="2000" dirty="0" err="1" smtClean="0">
                <a:latin typeface="Berlin Sans FB" pitchFamily="34" charset="0"/>
              </a:rPr>
              <a:t>dans</a:t>
            </a:r>
            <a:r>
              <a:rPr lang="en-CA" sz="2000" dirty="0" smtClean="0">
                <a:latin typeface="Berlin Sans FB" pitchFamily="34" charset="0"/>
              </a:rPr>
              <a:t> </a:t>
            </a:r>
            <a:r>
              <a:rPr lang="en-CA" sz="2000" dirty="0" err="1" smtClean="0">
                <a:latin typeface="Berlin Sans FB" pitchFamily="34" charset="0"/>
              </a:rPr>
              <a:t>quel</a:t>
            </a:r>
            <a:r>
              <a:rPr lang="en-CA" sz="2000" dirty="0" smtClean="0">
                <a:latin typeface="Berlin Sans FB" pitchFamily="34" charset="0"/>
              </a:rPr>
              <a:t> </a:t>
            </a:r>
            <a:r>
              <a:rPr lang="en-CA" sz="2000" dirty="0" err="1" smtClean="0">
                <a:latin typeface="Berlin Sans FB" pitchFamily="34" charset="0"/>
              </a:rPr>
              <a:t>verre</a:t>
            </a:r>
            <a:r>
              <a:rPr lang="en-CA" sz="2000" dirty="0" smtClean="0">
                <a:latin typeface="Berlin Sans FB" pitchFamily="34" charset="0"/>
              </a:rPr>
              <a:t> la </a:t>
            </a:r>
            <a:r>
              <a:rPr lang="en-CA" sz="2000" dirty="0" err="1" smtClean="0">
                <a:latin typeface="Berlin Sans FB" pitchFamily="34" charset="0"/>
              </a:rPr>
              <a:t>température</a:t>
            </a:r>
            <a:r>
              <a:rPr lang="en-CA" sz="2000" dirty="0" smtClean="0">
                <a:latin typeface="Berlin Sans FB" pitchFamily="34" charset="0"/>
              </a:rPr>
              <a:t> sera la plus </a:t>
            </a:r>
            <a:r>
              <a:rPr lang="en-CA" sz="2000" dirty="0" err="1" smtClean="0">
                <a:latin typeface="Berlin Sans FB" pitchFamily="34" charset="0"/>
              </a:rPr>
              <a:t>chaude</a:t>
            </a:r>
            <a:r>
              <a:rPr lang="en-CA" sz="2000" dirty="0" smtClean="0">
                <a:latin typeface="Berlin Sans FB" pitchFamily="34" charset="0"/>
              </a:rPr>
              <a:t>, et </a:t>
            </a:r>
            <a:r>
              <a:rPr lang="en-CA" sz="2000" dirty="0" err="1" smtClean="0">
                <a:solidFill>
                  <a:srgbClr val="C00000"/>
                </a:solidFill>
                <a:latin typeface="Berlin Sans FB" pitchFamily="34" charset="0"/>
              </a:rPr>
              <a:t>pourquoi</a:t>
            </a:r>
            <a:r>
              <a:rPr lang="en-CA" dirty="0" smtClean="0">
                <a:solidFill>
                  <a:srgbClr val="C00000"/>
                </a:solidFill>
                <a:latin typeface="Berlin Sans FB" pitchFamily="34" charset="0"/>
              </a:rPr>
              <a:t>?</a:t>
            </a:r>
            <a:endParaRPr lang="fr-CA" dirty="0">
              <a:solidFill>
                <a:srgbClr val="C00000"/>
              </a:solidFill>
              <a:latin typeface="Berlin Sans FB" pitchFamily="34" charset="0"/>
            </a:endParaRPr>
          </a:p>
        </p:txBody>
      </p:sp>
      <p:sp>
        <p:nvSpPr>
          <p:cNvPr id="6" name="Flèche droite 5"/>
          <p:cNvSpPr/>
          <p:nvPr/>
        </p:nvSpPr>
        <p:spPr>
          <a:xfrm rot="1072386">
            <a:off x="1691680" y="2586767"/>
            <a:ext cx="1584176" cy="21602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607516">
            <a:off x="5829093" y="2599912"/>
            <a:ext cx="1530350"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3610911"/>
            <a:ext cx="3685513"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5508104" y="4941168"/>
            <a:ext cx="2376264"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ZoneTexte 6"/>
          <p:cNvSpPr txBox="1"/>
          <p:nvPr/>
        </p:nvSpPr>
        <p:spPr>
          <a:xfrm>
            <a:off x="645591" y="2089142"/>
            <a:ext cx="1053494" cy="584775"/>
          </a:xfrm>
          <a:prstGeom prst="rect">
            <a:avLst/>
          </a:prstGeom>
          <a:noFill/>
        </p:spPr>
        <p:txBody>
          <a:bodyPr wrap="none" rtlCol="0">
            <a:spAutoFit/>
          </a:bodyPr>
          <a:lstStyle/>
          <a:p>
            <a:r>
              <a:rPr lang="en-CA" sz="3200" dirty="0" smtClean="0">
                <a:solidFill>
                  <a:schemeClr val="accent3"/>
                </a:solidFill>
                <a:latin typeface="Berlin Sans FB" pitchFamily="34" charset="0"/>
              </a:rPr>
              <a:t>Soleil</a:t>
            </a:r>
            <a:endParaRPr lang="fr-CA" sz="3200" dirty="0">
              <a:solidFill>
                <a:schemeClr val="accent3"/>
              </a:solidFill>
              <a:latin typeface="Berlin Sans FB" pitchFamily="34" charset="0"/>
            </a:endParaRPr>
          </a:p>
        </p:txBody>
      </p:sp>
      <p:sp>
        <p:nvSpPr>
          <p:cNvPr id="8" name="ZoneTexte 7"/>
          <p:cNvSpPr txBox="1"/>
          <p:nvPr/>
        </p:nvSpPr>
        <p:spPr>
          <a:xfrm>
            <a:off x="6948264" y="2089142"/>
            <a:ext cx="2351926" cy="1077218"/>
          </a:xfrm>
          <a:prstGeom prst="rect">
            <a:avLst/>
          </a:prstGeom>
          <a:noFill/>
        </p:spPr>
        <p:txBody>
          <a:bodyPr wrap="none" rtlCol="0">
            <a:spAutoFit/>
          </a:bodyPr>
          <a:lstStyle/>
          <a:p>
            <a:r>
              <a:rPr lang="en-CA" sz="3200" dirty="0" err="1" smtClean="0">
                <a:solidFill>
                  <a:srgbClr val="0070C0"/>
                </a:solidFill>
                <a:latin typeface="Berlin Sans FB" pitchFamily="34" charset="0"/>
              </a:rPr>
              <a:t>Atmosphère</a:t>
            </a:r>
            <a:r>
              <a:rPr lang="en-CA" sz="3200" dirty="0" smtClean="0">
                <a:solidFill>
                  <a:srgbClr val="0070C0"/>
                </a:solidFill>
                <a:latin typeface="Berlin Sans FB" pitchFamily="34" charset="0"/>
              </a:rPr>
              <a:t> </a:t>
            </a:r>
          </a:p>
          <a:p>
            <a:r>
              <a:rPr lang="en-CA" sz="3200" dirty="0">
                <a:solidFill>
                  <a:srgbClr val="0070C0"/>
                </a:solidFill>
                <a:latin typeface="Berlin Sans FB" pitchFamily="34" charset="0"/>
              </a:rPr>
              <a:t>a</a:t>
            </a:r>
            <a:r>
              <a:rPr lang="en-CA" sz="3200" dirty="0" smtClean="0">
                <a:solidFill>
                  <a:srgbClr val="0070C0"/>
                </a:solidFill>
                <a:latin typeface="Berlin Sans FB" pitchFamily="34" charset="0"/>
              </a:rPr>
              <a:t>vec </a:t>
            </a:r>
            <a:r>
              <a:rPr lang="en-CA" sz="3200" dirty="0" smtClean="0">
                <a:solidFill>
                  <a:srgbClr val="FF0000"/>
                </a:solidFill>
                <a:latin typeface="Berlin Sans FB" pitchFamily="34" charset="0"/>
              </a:rPr>
              <a:t>GES</a:t>
            </a:r>
            <a:endParaRPr lang="fr-CA" sz="3200" dirty="0">
              <a:solidFill>
                <a:srgbClr val="FF0000"/>
              </a:solidFill>
              <a:latin typeface="Berlin Sans FB" pitchFamily="34" charset="0"/>
            </a:endParaRPr>
          </a:p>
        </p:txBody>
      </p:sp>
      <p:sp>
        <p:nvSpPr>
          <p:cNvPr id="9" name="ZoneTexte 8"/>
          <p:cNvSpPr txBox="1"/>
          <p:nvPr/>
        </p:nvSpPr>
        <p:spPr>
          <a:xfrm>
            <a:off x="115817" y="3140466"/>
            <a:ext cx="1279517" cy="584775"/>
          </a:xfrm>
          <a:prstGeom prst="rect">
            <a:avLst/>
          </a:prstGeom>
          <a:noFill/>
        </p:spPr>
        <p:txBody>
          <a:bodyPr wrap="none" rtlCol="0">
            <a:spAutoFit/>
          </a:bodyPr>
          <a:lstStyle/>
          <a:p>
            <a:r>
              <a:rPr lang="en-CA" sz="3200" dirty="0" smtClean="0">
                <a:solidFill>
                  <a:srgbClr val="00B050"/>
                </a:solidFill>
                <a:latin typeface="Berlin Sans FB" pitchFamily="34" charset="0"/>
              </a:rPr>
              <a:t>Terre 1</a:t>
            </a:r>
            <a:endParaRPr lang="fr-CA" sz="3200" dirty="0">
              <a:solidFill>
                <a:srgbClr val="00B050"/>
              </a:solidFill>
              <a:latin typeface="Berlin Sans FB" pitchFamily="34" charset="0"/>
            </a:endParaRPr>
          </a:p>
        </p:txBody>
      </p:sp>
      <p:sp>
        <p:nvSpPr>
          <p:cNvPr id="10" name="ZoneTexte 9"/>
          <p:cNvSpPr txBox="1"/>
          <p:nvPr/>
        </p:nvSpPr>
        <p:spPr>
          <a:xfrm>
            <a:off x="7781126" y="5157192"/>
            <a:ext cx="1362874" cy="584775"/>
          </a:xfrm>
          <a:prstGeom prst="rect">
            <a:avLst/>
          </a:prstGeom>
          <a:noFill/>
        </p:spPr>
        <p:txBody>
          <a:bodyPr wrap="none" rtlCol="0">
            <a:spAutoFit/>
          </a:bodyPr>
          <a:lstStyle/>
          <a:p>
            <a:r>
              <a:rPr lang="en-CA" sz="3200" dirty="0" smtClean="0">
                <a:solidFill>
                  <a:srgbClr val="00B050"/>
                </a:solidFill>
                <a:latin typeface="Berlin Sans FB" pitchFamily="34" charset="0"/>
              </a:rPr>
              <a:t>Terre 2</a:t>
            </a:r>
            <a:endParaRPr lang="fr-CA" sz="3200" dirty="0">
              <a:solidFill>
                <a:srgbClr val="00B050"/>
              </a:solidFill>
              <a:latin typeface="Berlin Sans FB" pitchFamily="34" charset="0"/>
            </a:endParaRPr>
          </a:p>
        </p:txBody>
      </p:sp>
      <p:sp>
        <p:nvSpPr>
          <p:cNvPr id="12" name="ZoneTexte 11"/>
          <p:cNvSpPr txBox="1"/>
          <p:nvPr/>
        </p:nvSpPr>
        <p:spPr>
          <a:xfrm>
            <a:off x="51166" y="3948590"/>
            <a:ext cx="1899879" cy="1754326"/>
          </a:xfrm>
          <a:prstGeom prst="rect">
            <a:avLst/>
          </a:prstGeom>
          <a:noFill/>
        </p:spPr>
        <p:txBody>
          <a:bodyPr wrap="none" rtlCol="0">
            <a:spAutoFit/>
          </a:bodyPr>
          <a:lstStyle/>
          <a:p>
            <a:r>
              <a:rPr lang="en-CA" dirty="0" smtClean="0">
                <a:latin typeface="Berlin Sans FB" pitchFamily="34" charset="0"/>
              </a:rPr>
              <a:t>La </a:t>
            </a:r>
            <a:r>
              <a:rPr lang="en-CA" dirty="0" err="1" smtClean="0">
                <a:latin typeface="Berlin Sans FB" pitchFamily="34" charset="0"/>
              </a:rPr>
              <a:t>chaleur</a:t>
            </a:r>
            <a:r>
              <a:rPr lang="en-CA" dirty="0" smtClean="0">
                <a:latin typeface="Berlin Sans FB" pitchFamily="34" charset="0"/>
              </a:rPr>
              <a:t> </a:t>
            </a:r>
            <a:r>
              <a:rPr lang="en-CA" dirty="0" err="1" smtClean="0">
                <a:latin typeface="Berlin Sans FB" pitchFamily="34" charset="0"/>
              </a:rPr>
              <a:t>créée</a:t>
            </a:r>
            <a:endParaRPr lang="en-CA" dirty="0" smtClean="0">
              <a:latin typeface="Berlin Sans FB" pitchFamily="34" charset="0"/>
            </a:endParaRPr>
          </a:p>
          <a:p>
            <a:r>
              <a:rPr lang="en-CA" dirty="0" smtClean="0">
                <a:latin typeface="Berlin Sans FB" pitchFamily="34" charset="0"/>
              </a:rPr>
              <a:t>par la lumière </a:t>
            </a:r>
          </a:p>
          <a:p>
            <a:r>
              <a:rPr lang="en-CA" dirty="0" smtClean="0">
                <a:latin typeface="Berlin Sans FB" pitchFamily="34" charset="0"/>
              </a:rPr>
              <a:t>de </a:t>
            </a:r>
            <a:r>
              <a:rPr lang="en-CA" dirty="0" err="1" smtClean="0">
                <a:latin typeface="Berlin Sans FB" pitchFamily="34" charset="0"/>
              </a:rPr>
              <a:t>l’ampoule</a:t>
            </a:r>
            <a:r>
              <a:rPr lang="en-CA" dirty="0" smtClean="0">
                <a:latin typeface="Berlin Sans FB" pitchFamily="34" charset="0"/>
              </a:rPr>
              <a:t> </a:t>
            </a:r>
          </a:p>
          <a:p>
            <a:r>
              <a:rPr lang="en-CA" dirty="0" err="1" smtClean="0">
                <a:latin typeface="Berlin Sans FB" pitchFamily="34" charset="0"/>
              </a:rPr>
              <a:t>reste</a:t>
            </a:r>
            <a:r>
              <a:rPr lang="en-CA" dirty="0" smtClean="0">
                <a:latin typeface="Berlin Sans FB" pitchFamily="34" charset="0"/>
              </a:rPr>
              <a:t> </a:t>
            </a:r>
            <a:r>
              <a:rPr lang="en-CA" dirty="0" err="1" smtClean="0">
                <a:latin typeface="Berlin Sans FB" pitchFamily="34" charset="0"/>
              </a:rPr>
              <a:t>emprisonnée</a:t>
            </a:r>
            <a:endParaRPr lang="en-CA" dirty="0" smtClean="0">
              <a:latin typeface="Berlin Sans FB" pitchFamily="34" charset="0"/>
            </a:endParaRPr>
          </a:p>
          <a:p>
            <a:r>
              <a:rPr lang="en-CA" dirty="0" smtClean="0">
                <a:latin typeface="Berlin Sans FB" pitchFamily="34" charset="0"/>
              </a:rPr>
              <a:t>sous la </a:t>
            </a:r>
            <a:r>
              <a:rPr lang="en-CA" dirty="0" err="1" smtClean="0">
                <a:latin typeface="Berlin Sans FB" pitchFamily="34" charset="0"/>
              </a:rPr>
              <a:t>pellicule</a:t>
            </a:r>
            <a:endParaRPr lang="en-CA" dirty="0">
              <a:latin typeface="Berlin Sans FB" pitchFamily="34" charset="0"/>
            </a:endParaRPr>
          </a:p>
          <a:p>
            <a:r>
              <a:rPr lang="en-CA" dirty="0" smtClean="0">
                <a:latin typeface="Berlin Sans FB" pitchFamily="34" charset="0"/>
              </a:rPr>
              <a:t>de </a:t>
            </a:r>
            <a:r>
              <a:rPr lang="en-CA" dirty="0" err="1" smtClean="0">
                <a:latin typeface="Berlin Sans FB" pitchFamily="34" charset="0"/>
              </a:rPr>
              <a:t>plastique</a:t>
            </a:r>
            <a:r>
              <a:rPr lang="en-CA" dirty="0" smtClean="0">
                <a:latin typeface="Berlin Sans FB" pitchFamily="34" charset="0"/>
              </a:rPr>
              <a:t> </a:t>
            </a:r>
            <a:endParaRPr lang="fr-CA" dirty="0">
              <a:latin typeface="Berlin Sans FB" pitchFamily="34" charset="0"/>
            </a:endParaRPr>
          </a:p>
        </p:txBody>
      </p:sp>
    </p:spTree>
    <p:extLst>
      <p:ext uri="{BB962C8B-B14F-4D97-AF65-F5344CB8AC3E}">
        <p14:creationId xmlns:p14="http://schemas.microsoft.com/office/powerpoint/2010/main" val="134319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027"/>
                                        </p:tgtEl>
                                        <p:attrNameLst>
                                          <p:attrName>style.visibility</p:attrName>
                                        </p:attrNameLst>
                                      </p:cBhvr>
                                      <p:to>
                                        <p:strVal val="visible"/>
                                      </p:to>
                                    </p:set>
                                    <p:animEffect transition="in" filter="randombar(horizontal)">
                                      <p:cBhvr>
                                        <p:cTn id="29" dur="500"/>
                                        <p:tgtEl>
                                          <p:spTgt spid="102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028"/>
                                        </p:tgtEl>
                                        <p:attrNameLst>
                                          <p:attrName>style.visibility</p:attrName>
                                        </p:attrNameLst>
                                      </p:cBhvr>
                                      <p:to>
                                        <p:strVal val="visible"/>
                                      </p:to>
                                    </p:set>
                                    <p:anim calcmode="lin" valueType="num">
                                      <p:cBhvr>
                                        <p:cTn id="41" dur="500" fill="hold"/>
                                        <p:tgtEl>
                                          <p:spTgt spid="1028"/>
                                        </p:tgtEl>
                                        <p:attrNameLst>
                                          <p:attrName>ppt_w</p:attrName>
                                        </p:attrNameLst>
                                      </p:cBhvr>
                                      <p:tavLst>
                                        <p:tav tm="0">
                                          <p:val>
                                            <p:fltVal val="0"/>
                                          </p:val>
                                        </p:tav>
                                        <p:tav tm="100000">
                                          <p:val>
                                            <p:strVal val="#ppt_w"/>
                                          </p:val>
                                        </p:tav>
                                      </p:tavLst>
                                    </p:anim>
                                    <p:anim calcmode="lin" valueType="num">
                                      <p:cBhvr>
                                        <p:cTn id="42" dur="500" fill="hold"/>
                                        <p:tgtEl>
                                          <p:spTgt spid="1028"/>
                                        </p:tgtEl>
                                        <p:attrNameLst>
                                          <p:attrName>ppt_h</p:attrName>
                                        </p:attrNameLst>
                                      </p:cBhvr>
                                      <p:tavLst>
                                        <p:tav tm="0">
                                          <p:val>
                                            <p:fltVal val="0"/>
                                          </p:val>
                                        </p:tav>
                                        <p:tav tm="100000">
                                          <p:val>
                                            <p:strVal val="#ppt_h"/>
                                          </p:val>
                                        </p:tav>
                                      </p:tavLst>
                                    </p:anim>
                                    <p:animEffect transition="in" filter="fade">
                                      <p:cBhvr>
                                        <p:cTn id="43" dur="500"/>
                                        <p:tgtEl>
                                          <p:spTgt spid="1028"/>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heel(1)">
                                      <p:cBhvr>
                                        <p:cTn id="48" dur="20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p:cTn id="53" dur="500" fill="hold"/>
                                        <p:tgtEl>
                                          <p:spTgt spid="11"/>
                                        </p:tgtEl>
                                        <p:attrNameLst>
                                          <p:attrName>ppt_w</p:attrName>
                                        </p:attrNameLst>
                                      </p:cBhvr>
                                      <p:tavLst>
                                        <p:tav tm="0">
                                          <p:val>
                                            <p:fltVal val="0"/>
                                          </p:val>
                                        </p:tav>
                                        <p:tav tm="100000">
                                          <p:val>
                                            <p:strVal val="#ppt_w"/>
                                          </p:val>
                                        </p:tav>
                                      </p:tavLst>
                                    </p:anim>
                                    <p:anim calcmode="lin" valueType="num">
                                      <p:cBhvr>
                                        <p:cTn id="54" dur="500" fill="hold"/>
                                        <p:tgtEl>
                                          <p:spTgt spid="11"/>
                                        </p:tgtEl>
                                        <p:attrNameLst>
                                          <p:attrName>ppt_h</p:attrName>
                                        </p:attrNameLst>
                                      </p:cBhvr>
                                      <p:tavLst>
                                        <p:tav tm="0">
                                          <p:val>
                                            <p:fltVal val="0"/>
                                          </p:val>
                                        </p:tav>
                                        <p:tav tm="100000">
                                          <p:val>
                                            <p:strVal val="#ppt_h"/>
                                          </p:val>
                                        </p:tav>
                                      </p:tavLst>
                                    </p:anim>
                                    <p:animEffect transition="in" filter="fade">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additive="base">
                                        <p:cTn id="60" dur="500" fill="hold"/>
                                        <p:tgtEl>
                                          <p:spTgt spid="12"/>
                                        </p:tgtEl>
                                        <p:attrNameLst>
                                          <p:attrName>ppt_x</p:attrName>
                                        </p:attrNameLst>
                                      </p:cBhvr>
                                      <p:tavLst>
                                        <p:tav tm="0">
                                          <p:val>
                                            <p:strVal val="#ppt_x"/>
                                          </p:val>
                                        </p:tav>
                                        <p:tav tm="100000">
                                          <p:val>
                                            <p:strVal val="#ppt_x"/>
                                          </p:val>
                                        </p:tav>
                                      </p:tavLst>
                                    </p:anim>
                                    <p:anim calcmode="lin" valueType="num">
                                      <p:cBhvr additive="base">
                                        <p:cTn id="6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P spid="7" grpId="0"/>
      <p:bldP spid="8" grpId="0"/>
      <p:bldP spid="9" grpId="0"/>
      <p:bldP spid="10"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181711" y="116632"/>
            <a:ext cx="6481261" cy="1200329"/>
          </a:xfrm>
          <a:prstGeom prst="rect">
            <a:avLst/>
          </a:prstGeom>
          <a:noFill/>
        </p:spPr>
        <p:txBody>
          <a:bodyPr wrap="none" rtlCol="0">
            <a:spAutoFit/>
          </a:bodyPr>
          <a:lstStyle/>
          <a:p>
            <a:pPr algn="ctr"/>
            <a:r>
              <a:rPr lang="en-CA" sz="3600" dirty="0" smtClean="0">
                <a:latin typeface="Berlin Sans FB" pitchFamily="34" charset="0"/>
              </a:rPr>
              <a:t>La nature et </a:t>
            </a:r>
            <a:r>
              <a:rPr lang="en-CA" sz="3600" dirty="0" err="1" smtClean="0">
                <a:latin typeface="Berlin Sans FB" pitchFamily="34" charset="0"/>
              </a:rPr>
              <a:t>ses</a:t>
            </a:r>
            <a:r>
              <a:rPr lang="en-CA" sz="3600" dirty="0" smtClean="0">
                <a:latin typeface="Berlin Sans FB" pitchFamily="34" charset="0"/>
              </a:rPr>
              <a:t> </a:t>
            </a:r>
            <a:r>
              <a:rPr lang="en-CA" sz="3600" dirty="0" err="1" smtClean="0">
                <a:latin typeface="Berlin Sans FB" pitchFamily="34" charset="0"/>
              </a:rPr>
              <a:t>puits</a:t>
            </a:r>
            <a:r>
              <a:rPr lang="en-CA" sz="3600" dirty="0" smtClean="0">
                <a:latin typeface="Berlin Sans FB" pitchFamily="34" charset="0"/>
              </a:rPr>
              <a:t> de </a:t>
            </a:r>
            <a:r>
              <a:rPr lang="en-CA" sz="3600" dirty="0" err="1" smtClean="0">
                <a:latin typeface="Berlin Sans FB" pitchFamily="34" charset="0"/>
              </a:rPr>
              <a:t>carbone</a:t>
            </a:r>
            <a:endParaRPr lang="en-CA" sz="3600" dirty="0" smtClean="0">
              <a:latin typeface="Berlin Sans FB" pitchFamily="34" charset="0"/>
            </a:endParaRPr>
          </a:p>
          <a:p>
            <a:pPr algn="ctr"/>
            <a:r>
              <a:rPr lang="en-CA" sz="3600" dirty="0" smtClean="0">
                <a:latin typeface="Berlin Sans FB" pitchFamily="34" charset="0"/>
              </a:rPr>
              <a:t> - </a:t>
            </a:r>
            <a:r>
              <a:rPr lang="en-CA" sz="3600" dirty="0" err="1" smtClean="0">
                <a:latin typeface="Berlin Sans FB" pitchFamily="34" charset="0"/>
              </a:rPr>
              <a:t>capteurs</a:t>
            </a:r>
            <a:r>
              <a:rPr lang="en-CA" sz="3600" dirty="0" smtClean="0">
                <a:latin typeface="Berlin Sans FB" pitchFamily="34" charset="0"/>
              </a:rPr>
              <a:t> de CO² -</a:t>
            </a:r>
            <a:endParaRPr lang="fr-CA" sz="3600" dirty="0">
              <a:latin typeface="Berlin Sans FB" pitchFamily="34"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69761"/>
            <a:ext cx="4427984" cy="2944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2341" y="1469761"/>
            <a:ext cx="4721659" cy="3143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2" y="4414370"/>
            <a:ext cx="9163050" cy="244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61284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607647" y="681304"/>
            <a:ext cx="8037778" cy="584775"/>
          </a:xfrm>
          <a:prstGeom prst="rect">
            <a:avLst/>
          </a:prstGeom>
          <a:noFill/>
        </p:spPr>
        <p:txBody>
          <a:bodyPr wrap="none" rtlCol="0">
            <a:spAutoFit/>
          </a:bodyPr>
          <a:lstStyle/>
          <a:p>
            <a:r>
              <a:rPr lang="en-CA" sz="3200" dirty="0" smtClean="0">
                <a:latin typeface="Berlin Sans FB" pitchFamily="34" charset="0"/>
              </a:rPr>
              <a:t>Les </a:t>
            </a:r>
            <a:r>
              <a:rPr lang="en-CA" sz="3200" dirty="0" err="1" smtClean="0">
                <a:latin typeface="Berlin Sans FB" pitchFamily="34" charset="0"/>
              </a:rPr>
              <a:t>arbres</a:t>
            </a:r>
            <a:r>
              <a:rPr lang="en-CA" sz="3200" dirty="0" smtClean="0">
                <a:latin typeface="Berlin Sans FB" pitchFamily="34" charset="0"/>
              </a:rPr>
              <a:t> </a:t>
            </a:r>
            <a:r>
              <a:rPr lang="en-CA" sz="3200" dirty="0" err="1" smtClean="0">
                <a:latin typeface="Berlin Sans FB" pitchFamily="34" charset="0"/>
              </a:rPr>
              <a:t>filtrent</a:t>
            </a:r>
            <a:r>
              <a:rPr lang="en-CA" sz="3200" dirty="0" smtClean="0">
                <a:latin typeface="Berlin Sans FB" pitchFamily="34" charset="0"/>
              </a:rPr>
              <a:t> les </a:t>
            </a:r>
            <a:r>
              <a:rPr lang="en-CA" sz="3200" dirty="0" smtClean="0">
                <a:solidFill>
                  <a:srgbClr val="C00000"/>
                </a:solidFill>
                <a:latin typeface="Berlin Sans FB" pitchFamily="34" charset="0"/>
              </a:rPr>
              <a:t>GES</a:t>
            </a:r>
            <a:r>
              <a:rPr lang="en-CA" sz="3200" dirty="0" smtClean="0">
                <a:latin typeface="Berlin Sans FB" pitchFamily="34" charset="0"/>
              </a:rPr>
              <a:t> par la </a:t>
            </a:r>
            <a:r>
              <a:rPr lang="en-CA" sz="3200" dirty="0" err="1" smtClean="0">
                <a:latin typeface="Berlin Sans FB" pitchFamily="34" charset="0"/>
              </a:rPr>
              <a:t>photosynthèse</a:t>
            </a:r>
            <a:endParaRPr lang="fr-CA" sz="3200" dirty="0">
              <a:latin typeface="Berlin Sans FB" pitchFamily="34" charset="0"/>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820143"/>
            <a:ext cx="4876800" cy="324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90632" y="1967004"/>
            <a:ext cx="1635384" cy="769441"/>
          </a:xfrm>
          <a:prstGeom prst="rect">
            <a:avLst/>
          </a:prstGeom>
        </p:spPr>
        <p:txBody>
          <a:bodyPr wrap="none">
            <a:spAutoFit/>
          </a:bodyPr>
          <a:lstStyle/>
          <a:p>
            <a:pPr lvl="0">
              <a:defRPr/>
            </a:pPr>
            <a:r>
              <a:rPr lang="fr-CA" sz="4400" b="1" kern="0" dirty="0">
                <a:solidFill>
                  <a:srgbClr val="CC3300"/>
                </a:solidFill>
                <a:latin typeface="Komika Title - Wide" pitchFamily="2" charset="0"/>
              </a:rPr>
              <a:t>CO</a:t>
            </a:r>
            <a:r>
              <a:rPr lang="fr-CA" sz="4400" b="1" kern="0" baseline="-25000" dirty="0">
                <a:solidFill>
                  <a:srgbClr val="CC3300"/>
                </a:solidFill>
                <a:latin typeface="Komika Title - Wide" pitchFamily="2" charset="0"/>
              </a:rPr>
              <a:t>2</a:t>
            </a:r>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7641" y="1601367"/>
            <a:ext cx="148113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p:cNvSpPr txBox="1"/>
          <p:nvPr/>
        </p:nvSpPr>
        <p:spPr>
          <a:xfrm>
            <a:off x="357020" y="5229200"/>
            <a:ext cx="3076483" cy="369332"/>
          </a:xfrm>
          <a:prstGeom prst="rect">
            <a:avLst/>
          </a:prstGeom>
          <a:noFill/>
        </p:spPr>
        <p:txBody>
          <a:bodyPr wrap="none" rtlCol="0">
            <a:spAutoFit/>
          </a:bodyPr>
          <a:lstStyle/>
          <a:p>
            <a:r>
              <a:rPr lang="en-CA" dirty="0" err="1" smtClean="0">
                <a:solidFill>
                  <a:srgbClr val="C00000"/>
                </a:solidFill>
                <a:latin typeface="Berlin Sans FB" pitchFamily="34" charset="0"/>
              </a:rPr>
              <a:t>Ils</a:t>
            </a:r>
            <a:r>
              <a:rPr lang="en-CA" dirty="0" smtClean="0">
                <a:solidFill>
                  <a:srgbClr val="C00000"/>
                </a:solidFill>
                <a:latin typeface="Berlin Sans FB" pitchFamily="34" charset="0"/>
              </a:rPr>
              <a:t> absorbent des </a:t>
            </a:r>
            <a:r>
              <a:rPr lang="en-CA" dirty="0" err="1" smtClean="0">
                <a:solidFill>
                  <a:srgbClr val="C00000"/>
                </a:solidFill>
                <a:latin typeface="Berlin Sans FB" pitchFamily="34" charset="0"/>
              </a:rPr>
              <a:t>gaz</a:t>
            </a:r>
            <a:r>
              <a:rPr lang="en-CA" dirty="0" smtClean="0">
                <a:solidFill>
                  <a:srgbClr val="C00000"/>
                </a:solidFill>
                <a:latin typeface="Berlin Sans FB" pitchFamily="34" charset="0"/>
              </a:rPr>
              <a:t> </a:t>
            </a:r>
            <a:r>
              <a:rPr lang="en-CA" dirty="0" err="1" smtClean="0">
                <a:solidFill>
                  <a:srgbClr val="C00000"/>
                </a:solidFill>
                <a:latin typeface="Berlin Sans FB" pitchFamily="34" charset="0"/>
              </a:rPr>
              <a:t>polluants</a:t>
            </a:r>
            <a:endParaRPr lang="fr-CA" dirty="0">
              <a:solidFill>
                <a:srgbClr val="C00000"/>
              </a:solidFill>
              <a:latin typeface="Berlin Sans FB" pitchFamily="34" charset="0"/>
            </a:endParaRPr>
          </a:p>
        </p:txBody>
      </p:sp>
      <p:sp>
        <p:nvSpPr>
          <p:cNvPr id="7" name="ZoneTexte 6"/>
          <p:cNvSpPr txBox="1"/>
          <p:nvPr/>
        </p:nvSpPr>
        <p:spPr>
          <a:xfrm>
            <a:off x="5965255" y="5226888"/>
            <a:ext cx="2670924" cy="369332"/>
          </a:xfrm>
          <a:prstGeom prst="rect">
            <a:avLst/>
          </a:prstGeom>
          <a:noFill/>
        </p:spPr>
        <p:txBody>
          <a:bodyPr wrap="none" rtlCol="0">
            <a:spAutoFit/>
          </a:bodyPr>
          <a:lstStyle/>
          <a:p>
            <a:r>
              <a:rPr lang="en-CA" dirty="0" err="1" smtClean="0">
                <a:solidFill>
                  <a:srgbClr val="0070C0"/>
                </a:solidFill>
                <a:latin typeface="Berlin Sans FB" pitchFamily="34" charset="0"/>
              </a:rPr>
              <a:t>Ils</a:t>
            </a:r>
            <a:r>
              <a:rPr lang="en-CA" dirty="0" smtClean="0">
                <a:solidFill>
                  <a:srgbClr val="0070C0"/>
                </a:solidFill>
                <a:latin typeface="Berlin Sans FB" pitchFamily="34" charset="0"/>
              </a:rPr>
              <a:t> </a:t>
            </a:r>
            <a:r>
              <a:rPr lang="en-CA" dirty="0" err="1" smtClean="0">
                <a:solidFill>
                  <a:srgbClr val="0070C0"/>
                </a:solidFill>
                <a:latin typeface="Berlin Sans FB" pitchFamily="34" charset="0"/>
              </a:rPr>
              <a:t>fournissent</a:t>
            </a:r>
            <a:r>
              <a:rPr lang="en-CA" dirty="0" smtClean="0">
                <a:solidFill>
                  <a:srgbClr val="0070C0"/>
                </a:solidFill>
                <a:latin typeface="Berlin Sans FB" pitchFamily="34" charset="0"/>
              </a:rPr>
              <a:t> de </a:t>
            </a:r>
            <a:r>
              <a:rPr lang="en-CA" dirty="0" err="1" smtClean="0">
                <a:solidFill>
                  <a:srgbClr val="0070C0"/>
                </a:solidFill>
                <a:latin typeface="Berlin Sans FB" pitchFamily="34" charset="0"/>
              </a:rPr>
              <a:t>l’oxygène</a:t>
            </a:r>
            <a:endParaRPr lang="fr-CA" dirty="0">
              <a:solidFill>
                <a:srgbClr val="0070C0"/>
              </a:solidFill>
              <a:latin typeface="Berlin Sans FB" pitchFamily="34" charset="0"/>
            </a:endParaRPr>
          </a:p>
        </p:txBody>
      </p:sp>
      <p:sp>
        <p:nvSpPr>
          <p:cNvPr id="2" name="Flèche droite 1"/>
          <p:cNvSpPr/>
          <p:nvPr/>
        </p:nvSpPr>
        <p:spPr>
          <a:xfrm>
            <a:off x="1009284" y="2588440"/>
            <a:ext cx="1848048" cy="89930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050" name="Picture 2"/>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19121396">
            <a:off x="6028718" y="2344303"/>
            <a:ext cx="1890713"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99952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581848"/>
            <a:ext cx="8850606" cy="5773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56843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938816" y="332656"/>
            <a:ext cx="7340472" cy="1077218"/>
          </a:xfrm>
          <a:prstGeom prst="rect">
            <a:avLst/>
          </a:prstGeom>
          <a:noFill/>
        </p:spPr>
        <p:txBody>
          <a:bodyPr wrap="none" rtlCol="0">
            <a:spAutoFit/>
          </a:bodyPr>
          <a:lstStyle/>
          <a:p>
            <a:pPr algn="ctr"/>
            <a:r>
              <a:rPr lang="en-CA" sz="3200" u="sng" dirty="0" err="1" smtClean="0">
                <a:latin typeface="Berlin Sans FB" pitchFamily="34" charset="0"/>
              </a:rPr>
              <a:t>Quelles</a:t>
            </a:r>
            <a:r>
              <a:rPr lang="en-CA" sz="3200" u="sng" dirty="0" smtClean="0">
                <a:latin typeface="Berlin Sans FB" pitchFamily="34" charset="0"/>
              </a:rPr>
              <a:t> </a:t>
            </a:r>
            <a:r>
              <a:rPr lang="en-CA" sz="3200" u="sng" dirty="0" err="1" smtClean="0">
                <a:latin typeface="Berlin Sans FB" pitchFamily="34" charset="0"/>
              </a:rPr>
              <a:t>sont</a:t>
            </a:r>
            <a:r>
              <a:rPr lang="en-CA" sz="3200" u="sng" dirty="0" smtClean="0">
                <a:latin typeface="Berlin Sans FB" pitchFamily="34" charset="0"/>
              </a:rPr>
              <a:t> les </a:t>
            </a:r>
            <a:r>
              <a:rPr lang="en-CA" sz="3200" u="sng" dirty="0" err="1" smtClean="0">
                <a:latin typeface="Berlin Sans FB" pitchFamily="34" charset="0"/>
              </a:rPr>
              <a:t>conséquences</a:t>
            </a:r>
            <a:endParaRPr lang="en-CA" sz="3200" u="sng" dirty="0" smtClean="0">
              <a:latin typeface="Berlin Sans FB" pitchFamily="34" charset="0"/>
            </a:endParaRPr>
          </a:p>
          <a:p>
            <a:pPr algn="ctr"/>
            <a:r>
              <a:rPr lang="en-CA" sz="3200" u="sng" dirty="0" smtClean="0">
                <a:latin typeface="Berlin Sans FB" pitchFamily="34" charset="0"/>
              </a:rPr>
              <a:t> des </a:t>
            </a:r>
            <a:r>
              <a:rPr lang="en-CA" sz="3200" u="sng" dirty="0" err="1" smtClean="0">
                <a:latin typeface="Berlin Sans FB" pitchFamily="34" charset="0"/>
              </a:rPr>
              <a:t>changements</a:t>
            </a:r>
            <a:r>
              <a:rPr lang="en-CA" sz="3200" u="sng" dirty="0" smtClean="0">
                <a:latin typeface="Berlin Sans FB" pitchFamily="34" charset="0"/>
              </a:rPr>
              <a:t> </a:t>
            </a:r>
            <a:r>
              <a:rPr lang="en-CA" sz="3200" u="sng" dirty="0" err="1" smtClean="0">
                <a:latin typeface="Berlin Sans FB" pitchFamily="34" charset="0"/>
              </a:rPr>
              <a:t>climatiques</a:t>
            </a:r>
            <a:r>
              <a:rPr lang="en-CA" sz="3200" u="sng" dirty="0" smtClean="0">
                <a:latin typeface="Berlin Sans FB" pitchFamily="34" charset="0"/>
              </a:rPr>
              <a:t> </a:t>
            </a:r>
            <a:r>
              <a:rPr lang="en-CA" sz="3200" u="sng" dirty="0" err="1" smtClean="0">
                <a:latin typeface="Berlin Sans FB" pitchFamily="34" charset="0"/>
              </a:rPr>
              <a:t>sur</a:t>
            </a:r>
            <a:r>
              <a:rPr lang="en-CA" sz="3200" u="sng" dirty="0" smtClean="0">
                <a:latin typeface="Berlin Sans FB" pitchFamily="34" charset="0"/>
              </a:rPr>
              <a:t> </a:t>
            </a:r>
            <a:r>
              <a:rPr lang="en-CA" sz="3200" u="sng" dirty="0" err="1" smtClean="0">
                <a:latin typeface="Berlin Sans FB" pitchFamily="34" charset="0"/>
              </a:rPr>
              <a:t>nos</a:t>
            </a:r>
            <a:r>
              <a:rPr lang="en-CA" sz="3200" u="sng" dirty="0" smtClean="0">
                <a:latin typeface="Berlin Sans FB" pitchFamily="34" charset="0"/>
              </a:rPr>
              <a:t> vies?</a:t>
            </a:r>
            <a:endParaRPr lang="fr-CA" sz="3200" u="sng" dirty="0">
              <a:latin typeface="Berlin Sans FB" pitchFamily="34" charset="0"/>
            </a:endParaRPr>
          </a:p>
        </p:txBody>
      </p:sp>
      <p:pic>
        <p:nvPicPr>
          <p:cNvPr id="5" name="Picture 9">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824" y="2636912"/>
            <a:ext cx="4409657" cy="231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6" y="2486876"/>
            <a:ext cx="3301167" cy="2475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p:cNvSpPr txBox="1"/>
          <p:nvPr/>
        </p:nvSpPr>
        <p:spPr>
          <a:xfrm>
            <a:off x="266376" y="5220124"/>
            <a:ext cx="8478603" cy="584775"/>
          </a:xfrm>
          <a:prstGeom prst="rect">
            <a:avLst/>
          </a:prstGeom>
          <a:noFill/>
        </p:spPr>
        <p:txBody>
          <a:bodyPr wrap="none" rtlCol="0">
            <a:spAutoFit/>
          </a:bodyPr>
          <a:lstStyle/>
          <a:p>
            <a:r>
              <a:rPr lang="en-CA" sz="3200" dirty="0" err="1" smtClean="0">
                <a:latin typeface="Berlin Sans FB" pitchFamily="34" charset="0"/>
              </a:rPr>
              <a:t>Érosion</a:t>
            </a:r>
            <a:r>
              <a:rPr lang="en-CA" sz="3200" dirty="0" smtClean="0">
                <a:latin typeface="Berlin Sans FB" pitchFamily="34" charset="0"/>
              </a:rPr>
              <a:t> des </a:t>
            </a:r>
            <a:r>
              <a:rPr lang="en-CA" sz="3200" dirty="0" err="1" smtClean="0">
                <a:latin typeface="Berlin Sans FB" pitchFamily="34" charset="0"/>
              </a:rPr>
              <a:t>berge</a:t>
            </a:r>
            <a:r>
              <a:rPr lang="en-CA" sz="3200" dirty="0" smtClean="0">
                <a:latin typeface="Berlin Sans FB" pitchFamily="34" charset="0"/>
              </a:rPr>
              <a:t> en bordure de la </a:t>
            </a:r>
            <a:r>
              <a:rPr lang="en-CA" sz="3200" dirty="0" err="1" smtClean="0">
                <a:latin typeface="Berlin Sans FB" pitchFamily="34" charset="0"/>
              </a:rPr>
              <a:t>mer</a:t>
            </a:r>
            <a:r>
              <a:rPr lang="en-CA" sz="3200" dirty="0" smtClean="0">
                <a:latin typeface="Berlin Sans FB" pitchFamily="34" charset="0"/>
              </a:rPr>
              <a:t>, Gaspésie</a:t>
            </a:r>
            <a:endParaRPr lang="fr-CA" sz="3200" dirty="0">
              <a:latin typeface="Berlin Sans FB" pitchFamily="34" charset="0"/>
            </a:endParaRPr>
          </a:p>
        </p:txBody>
      </p:sp>
      <p:sp>
        <p:nvSpPr>
          <p:cNvPr id="2" name="Rectangle 1"/>
          <p:cNvSpPr/>
          <p:nvPr/>
        </p:nvSpPr>
        <p:spPr>
          <a:xfrm>
            <a:off x="-334189" y="1628800"/>
            <a:ext cx="9886482"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CA"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lin Sans FB" pitchFamily="34" charset="0"/>
              </a:rPr>
              <a:t>Augmentation du </a:t>
            </a:r>
            <a:r>
              <a:rPr lang="en-CA" sz="40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lin Sans FB" pitchFamily="34" charset="0"/>
              </a:rPr>
              <a:t>niveau</a:t>
            </a:r>
            <a:r>
              <a:rPr lang="en-CA"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lin Sans FB" pitchFamily="34" charset="0"/>
              </a:rPr>
              <a:t> de la </a:t>
            </a:r>
            <a:r>
              <a:rPr lang="en-CA" sz="40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lin Sans FB" pitchFamily="34" charset="0"/>
              </a:rPr>
              <a:t>mer</a:t>
            </a:r>
            <a:endParaRPr lang="fr-CA"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128833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83568" y="764704"/>
            <a:ext cx="7603363" cy="646331"/>
          </a:xfrm>
          <a:prstGeom prst="rect">
            <a:avLst/>
          </a:prstGeom>
          <a:noFill/>
        </p:spPr>
        <p:txBody>
          <a:bodyPr wrap="none" rtlCol="0">
            <a:spAutoFit/>
          </a:bodyPr>
          <a:lstStyle/>
          <a:p>
            <a:r>
              <a:rPr lang="en-CA" sz="3600" dirty="0" smtClean="0">
                <a:latin typeface="Berlin Sans FB" pitchFamily="34" charset="0"/>
              </a:rPr>
              <a:t>Le </a:t>
            </a:r>
            <a:r>
              <a:rPr lang="en-CA" sz="3600" dirty="0" err="1" smtClean="0">
                <a:latin typeface="Berlin Sans FB" pitchFamily="34" charset="0"/>
              </a:rPr>
              <a:t>concours</a:t>
            </a:r>
            <a:r>
              <a:rPr lang="en-CA" sz="3600" dirty="0" smtClean="0">
                <a:latin typeface="Berlin Sans FB" pitchFamily="34" charset="0"/>
              </a:rPr>
              <a:t> </a:t>
            </a:r>
            <a:r>
              <a:rPr lang="en-CA" sz="3600" dirty="0" err="1" smtClean="0">
                <a:latin typeface="Berlin Sans FB" pitchFamily="34" charset="0"/>
              </a:rPr>
              <a:t>Génies</a:t>
            </a:r>
            <a:r>
              <a:rPr lang="en-CA" sz="3600" dirty="0" smtClean="0">
                <a:latin typeface="Berlin Sans FB" pitchFamily="34" charset="0"/>
              </a:rPr>
              <a:t> en </a:t>
            </a:r>
            <a:r>
              <a:rPr lang="en-CA" sz="3600" dirty="0" err="1" smtClean="0">
                <a:latin typeface="Berlin Sans FB" pitchFamily="34" charset="0"/>
              </a:rPr>
              <a:t>herbe</a:t>
            </a:r>
            <a:r>
              <a:rPr lang="en-CA" sz="3600" dirty="0" smtClean="0">
                <a:latin typeface="Berlin Sans FB" pitchFamily="34" charset="0"/>
              </a:rPr>
              <a:t> </a:t>
            </a:r>
            <a:r>
              <a:rPr lang="en-CA" sz="3600" dirty="0" err="1" smtClean="0">
                <a:latin typeface="Berlin Sans FB" pitchFamily="34" charset="0"/>
              </a:rPr>
              <a:t>c’est</a:t>
            </a:r>
            <a:r>
              <a:rPr lang="en-CA" sz="3600" dirty="0" smtClean="0">
                <a:latin typeface="Berlin Sans FB" pitchFamily="34" charset="0"/>
              </a:rPr>
              <a:t> quoi?</a:t>
            </a:r>
            <a:endParaRPr lang="fr-CA" sz="3600" dirty="0">
              <a:latin typeface="Berlin Sans FB"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8" y="1844824"/>
            <a:ext cx="5151437" cy="328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3" y="2420888"/>
            <a:ext cx="3736975" cy="303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67783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3155" y="2924944"/>
            <a:ext cx="5101065" cy="3116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867422" y="2180882"/>
            <a:ext cx="7686720" cy="523220"/>
          </a:xfrm>
          <a:prstGeom prst="rect">
            <a:avLst/>
          </a:prstGeom>
          <a:noFill/>
        </p:spPr>
        <p:txBody>
          <a:bodyPr wrap="none" rtlCol="0">
            <a:spAutoFit/>
          </a:bodyPr>
          <a:lstStyle/>
          <a:p>
            <a:r>
              <a:rPr lang="en-CA" sz="2800" dirty="0" err="1" smtClean="0">
                <a:latin typeface="Berlin Sans FB" pitchFamily="34" charset="0"/>
              </a:rPr>
              <a:t>Inondations</a:t>
            </a:r>
            <a:r>
              <a:rPr lang="en-CA" sz="2800" dirty="0" smtClean="0">
                <a:latin typeface="Berlin Sans FB" pitchFamily="34" charset="0"/>
              </a:rPr>
              <a:t> de </a:t>
            </a:r>
            <a:r>
              <a:rPr lang="en-CA" sz="2800" dirty="0" err="1" smtClean="0">
                <a:latin typeface="Berlin Sans FB" pitchFamily="34" charset="0"/>
              </a:rPr>
              <a:t>l’automne</a:t>
            </a:r>
            <a:r>
              <a:rPr lang="en-CA" sz="2800" dirty="0" smtClean="0">
                <a:latin typeface="Berlin Sans FB" pitchFamily="34" charset="0"/>
              </a:rPr>
              <a:t> 2017 </a:t>
            </a:r>
            <a:r>
              <a:rPr lang="en-CA" sz="2800" dirty="0" err="1" smtClean="0">
                <a:latin typeface="Berlin Sans FB" pitchFamily="34" charset="0"/>
              </a:rPr>
              <a:t>partout</a:t>
            </a:r>
            <a:r>
              <a:rPr lang="en-CA" sz="2800" dirty="0" smtClean="0">
                <a:latin typeface="Berlin Sans FB" pitchFamily="34" charset="0"/>
              </a:rPr>
              <a:t> au Québec</a:t>
            </a:r>
            <a:endParaRPr lang="fr-CA" sz="2800" dirty="0">
              <a:latin typeface="Berlin Sans FB" pitchFamily="34" charset="0"/>
            </a:endParaRPr>
          </a:p>
        </p:txBody>
      </p:sp>
      <p:sp>
        <p:nvSpPr>
          <p:cNvPr id="7" name="Rectangle 6"/>
          <p:cNvSpPr/>
          <p:nvPr/>
        </p:nvSpPr>
        <p:spPr>
          <a:xfrm>
            <a:off x="553234" y="126591"/>
            <a:ext cx="8000908" cy="175432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C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lin Sans FB" pitchFamily="34" charset="0"/>
              </a:rPr>
              <a:t>Intensification des </a:t>
            </a:r>
          </a:p>
          <a:p>
            <a:pPr algn="ctr"/>
            <a:r>
              <a:rPr lang="en-C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lin Sans FB" pitchFamily="34" charset="0"/>
              </a:rPr>
              <a:t>catastrophes </a:t>
            </a:r>
            <a:r>
              <a:rPr lang="en-CA" sz="5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lin Sans FB" pitchFamily="34" charset="0"/>
              </a:rPr>
              <a:t>naturelles</a:t>
            </a:r>
            <a:endParaRPr lang="fr-C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5721387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330368"/>
            <a:ext cx="6279146"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467544" y="5019968"/>
            <a:ext cx="8068234" cy="1569660"/>
          </a:xfrm>
          <a:prstGeom prst="rect">
            <a:avLst/>
          </a:prstGeom>
          <a:noFill/>
        </p:spPr>
        <p:txBody>
          <a:bodyPr wrap="none" rtlCol="0">
            <a:spAutoFit/>
          </a:bodyPr>
          <a:lstStyle/>
          <a:p>
            <a:pPr algn="ctr"/>
            <a:r>
              <a:rPr lang="en-CA" sz="3200" dirty="0" smtClean="0">
                <a:latin typeface="Berlin Sans FB" pitchFamily="34" charset="0"/>
              </a:rPr>
              <a:t>Les </a:t>
            </a:r>
            <a:r>
              <a:rPr lang="en-CA" sz="3200" dirty="0" err="1" smtClean="0">
                <a:latin typeface="Berlin Sans FB" pitchFamily="34" charset="0"/>
              </a:rPr>
              <a:t>feux</a:t>
            </a:r>
            <a:r>
              <a:rPr lang="en-CA" sz="3200" dirty="0" smtClean="0">
                <a:latin typeface="Berlin Sans FB" pitchFamily="34" charset="0"/>
              </a:rPr>
              <a:t> de </a:t>
            </a:r>
            <a:r>
              <a:rPr lang="en-CA" sz="3200" dirty="0" err="1" smtClean="0">
                <a:latin typeface="Berlin Sans FB" pitchFamily="34" charset="0"/>
              </a:rPr>
              <a:t>forêt</a:t>
            </a:r>
            <a:r>
              <a:rPr lang="en-CA" sz="3200" dirty="0" smtClean="0">
                <a:latin typeface="Berlin Sans FB" pitchFamily="34" charset="0"/>
              </a:rPr>
              <a:t> </a:t>
            </a:r>
            <a:r>
              <a:rPr lang="en-CA" sz="3200" dirty="0" err="1" smtClean="0">
                <a:latin typeface="Berlin Sans FB" pitchFamily="34" charset="0"/>
              </a:rPr>
              <a:t>ont</a:t>
            </a:r>
            <a:r>
              <a:rPr lang="en-CA" sz="3200" dirty="0" smtClean="0">
                <a:latin typeface="Berlin Sans FB" pitchFamily="34" charset="0"/>
              </a:rPr>
              <a:t> </a:t>
            </a:r>
            <a:r>
              <a:rPr lang="en-CA" sz="3200" dirty="0" err="1" smtClean="0">
                <a:latin typeface="Berlin Sans FB" pitchFamily="34" charset="0"/>
              </a:rPr>
              <a:t>ravagé</a:t>
            </a:r>
            <a:r>
              <a:rPr lang="en-CA" sz="3200" dirty="0" smtClean="0">
                <a:latin typeface="Berlin Sans FB" pitchFamily="34" charset="0"/>
              </a:rPr>
              <a:t> </a:t>
            </a:r>
            <a:r>
              <a:rPr lang="en-CA" sz="3200" dirty="0" err="1" smtClean="0">
                <a:latin typeface="Berlin Sans FB" pitchFamily="34" charset="0"/>
              </a:rPr>
              <a:t>l’Ouest</a:t>
            </a:r>
            <a:r>
              <a:rPr lang="en-CA" sz="3200" dirty="0" smtClean="0">
                <a:latin typeface="Berlin Sans FB" pitchFamily="34" charset="0"/>
              </a:rPr>
              <a:t> </a:t>
            </a:r>
            <a:r>
              <a:rPr lang="en-CA" sz="3200" dirty="0" err="1">
                <a:latin typeface="Berlin Sans FB" pitchFamily="34" charset="0"/>
              </a:rPr>
              <a:t>c</a:t>
            </a:r>
            <a:r>
              <a:rPr lang="en-CA" sz="3200" dirty="0" err="1" smtClean="0">
                <a:latin typeface="Berlin Sans FB" pitchFamily="34" charset="0"/>
              </a:rPr>
              <a:t>anadien</a:t>
            </a:r>
            <a:r>
              <a:rPr lang="en-CA" sz="3200" dirty="0" smtClean="0">
                <a:latin typeface="Berlin Sans FB" pitchFamily="34" charset="0"/>
              </a:rPr>
              <a:t> </a:t>
            </a:r>
          </a:p>
          <a:p>
            <a:pPr algn="ctr"/>
            <a:r>
              <a:rPr lang="en-CA" sz="3200" dirty="0" smtClean="0">
                <a:latin typeface="Berlin Sans FB" pitchFamily="34" charset="0"/>
              </a:rPr>
              <a:t>en </a:t>
            </a:r>
            <a:r>
              <a:rPr lang="en-CA" sz="3200" dirty="0" err="1" smtClean="0">
                <a:latin typeface="Berlin Sans FB" pitchFamily="34" charset="0"/>
              </a:rPr>
              <a:t>brûlant</a:t>
            </a:r>
            <a:r>
              <a:rPr lang="en-CA" sz="3200" dirty="0" smtClean="0">
                <a:latin typeface="Berlin Sans FB" pitchFamily="34" charset="0"/>
              </a:rPr>
              <a:t> plus d’un million </a:t>
            </a:r>
          </a:p>
          <a:p>
            <a:pPr algn="ctr"/>
            <a:r>
              <a:rPr lang="en-CA" sz="3200" dirty="0" err="1" smtClean="0">
                <a:latin typeface="Berlin Sans FB" pitchFamily="34" charset="0"/>
              </a:rPr>
              <a:t>d’hectares</a:t>
            </a:r>
            <a:r>
              <a:rPr lang="en-CA" sz="3200" dirty="0" smtClean="0">
                <a:latin typeface="Berlin Sans FB" pitchFamily="34" charset="0"/>
              </a:rPr>
              <a:t> </a:t>
            </a:r>
            <a:r>
              <a:rPr lang="en-CA" sz="3200" dirty="0" err="1" smtClean="0">
                <a:latin typeface="Berlin Sans FB" pitchFamily="34" charset="0"/>
              </a:rPr>
              <a:t>depuis</a:t>
            </a:r>
            <a:r>
              <a:rPr lang="en-CA" sz="3200" dirty="0" smtClean="0">
                <a:latin typeface="Berlin Sans FB" pitchFamily="34" charset="0"/>
              </a:rPr>
              <a:t> le </a:t>
            </a:r>
            <a:r>
              <a:rPr lang="en-CA" sz="3200" dirty="0" err="1" smtClean="0">
                <a:latin typeface="Berlin Sans FB" pitchFamily="34" charset="0"/>
              </a:rPr>
              <a:t>mois</a:t>
            </a:r>
            <a:r>
              <a:rPr lang="en-CA" sz="3200" dirty="0" smtClean="0">
                <a:latin typeface="Berlin Sans FB" pitchFamily="34" charset="0"/>
              </a:rPr>
              <a:t> </a:t>
            </a:r>
            <a:r>
              <a:rPr lang="en-CA" sz="3200" dirty="0" err="1" smtClean="0">
                <a:latin typeface="Berlin Sans FB" pitchFamily="34" charset="0"/>
              </a:rPr>
              <a:t>d’avril</a:t>
            </a:r>
            <a:r>
              <a:rPr lang="en-CA" sz="3200" dirty="0" smtClean="0">
                <a:latin typeface="Berlin Sans FB" pitchFamily="34" charset="0"/>
              </a:rPr>
              <a:t> 2017</a:t>
            </a:r>
            <a:endParaRPr lang="fr-CA" sz="3200" dirty="0">
              <a:latin typeface="Berlin Sans FB" pitchFamily="34" charset="0"/>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8210" y="3068960"/>
            <a:ext cx="2431537" cy="1823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5976" y="3980786"/>
            <a:ext cx="1656184" cy="1020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937295" y="3937616"/>
            <a:ext cx="530915" cy="923330"/>
          </a:xfrm>
          <a:prstGeom prst="rect">
            <a:avLst/>
          </a:prstGeom>
        </p:spPr>
        <p:txBody>
          <a:bodyPr wrap="none">
            <a:spAutoFit/>
          </a:bodyPr>
          <a:lstStyle/>
          <a:p>
            <a:pPr lvl="0" algn="ctr"/>
            <a:r>
              <a:rPr lang="en-CA" sz="5400" b="1" dirty="0">
                <a:ln/>
                <a:solidFill>
                  <a:srgbClr val="E68422"/>
                </a:solidFill>
              </a:rPr>
              <a:t>x</a:t>
            </a:r>
            <a:endParaRPr lang="fr-CA" sz="5400" b="1" dirty="0">
              <a:ln/>
              <a:solidFill>
                <a:srgbClr val="E68422"/>
              </a:solidFill>
            </a:endParaRPr>
          </a:p>
        </p:txBody>
      </p:sp>
      <p:pic>
        <p:nvPicPr>
          <p:cNvPr id="1229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64730" y="1247654"/>
            <a:ext cx="2431537" cy="1821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51862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523" y="2204864"/>
            <a:ext cx="8562975" cy="450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34523" y="404664"/>
            <a:ext cx="8852102" cy="861774"/>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CA" sz="50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lin Sans FB" pitchFamily="34" charset="0"/>
              </a:rPr>
              <a:t>Déplacement</a:t>
            </a:r>
            <a:r>
              <a:rPr lang="en-CA" sz="5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lin Sans FB" pitchFamily="34" charset="0"/>
              </a:rPr>
              <a:t> de population</a:t>
            </a:r>
            <a:endParaRPr lang="fr-CA" sz="5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ZoneTexte 3"/>
          <p:cNvSpPr txBox="1"/>
          <p:nvPr/>
        </p:nvSpPr>
        <p:spPr>
          <a:xfrm>
            <a:off x="234523" y="1780838"/>
            <a:ext cx="4709944" cy="461665"/>
          </a:xfrm>
          <a:prstGeom prst="rect">
            <a:avLst/>
          </a:prstGeom>
          <a:noFill/>
        </p:spPr>
        <p:txBody>
          <a:bodyPr wrap="none" rtlCol="0">
            <a:spAutoFit/>
          </a:bodyPr>
          <a:lstStyle/>
          <a:p>
            <a:r>
              <a:rPr lang="en-CA" sz="2400" dirty="0" err="1">
                <a:latin typeface="Berlin Sans FB" pitchFamily="34" charset="0"/>
              </a:rPr>
              <a:t>R</a:t>
            </a:r>
            <a:r>
              <a:rPr lang="en-CA" sz="2400" dirty="0" err="1" smtClean="0">
                <a:latin typeface="Berlin Sans FB" pitchFamily="34" charset="0"/>
              </a:rPr>
              <a:t>éfugiés</a:t>
            </a:r>
            <a:r>
              <a:rPr lang="en-CA" sz="2400" dirty="0" smtClean="0">
                <a:latin typeface="Berlin Sans FB" pitchFamily="34" charset="0"/>
              </a:rPr>
              <a:t> </a:t>
            </a:r>
            <a:r>
              <a:rPr lang="en-CA" sz="2400" dirty="0" err="1" smtClean="0">
                <a:latin typeface="Berlin Sans FB" pitchFamily="34" charset="0"/>
              </a:rPr>
              <a:t>écologiques</a:t>
            </a:r>
            <a:r>
              <a:rPr lang="en-CA" sz="2400" dirty="0" smtClean="0">
                <a:latin typeface="Berlin Sans FB" pitchFamily="34" charset="0"/>
              </a:rPr>
              <a:t> </a:t>
            </a:r>
            <a:r>
              <a:rPr lang="en-CA" sz="2400" dirty="0" err="1" smtClean="0">
                <a:latin typeface="Berlin Sans FB" pitchFamily="34" charset="0"/>
              </a:rPr>
              <a:t>ou</a:t>
            </a:r>
            <a:r>
              <a:rPr lang="en-CA" sz="2400" dirty="0" smtClean="0">
                <a:latin typeface="Berlin Sans FB" pitchFamily="34" charset="0"/>
              </a:rPr>
              <a:t> </a:t>
            </a:r>
            <a:r>
              <a:rPr lang="en-CA" sz="2400" dirty="0" err="1" smtClean="0">
                <a:latin typeface="Berlin Sans FB" pitchFamily="34" charset="0"/>
              </a:rPr>
              <a:t>climatiques</a:t>
            </a:r>
            <a:endParaRPr lang="fr-CA" sz="2400" dirty="0">
              <a:latin typeface="Berlin Sans FB" pitchFamily="34" charset="0"/>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9066" y="1744989"/>
            <a:ext cx="3551366" cy="2468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11835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053658" y="6234646"/>
            <a:ext cx="2488182" cy="523220"/>
          </a:xfrm>
          <a:prstGeom prst="rect">
            <a:avLst/>
          </a:prstGeom>
          <a:noFill/>
        </p:spPr>
        <p:txBody>
          <a:bodyPr wrap="none" rtlCol="0">
            <a:spAutoFit/>
          </a:bodyPr>
          <a:lstStyle/>
          <a:p>
            <a:r>
              <a:rPr lang="en-CA" sz="2800" dirty="0" err="1" smtClean="0">
                <a:latin typeface="Berlin Sans FB" pitchFamily="34" charset="0"/>
              </a:rPr>
              <a:t>Éléphant</a:t>
            </a:r>
            <a:r>
              <a:rPr lang="en-CA" sz="2800" dirty="0" smtClean="0">
                <a:latin typeface="Berlin Sans FB" pitchFamily="34" charset="0"/>
              </a:rPr>
              <a:t> </a:t>
            </a:r>
            <a:r>
              <a:rPr lang="en-CA" sz="2800" dirty="0" err="1" smtClean="0">
                <a:latin typeface="Berlin Sans FB" pitchFamily="34" charset="0"/>
              </a:rPr>
              <a:t>d’Asie</a:t>
            </a:r>
            <a:endParaRPr lang="fr-CA" sz="2800" dirty="0">
              <a:latin typeface="Berlin Sans FB" pitchFamily="34" charset="0"/>
            </a:endParaRPr>
          </a:p>
        </p:txBody>
      </p:sp>
      <p:sp>
        <p:nvSpPr>
          <p:cNvPr id="5" name="ZoneTexte 4"/>
          <p:cNvSpPr txBox="1"/>
          <p:nvPr/>
        </p:nvSpPr>
        <p:spPr>
          <a:xfrm>
            <a:off x="974021" y="3533444"/>
            <a:ext cx="2722220" cy="523220"/>
          </a:xfrm>
          <a:prstGeom prst="rect">
            <a:avLst/>
          </a:prstGeom>
          <a:noFill/>
        </p:spPr>
        <p:txBody>
          <a:bodyPr wrap="none" rtlCol="0">
            <a:spAutoFit/>
          </a:bodyPr>
          <a:lstStyle/>
          <a:p>
            <a:r>
              <a:rPr lang="en-CA" sz="2800" dirty="0" smtClean="0">
                <a:latin typeface="Berlin Sans FB" pitchFamily="34" charset="0"/>
              </a:rPr>
              <a:t>Tigre du </a:t>
            </a:r>
            <a:r>
              <a:rPr lang="en-CA" sz="2800" dirty="0" err="1" smtClean="0">
                <a:latin typeface="Berlin Sans FB" pitchFamily="34" charset="0"/>
              </a:rPr>
              <a:t>Bengale</a:t>
            </a:r>
            <a:endParaRPr lang="fr-CA" sz="2800" dirty="0">
              <a:latin typeface="Berlin Sans FB" pitchFamily="34" charset="0"/>
            </a:endParaRPr>
          </a:p>
        </p:txBody>
      </p:sp>
      <p:sp>
        <p:nvSpPr>
          <p:cNvPr id="6" name="ZoneTexte 5"/>
          <p:cNvSpPr txBox="1"/>
          <p:nvPr/>
        </p:nvSpPr>
        <p:spPr>
          <a:xfrm>
            <a:off x="5326976" y="3428999"/>
            <a:ext cx="2579552" cy="523220"/>
          </a:xfrm>
          <a:prstGeom prst="rect">
            <a:avLst/>
          </a:prstGeom>
          <a:noFill/>
        </p:spPr>
        <p:txBody>
          <a:bodyPr wrap="none" rtlCol="0">
            <a:spAutoFit/>
          </a:bodyPr>
          <a:lstStyle/>
          <a:p>
            <a:r>
              <a:rPr lang="en-CA" sz="2800" dirty="0" smtClean="0">
                <a:latin typeface="Berlin Sans FB" pitchFamily="34" charset="0"/>
              </a:rPr>
              <a:t>Le panda </a:t>
            </a:r>
            <a:r>
              <a:rPr lang="en-CA" sz="2800" dirty="0" err="1" smtClean="0">
                <a:latin typeface="Berlin Sans FB" pitchFamily="34" charset="0"/>
              </a:rPr>
              <a:t>géant</a:t>
            </a:r>
            <a:endParaRPr lang="fr-CA" sz="2800" dirty="0">
              <a:latin typeface="Berlin Sans FB" pitchFamily="34" charset="0"/>
            </a:endParaRPr>
          </a:p>
        </p:txBody>
      </p:sp>
      <p:sp>
        <p:nvSpPr>
          <p:cNvPr id="7" name="ZoneTexte 6"/>
          <p:cNvSpPr txBox="1"/>
          <p:nvPr/>
        </p:nvSpPr>
        <p:spPr>
          <a:xfrm>
            <a:off x="5098089" y="6246038"/>
            <a:ext cx="3347391" cy="523220"/>
          </a:xfrm>
          <a:prstGeom prst="rect">
            <a:avLst/>
          </a:prstGeom>
          <a:noFill/>
        </p:spPr>
        <p:txBody>
          <a:bodyPr wrap="none" rtlCol="0">
            <a:spAutoFit/>
          </a:bodyPr>
          <a:lstStyle/>
          <a:p>
            <a:r>
              <a:rPr lang="en-CA" sz="2800" dirty="0" smtClean="0">
                <a:latin typeface="Berlin Sans FB" pitchFamily="34" charset="0"/>
              </a:rPr>
              <a:t>Le caribou </a:t>
            </a:r>
            <a:r>
              <a:rPr lang="en-CA" sz="2800" dirty="0" err="1" smtClean="0">
                <a:latin typeface="Berlin Sans FB" pitchFamily="34" charset="0"/>
              </a:rPr>
              <a:t>migrateur</a:t>
            </a:r>
            <a:endParaRPr lang="fr-CA" sz="2800" dirty="0">
              <a:latin typeface="Berlin Sans FB" pitchFamily="34" charset="0"/>
            </a:endParaRP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314" y="4081624"/>
            <a:ext cx="3825634" cy="2153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551" y="1339939"/>
            <a:ext cx="3900397" cy="2201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4" y="1366234"/>
            <a:ext cx="3657456" cy="2062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146" y="4031814"/>
            <a:ext cx="3646487" cy="229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67544" y="476672"/>
            <a:ext cx="8031366"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CA" sz="5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lin Sans FB" pitchFamily="34" charset="0"/>
              </a:rPr>
              <a:t>Perte</a:t>
            </a:r>
            <a:r>
              <a:rPr lang="en-C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lin Sans FB" pitchFamily="34" charset="0"/>
              </a:rPr>
              <a:t> de la </a:t>
            </a:r>
            <a:r>
              <a:rPr lang="en-CA" sz="5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lin Sans FB" pitchFamily="34" charset="0"/>
              </a:rPr>
              <a:t>biodiversité</a:t>
            </a:r>
            <a:endParaRPr lang="fr-C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6028182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772816"/>
            <a:ext cx="2646363" cy="396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2194" y="2387327"/>
            <a:ext cx="3171137" cy="2315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07504" y="439080"/>
            <a:ext cx="8800807"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CA" sz="48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lin Sans FB" pitchFamily="34" charset="0"/>
              </a:rPr>
              <a:t>Raréfaction</a:t>
            </a:r>
            <a:r>
              <a:rPr lang="en-CA" sz="4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lin Sans FB" pitchFamily="34" charset="0"/>
              </a:rPr>
              <a:t> de l’eau potable</a:t>
            </a:r>
            <a:endParaRPr lang="fr-CA" sz="4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8304" y="3158082"/>
            <a:ext cx="1428750"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3602194" y="1802552"/>
            <a:ext cx="3103735" cy="584775"/>
          </a:xfrm>
          <a:prstGeom prst="rect">
            <a:avLst/>
          </a:prstGeom>
          <a:noFill/>
        </p:spPr>
        <p:txBody>
          <a:bodyPr wrap="none" rtlCol="0">
            <a:spAutoFit/>
          </a:bodyPr>
          <a:lstStyle/>
          <a:p>
            <a:r>
              <a:rPr lang="en-CA" sz="3200" dirty="0" smtClean="0">
                <a:latin typeface="Berlin Sans FB" pitchFamily="34" charset="0"/>
              </a:rPr>
              <a:t>Par la </a:t>
            </a:r>
            <a:r>
              <a:rPr lang="en-CA" sz="3200" dirty="0" err="1" smtClean="0">
                <a:latin typeface="Berlin Sans FB" pitchFamily="34" charset="0"/>
              </a:rPr>
              <a:t>sécheresse</a:t>
            </a:r>
            <a:r>
              <a:rPr lang="en-CA" sz="3200" dirty="0" smtClean="0">
                <a:latin typeface="Berlin Sans FB" pitchFamily="34" charset="0"/>
              </a:rPr>
              <a:t> </a:t>
            </a:r>
            <a:endParaRPr lang="fr-CA" sz="3200" dirty="0">
              <a:latin typeface="Berlin Sans FB" pitchFamily="34" charset="0"/>
            </a:endParaRPr>
          </a:p>
        </p:txBody>
      </p:sp>
      <p:sp>
        <p:nvSpPr>
          <p:cNvPr id="4" name="ZoneTexte 3"/>
          <p:cNvSpPr txBox="1"/>
          <p:nvPr/>
        </p:nvSpPr>
        <p:spPr>
          <a:xfrm>
            <a:off x="4906924" y="5301207"/>
            <a:ext cx="3818674" cy="584775"/>
          </a:xfrm>
          <a:prstGeom prst="rect">
            <a:avLst/>
          </a:prstGeom>
          <a:noFill/>
        </p:spPr>
        <p:txBody>
          <a:bodyPr wrap="none" rtlCol="0">
            <a:spAutoFit/>
          </a:bodyPr>
          <a:lstStyle/>
          <a:p>
            <a:r>
              <a:rPr lang="en-CA" sz="3200" dirty="0">
                <a:latin typeface="Berlin Sans FB" pitchFamily="34" charset="0"/>
              </a:rPr>
              <a:t>P</a:t>
            </a:r>
            <a:r>
              <a:rPr lang="en-CA" sz="3200" dirty="0" smtClean="0">
                <a:latin typeface="Berlin Sans FB" pitchFamily="34" charset="0"/>
              </a:rPr>
              <a:t>ar la contamination</a:t>
            </a:r>
            <a:endParaRPr lang="fr-CA" sz="3200" dirty="0">
              <a:latin typeface="Berlin Sans FB" pitchFamily="34" charset="0"/>
            </a:endParaRPr>
          </a:p>
        </p:txBody>
      </p:sp>
    </p:spTree>
    <p:extLst>
      <p:ext uri="{BB962C8B-B14F-4D97-AF65-F5344CB8AC3E}">
        <p14:creationId xmlns:p14="http://schemas.microsoft.com/office/powerpoint/2010/main" val="17121863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989" y="1268760"/>
            <a:ext cx="5829997" cy="2791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1891339" y="68430"/>
            <a:ext cx="5431295" cy="1200329"/>
          </a:xfrm>
          <a:prstGeom prst="rect">
            <a:avLst/>
          </a:prstGeom>
          <a:noFill/>
        </p:spPr>
        <p:txBody>
          <a:bodyPr wrap="none" rtlCol="0">
            <a:spAutoFit/>
          </a:bodyPr>
          <a:lstStyle/>
          <a:p>
            <a:pPr algn="ctr"/>
            <a:r>
              <a:rPr lang="en-CA" sz="3600" dirty="0" smtClean="0">
                <a:latin typeface="Berlin Sans FB" pitchFamily="34" charset="0"/>
              </a:rPr>
              <a:t>La </a:t>
            </a:r>
            <a:r>
              <a:rPr lang="en-CA" sz="3600" dirty="0" err="1" smtClean="0">
                <a:latin typeface="Berlin Sans FB" pitchFamily="34" charset="0"/>
              </a:rPr>
              <a:t>fonte</a:t>
            </a:r>
            <a:r>
              <a:rPr lang="en-CA" sz="3600" dirty="0" smtClean="0">
                <a:latin typeface="Berlin Sans FB" pitchFamily="34" charset="0"/>
              </a:rPr>
              <a:t> du </a:t>
            </a:r>
            <a:r>
              <a:rPr lang="en-CA" sz="3600" dirty="0" err="1" smtClean="0">
                <a:latin typeface="Berlin Sans FB" pitchFamily="34" charset="0"/>
              </a:rPr>
              <a:t>pergélisol</a:t>
            </a:r>
            <a:r>
              <a:rPr lang="en-CA" sz="3600" dirty="0" smtClean="0">
                <a:latin typeface="Berlin Sans FB" pitchFamily="34" charset="0"/>
              </a:rPr>
              <a:t> </a:t>
            </a:r>
            <a:r>
              <a:rPr lang="en-CA" sz="3600" dirty="0" err="1" smtClean="0">
                <a:latin typeface="Berlin Sans FB" pitchFamily="34" charset="0"/>
              </a:rPr>
              <a:t>dans</a:t>
            </a:r>
            <a:r>
              <a:rPr lang="en-CA" sz="3600" dirty="0" smtClean="0">
                <a:latin typeface="Berlin Sans FB" pitchFamily="34" charset="0"/>
              </a:rPr>
              <a:t> </a:t>
            </a:r>
          </a:p>
          <a:p>
            <a:pPr algn="ctr"/>
            <a:r>
              <a:rPr lang="en-CA" sz="3600" dirty="0" smtClean="0">
                <a:latin typeface="Berlin Sans FB" pitchFamily="34" charset="0"/>
              </a:rPr>
              <a:t>le </a:t>
            </a:r>
            <a:r>
              <a:rPr lang="en-CA" sz="3600" dirty="0">
                <a:latin typeface="Berlin Sans FB" pitchFamily="34" charset="0"/>
              </a:rPr>
              <a:t>G</a:t>
            </a:r>
            <a:r>
              <a:rPr lang="en-CA" sz="3600" dirty="0" smtClean="0">
                <a:latin typeface="Berlin Sans FB" pitchFamily="34" charset="0"/>
              </a:rPr>
              <a:t>rand </a:t>
            </a:r>
            <a:r>
              <a:rPr lang="en-CA" sz="3600" dirty="0">
                <a:latin typeface="Berlin Sans FB" pitchFamily="34" charset="0"/>
              </a:rPr>
              <a:t>N</a:t>
            </a:r>
            <a:r>
              <a:rPr lang="en-CA" sz="3600" dirty="0" smtClean="0">
                <a:latin typeface="Berlin Sans FB" pitchFamily="34" charset="0"/>
              </a:rPr>
              <a:t>ord </a:t>
            </a:r>
            <a:r>
              <a:rPr lang="en-CA" sz="3600" dirty="0" err="1" smtClean="0">
                <a:latin typeface="Berlin Sans FB" pitchFamily="34" charset="0"/>
              </a:rPr>
              <a:t>québécois</a:t>
            </a:r>
            <a:endParaRPr lang="fr-CA" sz="3600" dirty="0">
              <a:latin typeface="Berlin Sans FB"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8098" y="4033296"/>
            <a:ext cx="1740461" cy="2332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424" y="4033296"/>
            <a:ext cx="2999130" cy="2242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6616" y="4033296"/>
            <a:ext cx="3591234" cy="2698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57272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7339" y="836712"/>
            <a:ext cx="4432300" cy="490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101756" y="5637805"/>
            <a:ext cx="9175910" cy="646331"/>
          </a:xfrm>
          <a:prstGeom prst="rect">
            <a:avLst/>
          </a:prstGeom>
          <a:noFill/>
        </p:spPr>
        <p:txBody>
          <a:bodyPr wrap="none" rtlCol="0">
            <a:spAutoFit/>
          </a:bodyPr>
          <a:lstStyle/>
          <a:p>
            <a:r>
              <a:rPr lang="en-CA" sz="3600" dirty="0" smtClean="0">
                <a:latin typeface="Berlin Sans FB" pitchFamily="34" charset="0"/>
              </a:rPr>
              <a:t>Pour aider la </a:t>
            </a:r>
            <a:r>
              <a:rPr lang="en-CA" sz="3600" dirty="0" err="1" smtClean="0">
                <a:latin typeface="Berlin Sans FB" pitchFamily="34" charset="0"/>
              </a:rPr>
              <a:t>planète</a:t>
            </a:r>
            <a:r>
              <a:rPr lang="en-CA" sz="3600" dirty="0" smtClean="0">
                <a:latin typeface="Berlin Sans FB" pitchFamily="34" charset="0"/>
              </a:rPr>
              <a:t> à </a:t>
            </a:r>
            <a:r>
              <a:rPr lang="en-CA" sz="3600" dirty="0" err="1" smtClean="0">
                <a:latin typeface="Berlin Sans FB" pitchFamily="34" charset="0"/>
              </a:rPr>
              <a:t>retrouver</a:t>
            </a:r>
            <a:r>
              <a:rPr lang="en-CA" sz="3600" dirty="0" smtClean="0">
                <a:latin typeface="Berlin Sans FB" pitchFamily="34" charset="0"/>
              </a:rPr>
              <a:t> son </a:t>
            </a:r>
            <a:r>
              <a:rPr lang="en-CA" sz="3600" dirty="0" err="1" smtClean="0">
                <a:latin typeface="Berlin Sans FB" pitchFamily="34" charset="0"/>
              </a:rPr>
              <a:t>équilibre</a:t>
            </a:r>
            <a:r>
              <a:rPr lang="en-CA" sz="3600" dirty="0" smtClean="0">
                <a:latin typeface="Berlin Sans FB" pitchFamily="34" charset="0"/>
              </a:rPr>
              <a:t>!</a:t>
            </a:r>
            <a:endParaRPr lang="fr-CA" sz="3600" dirty="0">
              <a:latin typeface="Berlin Sans FB" pitchFamily="34" charset="0"/>
            </a:endParaRPr>
          </a:p>
        </p:txBody>
      </p:sp>
      <p:sp>
        <p:nvSpPr>
          <p:cNvPr id="5" name="Rectangle 4"/>
          <p:cNvSpPr/>
          <p:nvPr/>
        </p:nvSpPr>
        <p:spPr>
          <a:xfrm>
            <a:off x="-50419" y="332656"/>
            <a:ext cx="9244838" cy="769441"/>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CA" sz="4400" b="1" cap="all" spc="0" dirty="0" err="1" smtClean="0">
                <a:ln/>
                <a:solidFill>
                  <a:srgbClr val="00B0F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Berlin Sans FB" pitchFamily="34" charset="0"/>
              </a:rPr>
              <a:t>L’importance</a:t>
            </a:r>
            <a:r>
              <a:rPr lang="en-CA" sz="4400" b="1" cap="all" spc="0" dirty="0" smtClean="0">
                <a:ln/>
                <a:solidFill>
                  <a:srgbClr val="00B0F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Berlin Sans FB" pitchFamily="34" charset="0"/>
              </a:rPr>
              <a:t> de se mobiliser</a:t>
            </a:r>
            <a:endParaRPr lang="fr-CA" sz="4400" b="1" cap="all" spc="0" dirty="0">
              <a:ln/>
              <a:solidFill>
                <a:srgbClr val="00B0F0"/>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extLst>
      <p:ext uri="{BB962C8B-B14F-4D97-AF65-F5344CB8AC3E}">
        <p14:creationId xmlns:p14="http://schemas.microsoft.com/office/powerpoint/2010/main" val="20388848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353" y="3638002"/>
            <a:ext cx="4212914" cy="1931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09165" y="4437112"/>
            <a:ext cx="3831290" cy="523220"/>
          </a:xfrm>
          <a:prstGeom prst="rect">
            <a:avLst/>
          </a:prstGeom>
        </p:spPr>
        <p:txBody>
          <a:bodyPr wrap="square">
            <a:spAutoFit/>
          </a:bodyPr>
          <a:lstStyle/>
          <a:p>
            <a:r>
              <a:rPr lang="fr-CA" sz="2800" b="1" dirty="0">
                <a:latin typeface="Berlin Sans FB" pitchFamily="34" charset="0"/>
              </a:rPr>
              <a:t>Le protocole de </a:t>
            </a:r>
            <a:r>
              <a:rPr lang="fr-CA" sz="2800" b="1" dirty="0" smtClean="0">
                <a:latin typeface="Berlin Sans FB" pitchFamily="34" charset="0"/>
              </a:rPr>
              <a:t>Kyoto</a:t>
            </a:r>
            <a:endParaRPr lang="fr-CA" dirty="0">
              <a:latin typeface="Berlin Sans FB" pitchFamily="34" charset="0"/>
            </a:endParaRPr>
          </a:p>
        </p:txBody>
      </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3620866"/>
            <a:ext cx="3949672" cy="1929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122316" y="116632"/>
            <a:ext cx="6862776" cy="34163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CA" sz="3600" b="1" cap="none" spc="0" dirty="0">
                <a:ln w="11430"/>
                <a:solidFill>
                  <a:srgbClr val="00B0F0"/>
                </a:solidFill>
                <a:effectLst>
                  <a:outerShdw blurRad="50800" dist="39000" dir="5460000" algn="tl">
                    <a:srgbClr val="000000">
                      <a:alpha val="38000"/>
                    </a:srgbClr>
                  </a:outerShdw>
                </a:effectLst>
                <a:latin typeface="Berlin Sans FB" pitchFamily="34" charset="0"/>
              </a:rPr>
              <a:t>Heureusement, plusieurs pays </a:t>
            </a:r>
            <a:endParaRPr lang="fr-CA" sz="3600" b="1" cap="none" spc="0" dirty="0" smtClean="0">
              <a:ln w="11430"/>
              <a:solidFill>
                <a:srgbClr val="00B0F0"/>
              </a:solidFill>
              <a:effectLst>
                <a:outerShdw blurRad="50800" dist="39000" dir="5460000" algn="tl">
                  <a:srgbClr val="000000">
                    <a:alpha val="38000"/>
                  </a:srgbClr>
                </a:outerShdw>
              </a:effectLst>
              <a:latin typeface="Berlin Sans FB" pitchFamily="34" charset="0"/>
            </a:endParaRPr>
          </a:p>
          <a:p>
            <a:pPr algn="ctr"/>
            <a:r>
              <a:rPr lang="fr-CA" sz="3600" b="1" cap="none" spc="0" dirty="0" smtClean="0">
                <a:ln w="11430"/>
                <a:solidFill>
                  <a:srgbClr val="00B0F0"/>
                </a:solidFill>
                <a:effectLst>
                  <a:outerShdw blurRad="50800" dist="39000" dir="5460000" algn="tl">
                    <a:srgbClr val="000000">
                      <a:alpha val="38000"/>
                    </a:srgbClr>
                  </a:outerShdw>
                </a:effectLst>
                <a:latin typeface="Berlin Sans FB" pitchFamily="34" charset="0"/>
              </a:rPr>
              <a:t>se </a:t>
            </a:r>
            <a:r>
              <a:rPr lang="fr-CA" sz="3600" b="1" cap="none" spc="0" dirty="0">
                <a:ln w="11430"/>
                <a:solidFill>
                  <a:srgbClr val="00B0F0"/>
                </a:solidFill>
                <a:effectLst>
                  <a:outerShdw blurRad="50800" dist="39000" dir="5460000" algn="tl">
                    <a:srgbClr val="000000">
                      <a:alpha val="38000"/>
                    </a:srgbClr>
                  </a:outerShdw>
                </a:effectLst>
                <a:latin typeface="Berlin Sans FB" pitchFamily="34" charset="0"/>
              </a:rPr>
              <a:t>sont déjà </a:t>
            </a:r>
            <a:r>
              <a:rPr lang="fr-CA" sz="3600" b="1" cap="none" spc="0" dirty="0" smtClean="0">
                <a:ln w="11430"/>
                <a:solidFill>
                  <a:srgbClr val="00B0F0"/>
                </a:solidFill>
                <a:effectLst>
                  <a:outerShdw blurRad="50800" dist="39000" dir="5460000" algn="tl">
                    <a:srgbClr val="000000">
                      <a:alpha val="38000"/>
                    </a:srgbClr>
                  </a:outerShdw>
                </a:effectLst>
                <a:latin typeface="Berlin Sans FB" pitchFamily="34" charset="0"/>
              </a:rPr>
              <a:t>regroupés</a:t>
            </a:r>
          </a:p>
          <a:p>
            <a:pPr algn="ctr"/>
            <a:r>
              <a:rPr lang="fr-CA" sz="3600" b="1" cap="none" spc="0" dirty="0" smtClean="0">
                <a:ln w="11430"/>
                <a:solidFill>
                  <a:srgbClr val="00B0F0"/>
                </a:solidFill>
                <a:effectLst>
                  <a:outerShdw blurRad="50800" dist="39000" dir="5460000" algn="tl">
                    <a:srgbClr val="000000">
                      <a:alpha val="38000"/>
                    </a:srgbClr>
                  </a:outerShdw>
                </a:effectLst>
                <a:latin typeface="Berlin Sans FB" pitchFamily="34" charset="0"/>
              </a:rPr>
              <a:t> </a:t>
            </a:r>
            <a:r>
              <a:rPr lang="fr-CA" sz="3600" b="1" cap="none" spc="0" dirty="0">
                <a:ln w="11430"/>
                <a:solidFill>
                  <a:srgbClr val="00B0F0"/>
                </a:solidFill>
                <a:effectLst>
                  <a:outerShdw blurRad="50800" dist="39000" dir="5460000" algn="tl">
                    <a:srgbClr val="000000">
                      <a:alpha val="38000"/>
                    </a:srgbClr>
                  </a:outerShdw>
                </a:effectLst>
                <a:latin typeface="Berlin Sans FB" pitchFamily="34" charset="0"/>
              </a:rPr>
              <a:t>pour </a:t>
            </a:r>
            <a:r>
              <a:rPr lang="fr-CA" sz="3600" b="1" cap="none" spc="0" dirty="0" smtClean="0">
                <a:ln w="11430"/>
                <a:solidFill>
                  <a:srgbClr val="00B0F0"/>
                </a:solidFill>
                <a:effectLst>
                  <a:outerShdw blurRad="50800" dist="39000" dir="5460000" algn="tl">
                    <a:srgbClr val="000000">
                      <a:alpha val="38000"/>
                    </a:srgbClr>
                  </a:outerShdw>
                </a:effectLst>
                <a:latin typeface="Berlin Sans FB" pitchFamily="34" charset="0"/>
              </a:rPr>
              <a:t>établir </a:t>
            </a:r>
            <a:r>
              <a:rPr lang="fr-CA" sz="3600" b="1" cap="none" spc="0" dirty="0">
                <a:ln w="11430"/>
                <a:solidFill>
                  <a:srgbClr val="00B0F0"/>
                </a:solidFill>
                <a:effectLst>
                  <a:outerShdw blurRad="50800" dist="39000" dir="5460000" algn="tl">
                    <a:srgbClr val="000000">
                      <a:alpha val="38000"/>
                    </a:srgbClr>
                  </a:outerShdw>
                </a:effectLst>
                <a:latin typeface="Berlin Sans FB" pitchFamily="34" charset="0"/>
              </a:rPr>
              <a:t>un “code de vie”</a:t>
            </a:r>
          </a:p>
          <a:p>
            <a:pPr algn="ctr"/>
            <a:r>
              <a:rPr lang="fr-CA" sz="3600" b="1" dirty="0">
                <a:ln w="11430"/>
                <a:solidFill>
                  <a:srgbClr val="00B0F0"/>
                </a:solidFill>
                <a:effectLst>
                  <a:outerShdw blurRad="50800" dist="39000" dir="5460000" algn="tl">
                    <a:srgbClr val="000000">
                      <a:alpha val="38000"/>
                    </a:srgbClr>
                  </a:outerShdw>
                </a:effectLst>
                <a:latin typeface="Berlin Sans FB" pitchFamily="34" charset="0"/>
              </a:rPr>
              <a:t>a</a:t>
            </a:r>
            <a:r>
              <a:rPr lang="fr-CA" sz="3600" b="1" cap="none" spc="0" dirty="0" smtClean="0">
                <a:ln w="11430"/>
                <a:solidFill>
                  <a:srgbClr val="00B0F0"/>
                </a:solidFill>
                <a:effectLst>
                  <a:outerShdw blurRad="50800" dist="39000" dir="5460000" algn="tl">
                    <a:srgbClr val="000000">
                      <a:alpha val="38000"/>
                    </a:srgbClr>
                  </a:outerShdw>
                </a:effectLst>
                <a:latin typeface="Berlin Sans FB" pitchFamily="34" charset="0"/>
              </a:rPr>
              <a:t>fin que l’on encadre</a:t>
            </a:r>
          </a:p>
          <a:p>
            <a:pPr algn="ctr"/>
            <a:r>
              <a:rPr lang="fr-CA" sz="3600" b="1" cap="none" spc="0" dirty="0" smtClean="0">
                <a:ln w="11430"/>
                <a:solidFill>
                  <a:srgbClr val="00B0F0"/>
                </a:solidFill>
                <a:effectLst>
                  <a:outerShdw blurRad="50800" dist="39000" dir="5460000" algn="tl">
                    <a:srgbClr val="000000">
                      <a:alpha val="38000"/>
                    </a:srgbClr>
                  </a:outerShdw>
                </a:effectLst>
                <a:latin typeface="Berlin Sans FB" pitchFamily="34" charset="0"/>
              </a:rPr>
              <a:t> les industries</a:t>
            </a:r>
          </a:p>
          <a:p>
            <a:pPr algn="ctr"/>
            <a:r>
              <a:rPr lang="fr-CA" sz="3600" b="1" cap="none" spc="0" dirty="0" smtClean="0">
                <a:ln w="11430"/>
                <a:solidFill>
                  <a:srgbClr val="00B0F0"/>
                </a:solidFill>
                <a:effectLst>
                  <a:outerShdw blurRad="50800" dist="39000" dir="5460000" algn="tl">
                    <a:srgbClr val="000000">
                      <a:alpha val="38000"/>
                    </a:srgbClr>
                  </a:outerShdw>
                </a:effectLst>
                <a:latin typeface="Berlin Sans FB" pitchFamily="34" charset="0"/>
              </a:rPr>
              <a:t> </a:t>
            </a:r>
            <a:r>
              <a:rPr lang="fr-CA" sz="3600" b="1" cap="none" spc="0" dirty="0">
                <a:ln w="11430"/>
                <a:solidFill>
                  <a:srgbClr val="00B0F0"/>
                </a:solidFill>
                <a:effectLst>
                  <a:outerShdw blurRad="50800" dist="39000" dir="5460000" algn="tl">
                    <a:srgbClr val="000000">
                      <a:alpha val="38000"/>
                    </a:srgbClr>
                  </a:outerShdw>
                </a:effectLst>
                <a:latin typeface="Berlin Sans FB" pitchFamily="34" charset="0"/>
              </a:rPr>
              <a:t>qui émettent </a:t>
            </a:r>
            <a:r>
              <a:rPr lang="fr-CA" sz="3600" b="1" cap="none" spc="0" dirty="0" smtClean="0">
                <a:ln w="11430"/>
                <a:solidFill>
                  <a:srgbClr val="00B0F0"/>
                </a:solidFill>
                <a:effectLst>
                  <a:outerShdw blurRad="50800" dist="39000" dir="5460000" algn="tl">
                    <a:srgbClr val="000000">
                      <a:alpha val="38000"/>
                    </a:srgbClr>
                  </a:outerShdw>
                </a:effectLst>
                <a:latin typeface="Berlin Sans FB" pitchFamily="34" charset="0"/>
              </a:rPr>
              <a:t>le plus de GES</a:t>
            </a:r>
            <a:r>
              <a:rPr lang="fr-CA" sz="3600" b="1" cap="none" spc="0" dirty="0">
                <a:ln w="11430"/>
                <a:solidFill>
                  <a:srgbClr val="00B0F0"/>
                </a:solidFill>
                <a:effectLst>
                  <a:outerShdw blurRad="50800" dist="39000" dir="5460000" algn="tl">
                    <a:srgbClr val="000000">
                      <a:alpha val="38000"/>
                    </a:srgbClr>
                  </a:outerShdw>
                </a:effectLst>
                <a:latin typeface="Berlin Sans FB" pitchFamily="34" charset="0"/>
              </a:rPr>
              <a:t>.</a:t>
            </a:r>
            <a:endParaRPr lang="fr-CA" sz="3600" b="1" cap="none" spc="0" dirty="0">
              <a:ln w="11430"/>
              <a:solidFill>
                <a:srgbClr val="00B0F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674782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Résultats de recherche d'images pour « COP21 canada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40968"/>
            <a:ext cx="5129390" cy="3446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755576" y="404664"/>
            <a:ext cx="4043094" cy="2123658"/>
          </a:xfrm>
          <a:prstGeom prst="rect">
            <a:avLst/>
          </a:prstGeom>
          <a:noFill/>
        </p:spPr>
        <p:txBody>
          <a:bodyPr wrap="none" rtlCol="0">
            <a:spAutoFit/>
          </a:bodyPr>
          <a:lstStyle/>
          <a:p>
            <a:pPr algn="ctr"/>
            <a:r>
              <a:rPr lang="en-CA" sz="5400" dirty="0" smtClean="0">
                <a:solidFill>
                  <a:srgbClr val="00B0F0"/>
                </a:solidFill>
                <a:latin typeface="Berlin Sans FB" pitchFamily="34" charset="0"/>
              </a:rPr>
              <a:t>Engagement </a:t>
            </a:r>
          </a:p>
          <a:p>
            <a:pPr algn="ctr"/>
            <a:r>
              <a:rPr lang="en-CA" sz="5400" dirty="0" smtClean="0">
                <a:solidFill>
                  <a:srgbClr val="00B0F0"/>
                </a:solidFill>
                <a:latin typeface="Berlin Sans FB" pitchFamily="34" charset="0"/>
              </a:rPr>
              <a:t>du Canada</a:t>
            </a:r>
          </a:p>
          <a:p>
            <a:endParaRPr lang="en-CA" sz="2400" dirty="0" smtClean="0">
              <a:solidFill>
                <a:srgbClr val="00B0F0"/>
              </a:solidFill>
              <a:latin typeface="Berlin Sans FB" pitchFamily="34" charset="0"/>
            </a:endParaRPr>
          </a:p>
        </p:txBody>
      </p:sp>
      <p:sp>
        <p:nvSpPr>
          <p:cNvPr id="6" name="Bulle ronde 5"/>
          <p:cNvSpPr/>
          <p:nvPr/>
        </p:nvSpPr>
        <p:spPr>
          <a:xfrm rot="786754">
            <a:off x="3489153" y="2452614"/>
            <a:ext cx="5504694" cy="3096344"/>
          </a:xfrm>
          <a:prstGeom prst="wedgeEllipseCallo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dirty="0">
                <a:latin typeface="Berlin Sans FB" pitchFamily="34" charset="0"/>
              </a:rPr>
              <a:t>N</a:t>
            </a:r>
            <a:r>
              <a:rPr lang="fr-CA" sz="2400" dirty="0" smtClean="0">
                <a:latin typeface="Berlin Sans FB" pitchFamily="34" charset="0"/>
              </a:rPr>
              <a:t>ous allons réaliser </a:t>
            </a:r>
            <a:r>
              <a:rPr lang="fr-CA" sz="2400" dirty="0">
                <a:latin typeface="Berlin Sans FB" pitchFamily="34" charset="0"/>
              </a:rPr>
              <a:t>d’importants nouveaux investissements dans les énergies </a:t>
            </a:r>
            <a:r>
              <a:rPr lang="fr-CA" sz="2400" dirty="0" smtClean="0">
                <a:latin typeface="Berlin Sans FB" pitchFamily="34" charset="0"/>
              </a:rPr>
              <a:t>vertes</a:t>
            </a:r>
            <a:r>
              <a:rPr lang="fr-CA" sz="2400" dirty="0">
                <a:latin typeface="Berlin Sans FB" pitchFamily="34" charset="0"/>
              </a:rPr>
              <a:t>.</a:t>
            </a: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9120" y="44624"/>
            <a:ext cx="3178272" cy="2257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96505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23528" y="328588"/>
            <a:ext cx="8568952" cy="1785104"/>
          </a:xfrm>
          <a:prstGeom prst="rect">
            <a:avLst/>
          </a:prstGeom>
          <a:noFill/>
        </p:spPr>
        <p:txBody>
          <a:bodyPr wrap="square" rtlCol="0">
            <a:spAutoFit/>
          </a:bodyPr>
          <a:lstStyle/>
          <a:p>
            <a:pPr algn="ctr"/>
            <a:r>
              <a:rPr lang="fr-CA" sz="2800" dirty="0">
                <a:solidFill>
                  <a:srgbClr val="00B0F0"/>
                </a:solidFill>
                <a:latin typeface="Berlin Sans FB" pitchFamily="34" charset="0"/>
              </a:rPr>
              <a:t>D’ici à 2030, le gouvernement du Québec se donne des cibles </a:t>
            </a:r>
            <a:r>
              <a:rPr lang="fr-CA" sz="2800" dirty="0" smtClean="0">
                <a:solidFill>
                  <a:srgbClr val="00B0F0"/>
                </a:solidFill>
                <a:latin typeface="Berlin Sans FB" pitchFamily="34" charset="0"/>
              </a:rPr>
              <a:t>pour diminuer son empreinte écologique.</a:t>
            </a:r>
          </a:p>
          <a:p>
            <a:endParaRPr lang="fr-CA" dirty="0">
              <a:solidFill>
                <a:srgbClr val="00B0F0"/>
              </a:solidFill>
              <a:latin typeface="Berlin Sans FB" pitchFamily="34" charset="0"/>
            </a:endParaRPr>
          </a:p>
          <a:p>
            <a:r>
              <a:rPr lang="fr-CA" dirty="0" smtClean="0">
                <a:solidFill>
                  <a:srgbClr val="00B0F0"/>
                </a:solidFill>
                <a:latin typeface="Berlin Sans FB" pitchFamily="34" charset="0"/>
              </a:rPr>
              <a:t>- Réduire </a:t>
            </a:r>
            <a:r>
              <a:rPr lang="fr-CA" dirty="0">
                <a:solidFill>
                  <a:srgbClr val="00B0F0"/>
                </a:solidFill>
                <a:latin typeface="Berlin Sans FB" pitchFamily="34" charset="0"/>
              </a:rPr>
              <a:t>de 40 % la quantité de produits pétroliers </a:t>
            </a:r>
            <a:r>
              <a:rPr lang="fr-CA" dirty="0" smtClean="0">
                <a:solidFill>
                  <a:srgbClr val="00B0F0"/>
                </a:solidFill>
                <a:latin typeface="Berlin Sans FB" pitchFamily="34" charset="0"/>
              </a:rPr>
              <a:t>consommés</a:t>
            </a:r>
          </a:p>
          <a:p>
            <a:r>
              <a:rPr lang="fr-CA" dirty="0" smtClean="0">
                <a:solidFill>
                  <a:srgbClr val="00B0F0"/>
                </a:solidFill>
                <a:latin typeface="Berlin Sans FB" pitchFamily="34" charset="0"/>
              </a:rPr>
              <a:t>- Augmenter </a:t>
            </a:r>
            <a:r>
              <a:rPr lang="fr-CA" dirty="0">
                <a:solidFill>
                  <a:srgbClr val="00B0F0"/>
                </a:solidFill>
                <a:latin typeface="Berlin Sans FB" pitchFamily="34" charset="0"/>
              </a:rPr>
              <a:t>de 25 % la production totale d’énergies </a:t>
            </a:r>
            <a:r>
              <a:rPr lang="fr-CA" dirty="0" smtClean="0">
                <a:solidFill>
                  <a:srgbClr val="00B0F0"/>
                </a:solidFill>
                <a:latin typeface="Berlin Sans FB" pitchFamily="34" charset="0"/>
              </a:rPr>
              <a:t>renouvelables</a:t>
            </a:r>
            <a:endParaRPr lang="fr-CA" dirty="0">
              <a:solidFill>
                <a:srgbClr val="00B0F0"/>
              </a:solidFill>
              <a:latin typeface="Berlin Sans FB"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2745472"/>
            <a:ext cx="4997436" cy="386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984" y="2996952"/>
            <a:ext cx="3024336" cy="299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83848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90484" y="185256"/>
            <a:ext cx="7330983" cy="4493538"/>
          </a:xfrm>
          <a:prstGeom prst="rect">
            <a:avLst/>
          </a:prstGeom>
          <a:noFill/>
        </p:spPr>
        <p:txBody>
          <a:bodyPr wrap="square" rtlCol="0">
            <a:spAutoFit/>
          </a:bodyPr>
          <a:lstStyle/>
          <a:p>
            <a:pPr algn="ctr"/>
            <a:endParaRPr lang="en-CA" sz="2800" dirty="0" smtClean="0">
              <a:latin typeface="Berlin Sans FB" pitchFamily="34" charset="0"/>
            </a:endParaRPr>
          </a:p>
          <a:p>
            <a:pPr algn="ctr"/>
            <a:r>
              <a:rPr lang="en-CA" sz="3600" dirty="0" err="1" smtClean="0">
                <a:latin typeface="Berlin Sans FB" pitchFamily="34" charset="0"/>
              </a:rPr>
              <a:t>Ce</a:t>
            </a:r>
            <a:r>
              <a:rPr lang="en-CA" sz="3600" dirty="0" smtClean="0">
                <a:latin typeface="Berlin Sans FB" pitchFamily="34" charset="0"/>
              </a:rPr>
              <a:t> </a:t>
            </a:r>
            <a:r>
              <a:rPr lang="en-CA" sz="3600" dirty="0" err="1" smtClean="0">
                <a:latin typeface="Berlin Sans FB" pitchFamily="34" charset="0"/>
              </a:rPr>
              <a:t>concours</a:t>
            </a:r>
            <a:r>
              <a:rPr lang="en-CA" sz="3600" dirty="0" smtClean="0">
                <a:latin typeface="Berlin Sans FB" pitchFamily="34" charset="0"/>
              </a:rPr>
              <a:t> </a:t>
            </a:r>
            <a:r>
              <a:rPr lang="en-CA" sz="3600" dirty="0" err="1" smtClean="0">
                <a:latin typeface="Berlin Sans FB" pitchFamily="34" charset="0"/>
              </a:rPr>
              <a:t>est</a:t>
            </a:r>
            <a:r>
              <a:rPr lang="en-CA" sz="3600" dirty="0" smtClean="0">
                <a:latin typeface="Berlin Sans FB" pitchFamily="34" charset="0"/>
              </a:rPr>
              <a:t> un </a:t>
            </a:r>
            <a:r>
              <a:rPr lang="en-CA" sz="3600" dirty="0" err="1" smtClean="0">
                <a:latin typeface="Berlin Sans FB" pitchFamily="34" charset="0"/>
              </a:rPr>
              <a:t>jeu</a:t>
            </a:r>
            <a:r>
              <a:rPr lang="en-CA" sz="3600" dirty="0" smtClean="0">
                <a:latin typeface="Berlin Sans FB" pitchFamily="34" charset="0"/>
              </a:rPr>
              <a:t>-questionnaire</a:t>
            </a:r>
          </a:p>
          <a:p>
            <a:pPr algn="ctr"/>
            <a:r>
              <a:rPr lang="en-CA" sz="3600" dirty="0" smtClean="0">
                <a:latin typeface="Berlin Sans FB" pitchFamily="34" charset="0"/>
              </a:rPr>
              <a:t> qui </a:t>
            </a:r>
            <a:r>
              <a:rPr lang="en-CA" sz="3600" dirty="0" err="1" smtClean="0">
                <a:latin typeface="Berlin Sans FB" pitchFamily="34" charset="0"/>
              </a:rPr>
              <a:t>portera</a:t>
            </a:r>
            <a:r>
              <a:rPr lang="en-CA" sz="3600" dirty="0" smtClean="0">
                <a:latin typeface="Berlin Sans FB" pitchFamily="34" charset="0"/>
              </a:rPr>
              <a:t> </a:t>
            </a:r>
            <a:r>
              <a:rPr lang="en-CA" sz="3600" dirty="0" err="1" smtClean="0">
                <a:latin typeface="Berlin Sans FB" pitchFamily="34" charset="0"/>
              </a:rPr>
              <a:t>sur</a:t>
            </a:r>
            <a:r>
              <a:rPr lang="en-CA" sz="3600" dirty="0" smtClean="0">
                <a:latin typeface="Berlin Sans FB" pitchFamily="34" charset="0"/>
              </a:rPr>
              <a:t> </a:t>
            </a:r>
          </a:p>
          <a:p>
            <a:pPr algn="ctr"/>
            <a:endParaRPr lang="en-CA" sz="3600" dirty="0" smtClean="0">
              <a:latin typeface="Berlin Sans FB" pitchFamily="34" charset="0"/>
            </a:endParaRPr>
          </a:p>
          <a:p>
            <a:pPr algn="ctr"/>
            <a:r>
              <a:rPr lang="en-CA" sz="3600" dirty="0" smtClean="0">
                <a:latin typeface="Berlin Sans FB" pitchFamily="34" charset="0"/>
              </a:rPr>
              <a:t>les CHANGEMENTS CLIMATIQUES.</a:t>
            </a:r>
          </a:p>
          <a:p>
            <a:pPr algn="ctr"/>
            <a:endParaRPr lang="en-CA" sz="2800" dirty="0" smtClean="0">
              <a:latin typeface="Berlin Sans FB" pitchFamily="34" charset="0"/>
            </a:endParaRPr>
          </a:p>
          <a:p>
            <a:pPr algn="ctr"/>
            <a:endParaRPr lang="en-CA" sz="2800" dirty="0" smtClean="0">
              <a:latin typeface="Berlin Sans FB" pitchFamily="34" charset="0"/>
            </a:endParaRPr>
          </a:p>
          <a:p>
            <a:pPr algn="ctr"/>
            <a:r>
              <a:rPr lang="en-CA" sz="2000" dirty="0" err="1" smtClean="0">
                <a:latin typeface="Berlin Sans FB" pitchFamily="34" charset="0"/>
              </a:rPr>
              <a:t>Près</a:t>
            </a:r>
            <a:r>
              <a:rPr lang="en-CA" sz="2000" dirty="0" smtClean="0">
                <a:latin typeface="Berlin Sans FB" pitchFamily="34" charset="0"/>
              </a:rPr>
              <a:t> de 400 </a:t>
            </a:r>
            <a:r>
              <a:rPr lang="en-CA" sz="2000" dirty="0" err="1" smtClean="0">
                <a:latin typeface="Berlin Sans FB" pitchFamily="34" charset="0"/>
              </a:rPr>
              <a:t>élèves</a:t>
            </a:r>
            <a:r>
              <a:rPr lang="en-CA" sz="2000" dirty="0" smtClean="0">
                <a:latin typeface="Berlin Sans FB" pitchFamily="34" charset="0"/>
              </a:rPr>
              <a:t> du 3e cycle des </a:t>
            </a:r>
            <a:r>
              <a:rPr lang="en-CA" sz="2000" dirty="0" err="1" smtClean="0">
                <a:latin typeface="Berlin Sans FB" pitchFamily="34" charset="0"/>
              </a:rPr>
              <a:t>écoles</a:t>
            </a:r>
            <a:r>
              <a:rPr lang="en-CA" sz="2000" dirty="0" smtClean="0">
                <a:latin typeface="Berlin Sans FB" pitchFamily="34" charset="0"/>
              </a:rPr>
              <a:t> </a:t>
            </a:r>
            <a:r>
              <a:rPr lang="en-CA" sz="2000" dirty="0" err="1" smtClean="0">
                <a:latin typeface="Berlin Sans FB" pitchFamily="34" charset="0"/>
              </a:rPr>
              <a:t>primaires</a:t>
            </a:r>
            <a:r>
              <a:rPr lang="en-CA" sz="2000" dirty="0" smtClean="0">
                <a:latin typeface="Berlin Sans FB" pitchFamily="34" charset="0"/>
              </a:rPr>
              <a:t> des commissions </a:t>
            </a:r>
            <a:r>
              <a:rPr lang="en-CA" sz="2000" dirty="0" err="1" smtClean="0">
                <a:latin typeface="Berlin Sans FB" pitchFamily="34" charset="0"/>
              </a:rPr>
              <a:t>scolaires</a:t>
            </a:r>
            <a:r>
              <a:rPr lang="en-CA" sz="2000" dirty="0" smtClean="0">
                <a:latin typeface="Berlin Sans FB" pitchFamily="34" charset="0"/>
              </a:rPr>
              <a:t> </a:t>
            </a:r>
            <a:r>
              <a:rPr lang="en-CA" sz="2000" dirty="0" err="1" smtClean="0">
                <a:latin typeface="Berlin Sans FB" pitchFamily="34" charset="0"/>
              </a:rPr>
              <a:t>Chemin</a:t>
            </a:r>
            <a:r>
              <a:rPr lang="en-CA" sz="2000" dirty="0" smtClean="0">
                <a:latin typeface="Berlin Sans FB" pitchFamily="34" charset="0"/>
              </a:rPr>
              <a:t>-du-Roy et de </a:t>
            </a:r>
            <a:r>
              <a:rPr lang="en-CA" sz="2000" dirty="0" err="1" smtClean="0">
                <a:latin typeface="Berlin Sans FB" pitchFamily="34" charset="0"/>
              </a:rPr>
              <a:t>l’Énergie</a:t>
            </a:r>
            <a:r>
              <a:rPr lang="en-CA" sz="2000" dirty="0" smtClean="0">
                <a:latin typeface="Berlin Sans FB" pitchFamily="34" charset="0"/>
              </a:rPr>
              <a:t> </a:t>
            </a:r>
            <a:r>
              <a:rPr lang="en-CA" sz="2000" dirty="0" err="1" smtClean="0">
                <a:latin typeface="Berlin Sans FB" pitchFamily="34" charset="0"/>
              </a:rPr>
              <a:t>participeront</a:t>
            </a:r>
            <a:r>
              <a:rPr lang="en-CA" sz="2000" dirty="0" smtClean="0">
                <a:latin typeface="Berlin Sans FB" pitchFamily="34" charset="0"/>
              </a:rPr>
              <a:t> </a:t>
            </a:r>
            <a:r>
              <a:rPr lang="en-CA" sz="2000" dirty="0" err="1" smtClean="0">
                <a:latin typeface="Berlin Sans FB" pitchFamily="34" charset="0"/>
              </a:rPr>
              <a:t>cette</a:t>
            </a:r>
            <a:r>
              <a:rPr lang="en-CA" sz="2000" dirty="0" smtClean="0">
                <a:latin typeface="Berlin Sans FB" pitchFamily="34" charset="0"/>
              </a:rPr>
              <a:t> </a:t>
            </a:r>
            <a:r>
              <a:rPr lang="en-CA" sz="2000" dirty="0" err="1" smtClean="0">
                <a:latin typeface="Berlin Sans FB" pitchFamily="34" charset="0"/>
              </a:rPr>
              <a:t>année</a:t>
            </a:r>
            <a:r>
              <a:rPr lang="en-CA" sz="2000" dirty="0" smtClean="0">
                <a:latin typeface="Berlin Sans FB" pitchFamily="34" charset="0"/>
              </a:rPr>
              <a:t>.</a:t>
            </a:r>
          </a:p>
          <a:p>
            <a:endParaRPr lang="fr-CA"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4805" y="4721130"/>
            <a:ext cx="3239195" cy="2194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1609" y="4717344"/>
            <a:ext cx="3108734" cy="2175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657" y="4717344"/>
            <a:ext cx="3188245" cy="2140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28776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35070" y="692696"/>
            <a:ext cx="6144631" cy="923330"/>
          </a:xfrm>
          <a:prstGeom prst="rect">
            <a:avLst/>
          </a:prstGeom>
          <a:noFill/>
        </p:spPr>
        <p:txBody>
          <a:bodyPr wrap="none" lIns="91440" tIns="45720" rIns="91440" bIns="45720">
            <a:spAutoFit/>
            <a:scene3d>
              <a:camera prst="orthographicFront"/>
              <a:lightRig rig="flat" dir="tl"/>
            </a:scene3d>
            <a:sp3d contourW="19050" prstMaterial="clear">
              <a:bevelT w="50800" h="50800"/>
              <a:contourClr>
                <a:schemeClr val="accent5">
                  <a:tint val="70000"/>
                  <a:satMod val="180000"/>
                  <a:alpha val="70000"/>
                </a:schemeClr>
              </a:contourClr>
            </a:sp3d>
          </a:bodyPr>
          <a:lstStyle/>
          <a:p>
            <a:pPr algn="ctr"/>
            <a:r>
              <a:rPr lang="fr-FR" sz="5400" b="1" cap="none" spc="0" dirty="0" smtClean="0">
                <a:ln/>
                <a:solidFill>
                  <a:srgbClr val="00B050"/>
                </a:solidFill>
                <a:effectLst/>
              </a:rPr>
              <a:t>Les énergies </a:t>
            </a:r>
            <a:r>
              <a:rPr lang="fr-FR" sz="5400" b="1" dirty="0">
                <a:ln/>
                <a:solidFill>
                  <a:srgbClr val="00B050"/>
                </a:solidFill>
              </a:rPr>
              <a:t>v</a:t>
            </a:r>
            <a:r>
              <a:rPr lang="fr-FR" sz="5400" b="1" cap="none" spc="0" dirty="0" smtClean="0">
                <a:ln/>
                <a:solidFill>
                  <a:srgbClr val="00B050"/>
                </a:solidFill>
                <a:effectLst/>
              </a:rPr>
              <a:t>ertes</a:t>
            </a:r>
            <a:endParaRPr lang="fr-FR" sz="5400" b="1" cap="none" spc="0" dirty="0">
              <a:ln/>
              <a:solidFill>
                <a:srgbClr val="00B050"/>
              </a:solidFill>
              <a:effectLst/>
            </a:endParaRPr>
          </a:p>
        </p:txBody>
      </p:sp>
      <p:pic>
        <p:nvPicPr>
          <p:cNvPr id="5122" name="Picture 2" descr="http://3.bp.blogspot.com/-YUzuJjB42ww/UgZjty-1XHI/AAAAAAAAABQ/143uuFnj61s/s1600/obama-clean-energy-standard-dependence-oil_3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32856"/>
            <a:ext cx="5340007" cy="3790358"/>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40007" y="1924663"/>
            <a:ext cx="2955727" cy="2130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87929" y="4293096"/>
            <a:ext cx="4012861" cy="1979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99743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0993" y="1052735"/>
            <a:ext cx="4381247" cy="574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323528" y="188640"/>
            <a:ext cx="8136904" cy="954107"/>
          </a:xfrm>
          <a:prstGeom prst="rect">
            <a:avLst/>
          </a:prstGeom>
          <a:noFill/>
        </p:spPr>
        <p:txBody>
          <a:bodyPr wrap="square" rtlCol="0">
            <a:spAutoFit/>
          </a:bodyPr>
          <a:lstStyle/>
          <a:p>
            <a:pPr algn="ctr"/>
            <a:r>
              <a:rPr lang="en-CA" sz="2800" dirty="0" err="1" smtClean="0">
                <a:latin typeface="Berlin Sans FB" pitchFamily="34" charset="0"/>
              </a:rPr>
              <a:t>Devinez</a:t>
            </a:r>
            <a:r>
              <a:rPr lang="en-CA" sz="2800" dirty="0" smtClean="0">
                <a:latin typeface="Berlin Sans FB" pitchFamily="34" charset="0"/>
              </a:rPr>
              <a:t> </a:t>
            </a:r>
            <a:r>
              <a:rPr lang="en-CA" sz="2800" dirty="0" err="1" smtClean="0">
                <a:latin typeface="Berlin Sans FB" pitchFamily="34" charset="0"/>
              </a:rPr>
              <a:t>quelles</a:t>
            </a:r>
            <a:r>
              <a:rPr lang="en-CA" sz="2800" dirty="0" smtClean="0">
                <a:latin typeface="Berlin Sans FB" pitchFamily="34" charset="0"/>
              </a:rPr>
              <a:t> </a:t>
            </a:r>
            <a:r>
              <a:rPr lang="en-CA" sz="2800" dirty="0" err="1" smtClean="0">
                <a:latin typeface="Berlin Sans FB" pitchFamily="34" charset="0"/>
              </a:rPr>
              <a:t>sont</a:t>
            </a:r>
            <a:r>
              <a:rPr lang="en-CA" sz="2800" dirty="0" smtClean="0">
                <a:latin typeface="Berlin Sans FB" pitchFamily="34" charset="0"/>
              </a:rPr>
              <a:t> les </a:t>
            </a:r>
            <a:r>
              <a:rPr lang="en-CA" sz="2800" dirty="0" err="1" smtClean="0">
                <a:solidFill>
                  <a:srgbClr val="00B050"/>
                </a:solidFill>
                <a:latin typeface="Berlin Sans FB" pitchFamily="34" charset="0"/>
              </a:rPr>
              <a:t>énergies</a:t>
            </a:r>
            <a:r>
              <a:rPr lang="en-CA" sz="2800" dirty="0" smtClean="0">
                <a:solidFill>
                  <a:srgbClr val="00B050"/>
                </a:solidFill>
                <a:latin typeface="Berlin Sans FB" pitchFamily="34" charset="0"/>
              </a:rPr>
              <a:t> </a:t>
            </a:r>
            <a:r>
              <a:rPr lang="en-CA" sz="2800" dirty="0" err="1" smtClean="0">
                <a:solidFill>
                  <a:srgbClr val="00B050"/>
                </a:solidFill>
                <a:latin typeface="Berlin Sans FB" pitchFamily="34" charset="0"/>
              </a:rPr>
              <a:t>vertes</a:t>
            </a:r>
            <a:r>
              <a:rPr lang="en-CA" sz="2800" dirty="0" smtClean="0">
                <a:solidFill>
                  <a:srgbClr val="00B050"/>
                </a:solidFill>
                <a:latin typeface="Berlin Sans FB" pitchFamily="34" charset="0"/>
              </a:rPr>
              <a:t> </a:t>
            </a:r>
            <a:r>
              <a:rPr lang="en-CA" sz="2800" dirty="0" err="1" smtClean="0">
                <a:latin typeface="Berlin Sans FB" pitchFamily="34" charset="0"/>
              </a:rPr>
              <a:t>parmi</a:t>
            </a:r>
            <a:r>
              <a:rPr lang="en-CA" sz="2800" dirty="0" smtClean="0">
                <a:latin typeface="Berlin Sans FB" pitchFamily="34" charset="0"/>
              </a:rPr>
              <a:t> </a:t>
            </a:r>
            <a:r>
              <a:rPr lang="en-CA" sz="2800" dirty="0" err="1" smtClean="0">
                <a:latin typeface="Berlin Sans FB" pitchFamily="34" charset="0"/>
              </a:rPr>
              <a:t>ces</a:t>
            </a:r>
            <a:r>
              <a:rPr lang="en-CA" sz="2800" dirty="0" smtClean="0">
                <a:latin typeface="Berlin Sans FB" pitchFamily="34" charset="0"/>
              </a:rPr>
              <a:t> </a:t>
            </a:r>
            <a:r>
              <a:rPr lang="en-CA" sz="2800" dirty="0" err="1" smtClean="0">
                <a:latin typeface="Berlin Sans FB" pitchFamily="34" charset="0"/>
              </a:rPr>
              <a:t>différents</a:t>
            </a:r>
            <a:r>
              <a:rPr lang="en-CA" sz="2800" dirty="0" smtClean="0">
                <a:latin typeface="Berlin Sans FB" pitchFamily="34" charset="0"/>
              </a:rPr>
              <a:t> </a:t>
            </a:r>
            <a:r>
              <a:rPr lang="en-CA" sz="2800" dirty="0" err="1" smtClean="0">
                <a:latin typeface="Berlin Sans FB" pitchFamily="34" charset="0"/>
              </a:rPr>
              <a:t>exemples</a:t>
            </a:r>
            <a:endParaRPr lang="fr-CA" sz="2800" dirty="0">
              <a:latin typeface="Berlin Sans FB" pitchFamily="34" charset="0"/>
            </a:endParaRPr>
          </a:p>
        </p:txBody>
      </p:sp>
      <p:sp>
        <p:nvSpPr>
          <p:cNvPr id="3" name="Bouée 2"/>
          <p:cNvSpPr/>
          <p:nvPr/>
        </p:nvSpPr>
        <p:spPr>
          <a:xfrm>
            <a:off x="2376599" y="5047319"/>
            <a:ext cx="1296144" cy="1296144"/>
          </a:xfrm>
          <a:prstGeom prst="donut">
            <a:avLst>
              <a:gd name="adj" fmla="val 5221"/>
            </a:avLst>
          </a:prstGeom>
          <a:solidFill>
            <a:srgbClr val="00B05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0013" y="3096137"/>
            <a:ext cx="1322387"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0013" y="5030766"/>
            <a:ext cx="1322387"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0422" y="1142747"/>
            <a:ext cx="1322387"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3478" y="1092339"/>
            <a:ext cx="1322387"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0685" y="1143149"/>
            <a:ext cx="1322387"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0684" y="3088733"/>
            <a:ext cx="1322387"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206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101"/>
                                        </p:tgtEl>
                                        <p:attrNameLst>
                                          <p:attrName>style.visibility</p:attrName>
                                        </p:attrNameLst>
                                      </p:cBhvr>
                                      <p:to>
                                        <p:strVal val="visible"/>
                                      </p:to>
                                    </p:set>
                                    <p:anim calcmode="lin" valueType="num">
                                      <p:cBhvr additive="base">
                                        <p:cTn id="14" dur="500" fill="hold"/>
                                        <p:tgtEl>
                                          <p:spTgt spid="4101"/>
                                        </p:tgtEl>
                                        <p:attrNameLst>
                                          <p:attrName>ppt_x</p:attrName>
                                        </p:attrNameLst>
                                      </p:cBhvr>
                                      <p:tavLst>
                                        <p:tav tm="0">
                                          <p:val>
                                            <p:strVal val="#ppt_x"/>
                                          </p:val>
                                        </p:tav>
                                        <p:tav tm="100000">
                                          <p:val>
                                            <p:strVal val="#ppt_x"/>
                                          </p:val>
                                        </p:tav>
                                      </p:tavLst>
                                    </p:anim>
                                    <p:anim calcmode="lin" valueType="num">
                                      <p:cBhvr additive="base">
                                        <p:cTn id="15" dur="500" fill="hold"/>
                                        <p:tgtEl>
                                          <p:spTgt spid="410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103"/>
                                        </p:tgtEl>
                                        <p:attrNameLst>
                                          <p:attrName>style.visibility</p:attrName>
                                        </p:attrNameLst>
                                      </p:cBhvr>
                                      <p:to>
                                        <p:strVal val="visible"/>
                                      </p:to>
                                    </p:set>
                                    <p:anim calcmode="lin" valueType="num">
                                      <p:cBhvr additive="base">
                                        <p:cTn id="20" dur="500" fill="hold"/>
                                        <p:tgtEl>
                                          <p:spTgt spid="4103"/>
                                        </p:tgtEl>
                                        <p:attrNameLst>
                                          <p:attrName>ppt_x</p:attrName>
                                        </p:attrNameLst>
                                      </p:cBhvr>
                                      <p:tavLst>
                                        <p:tav tm="0">
                                          <p:val>
                                            <p:strVal val="#ppt_x"/>
                                          </p:val>
                                        </p:tav>
                                        <p:tav tm="100000">
                                          <p:val>
                                            <p:strVal val="#ppt_x"/>
                                          </p:val>
                                        </p:tav>
                                      </p:tavLst>
                                    </p:anim>
                                    <p:anim calcmode="lin" valueType="num">
                                      <p:cBhvr additive="base">
                                        <p:cTn id="21" dur="500" fill="hold"/>
                                        <p:tgtEl>
                                          <p:spTgt spid="410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098"/>
                                        </p:tgtEl>
                                        <p:attrNameLst>
                                          <p:attrName>style.visibility</p:attrName>
                                        </p:attrNameLst>
                                      </p:cBhvr>
                                      <p:to>
                                        <p:strVal val="visible"/>
                                      </p:to>
                                    </p:set>
                                    <p:anim calcmode="lin" valueType="num">
                                      <p:cBhvr additive="base">
                                        <p:cTn id="26" dur="500" fill="hold"/>
                                        <p:tgtEl>
                                          <p:spTgt spid="4098"/>
                                        </p:tgtEl>
                                        <p:attrNameLst>
                                          <p:attrName>ppt_x</p:attrName>
                                        </p:attrNameLst>
                                      </p:cBhvr>
                                      <p:tavLst>
                                        <p:tav tm="0">
                                          <p:val>
                                            <p:strVal val="#ppt_x"/>
                                          </p:val>
                                        </p:tav>
                                        <p:tav tm="100000">
                                          <p:val>
                                            <p:strVal val="#ppt_x"/>
                                          </p:val>
                                        </p:tav>
                                      </p:tavLst>
                                    </p:anim>
                                    <p:anim calcmode="lin" valueType="num">
                                      <p:cBhvr additive="base">
                                        <p:cTn id="27"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104"/>
                                        </p:tgtEl>
                                        <p:attrNameLst>
                                          <p:attrName>style.visibility</p:attrName>
                                        </p:attrNameLst>
                                      </p:cBhvr>
                                      <p:to>
                                        <p:strVal val="visible"/>
                                      </p:to>
                                    </p:set>
                                    <p:anim calcmode="lin" valueType="num">
                                      <p:cBhvr additive="base">
                                        <p:cTn id="32" dur="500" fill="hold"/>
                                        <p:tgtEl>
                                          <p:spTgt spid="4104"/>
                                        </p:tgtEl>
                                        <p:attrNameLst>
                                          <p:attrName>ppt_x</p:attrName>
                                        </p:attrNameLst>
                                      </p:cBhvr>
                                      <p:tavLst>
                                        <p:tav tm="0">
                                          <p:val>
                                            <p:strVal val="#ppt_x"/>
                                          </p:val>
                                        </p:tav>
                                        <p:tav tm="100000">
                                          <p:val>
                                            <p:strVal val="#ppt_x"/>
                                          </p:val>
                                        </p:tav>
                                      </p:tavLst>
                                    </p:anim>
                                    <p:anim calcmode="lin" valueType="num">
                                      <p:cBhvr additive="base">
                                        <p:cTn id="33" dur="500" fill="hold"/>
                                        <p:tgtEl>
                                          <p:spTgt spid="4104"/>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500" fill="hold"/>
                                        <p:tgtEl>
                                          <p:spTgt spid="3"/>
                                        </p:tgtEl>
                                        <p:attrNameLst>
                                          <p:attrName>ppt_x</p:attrName>
                                        </p:attrNameLst>
                                      </p:cBhvr>
                                      <p:tavLst>
                                        <p:tav tm="0">
                                          <p:val>
                                            <p:strVal val="#ppt_x"/>
                                          </p:val>
                                        </p:tav>
                                        <p:tav tm="100000">
                                          <p:val>
                                            <p:strVal val="#ppt_x"/>
                                          </p:val>
                                        </p:tav>
                                      </p:tavLst>
                                    </p:anim>
                                    <p:anim calcmode="lin" valueType="num">
                                      <p:cBhvr additive="base">
                                        <p:cTn id="3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099"/>
                                        </p:tgtEl>
                                        <p:attrNameLst>
                                          <p:attrName>style.visibility</p:attrName>
                                        </p:attrNameLst>
                                      </p:cBhvr>
                                      <p:to>
                                        <p:strVal val="visible"/>
                                      </p:to>
                                    </p:set>
                                    <p:anim calcmode="lin" valueType="num">
                                      <p:cBhvr additive="base">
                                        <p:cTn id="44" dur="500" fill="hold"/>
                                        <p:tgtEl>
                                          <p:spTgt spid="4099"/>
                                        </p:tgtEl>
                                        <p:attrNameLst>
                                          <p:attrName>ppt_x</p:attrName>
                                        </p:attrNameLst>
                                      </p:cBhvr>
                                      <p:tavLst>
                                        <p:tav tm="0">
                                          <p:val>
                                            <p:strVal val="#ppt_x"/>
                                          </p:val>
                                        </p:tav>
                                        <p:tav tm="100000">
                                          <p:val>
                                            <p:strVal val="#ppt_x"/>
                                          </p:val>
                                        </p:tav>
                                      </p:tavLst>
                                    </p:anim>
                                    <p:anim calcmode="lin" valueType="num">
                                      <p:cBhvr additive="base">
                                        <p:cTn id="45" dur="500" fill="hold"/>
                                        <p:tgtEl>
                                          <p:spTgt spid="40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4206" y="400307"/>
            <a:ext cx="9235220" cy="584775"/>
          </a:xfrm>
          <a:prstGeom prst="rect">
            <a:avLst/>
          </a:prstGeom>
          <a:noFill/>
        </p:spPr>
        <p:txBody>
          <a:bodyPr wrap="none" rtlCol="0">
            <a:spAutoFit/>
          </a:bodyPr>
          <a:lstStyle/>
          <a:p>
            <a:r>
              <a:rPr lang="en-CA" sz="3200" dirty="0" err="1" smtClean="0">
                <a:latin typeface="Berlin Sans FB" pitchFamily="34" charset="0"/>
              </a:rPr>
              <a:t>Exemples</a:t>
            </a:r>
            <a:r>
              <a:rPr lang="en-CA" sz="3200" dirty="0" smtClean="0">
                <a:latin typeface="Berlin Sans FB" pitchFamily="34" charset="0"/>
              </a:rPr>
              <a:t> </a:t>
            </a:r>
            <a:r>
              <a:rPr lang="en-CA" sz="3200" dirty="0" err="1" smtClean="0">
                <a:latin typeface="Berlin Sans FB" pitchFamily="34" charset="0"/>
              </a:rPr>
              <a:t>d’adaptation</a:t>
            </a:r>
            <a:r>
              <a:rPr lang="en-CA" sz="3200" dirty="0" smtClean="0">
                <a:latin typeface="Berlin Sans FB" pitchFamily="34" charset="0"/>
              </a:rPr>
              <a:t> aux </a:t>
            </a:r>
            <a:r>
              <a:rPr lang="en-CA" sz="3200" dirty="0" err="1" smtClean="0">
                <a:latin typeface="Berlin Sans FB" pitchFamily="34" charset="0"/>
              </a:rPr>
              <a:t>changements</a:t>
            </a:r>
            <a:r>
              <a:rPr lang="en-CA" sz="3200" dirty="0" smtClean="0">
                <a:latin typeface="Berlin Sans FB" pitchFamily="34" charset="0"/>
              </a:rPr>
              <a:t> </a:t>
            </a:r>
            <a:r>
              <a:rPr lang="en-CA" sz="3200" dirty="0" err="1" smtClean="0">
                <a:latin typeface="Berlin Sans FB" pitchFamily="34" charset="0"/>
              </a:rPr>
              <a:t>climatiques</a:t>
            </a:r>
            <a:endParaRPr lang="fr-CA" sz="3200" dirty="0">
              <a:latin typeface="Berlin Sans FB" pitchFamily="34" charset="0"/>
            </a:endParaRPr>
          </a:p>
        </p:txBody>
      </p:sp>
      <p:sp>
        <p:nvSpPr>
          <p:cNvPr id="4" name="Rectangle 3"/>
          <p:cNvSpPr/>
          <p:nvPr/>
        </p:nvSpPr>
        <p:spPr>
          <a:xfrm>
            <a:off x="5436096" y="3464299"/>
            <a:ext cx="4572000" cy="369332"/>
          </a:xfrm>
          <a:prstGeom prst="rect">
            <a:avLst/>
          </a:prstGeom>
        </p:spPr>
        <p:txBody>
          <a:bodyPr>
            <a:spAutoFit/>
          </a:bodyPr>
          <a:lstStyle/>
          <a:p>
            <a:r>
              <a:rPr lang="fr-CA" dirty="0" smtClean="0">
                <a:latin typeface="Berlin Sans FB" pitchFamily="34" charset="0"/>
              </a:rPr>
              <a:t>Lutter contre les îlots </a:t>
            </a:r>
            <a:r>
              <a:rPr lang="fr-CA" dirty="0">
                <a:latin typeface="Berlin Sans FB" pitchFamily="34" charset="0"/>
              </a:rPr>
              <a:t>de chaleur</a:t>
            </a:r>
            <a:r>
              <a:rPr lang="fr-CA" dirty="0" smtClean="0">
                <a:latin typeface="Berlin Sans FB" pitchFamily="34" charset="0"/>
              </a:rPr>
              <a:t>.</a:t>
            </a:r>
            <a:endParaRPr lang="fr-CA" dirty="0">
              <a:latin typeface="Berlin Sans FB" pitchFamily="34"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780724"/>
            <a:ext cx="4390296" cy="265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nvSpPr>
        <p:spPr>
          <a:xfrm>
            <a:off x="2123728" y="3188608"/>
            <a:ext cx="1361591" cy="276999"/>
          </a:xfrm>
          <a:prstGeom prst="rect">
            <a:avLst/>
          </a:prstGeom>
          <a:noFill/>
        </p:spPr>
        <p:txBody>
          <a:bodyPr wrap="none" rtlCol="0">
            <a:spAutoFit/>
          </a:bodyPr>
          <a:lstStyle/>
          <a:p>
            <a:r>
              <a:rPr lang="en-CA" sz="1200" dirty="0" err="1" smtClean="0"/>
              <a:t>Wangari</a:t>
            </a:r>
            <a:r>
              <a:rPr lang="en-CA" sz="1200" dirty="0" smtClean="0"/>
              <a:t> </a:t>
            </a:r>
            <a:r>
              <a:rPr lang="en-CA" sz="1200" dirty="0" err="1" smtClean="0"/>
              <a:t>Maathai</a:t>
            </a:r>
            <a:endParaRPr lang="fr-CA" sz="1200" dirty="0"/>
          </a:p>
        </p:txBody>
      </p:sp>
      <p:pic>
        <p:nvPicPr>
          <p:cNvPr id="5124" name="Picture 4" descr="Résultats de recherche d'images pour « paris verdissement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9" y="3743199"/>
            <a:ext cx="5005196" cy="2816589"/>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251520" y="1340768"/>
            <a:ext cx="3096344" cy="369332"/>
          </a:xfrm>
          <a:prstGeom prst="rect">
            <a:avLst/>
          </a:prstGeom>
          <a:noFill/>
        </p:spPr>
        <p:txBody>
          <a:bodyPr wrap="square" rtlCol="0">
            <a:spAutoFit/>
          </a:bodyPr>
          <a:lstStyle/>
          <a:p>
            <a:r>
              <a:rPr lang="fr-CA" dirty="0" smtClean="0">
                <a:latin typeface="Berlin Sans FB" pitchFamily="34" charset="0"/>
              </a:rPr>
              <a:t>Kenya – reboisement </a:t>
            </a:r>
            <a:r>
              <a:rPr lang="fr-CA" dirty="0">
                <a:latin typeface="Berlin Sans FB" pitchFamily="34" charset="0"/>
              </a:rPr>
              <a:t>du </a:t>
            </a:r>
            <a:r>
              <a:rPr lang="fr-CA" dirty="0" smtClean="0">
                <a:latin typeface="Berlin Sans FB" pitchFamily="34" charset="0"/>
              </a:rPr>
              <a:t>pays </a:t>
            </a:r>
            <a:endParaRPr lang="fr-CA" dirty="0">
              <a:latin typeface="Berlin Sans FB" pitchFamily="34" charset="0"/>
            </a:endParaRPr>
          </a:p>
        </p:txBody>
      </p:sp>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624" y="4444432"/>
            <a:ext cx="2115356" cy="2115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1816" y="1217903"/>
            <a:ext cx="2780688" cy="2086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97901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929584">
            <a:off x="432769" y="2112623"/>
            <a:ext cx="2803385" cy="1401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T:\Rita\Albums_pedagogiques\album_changements_climatiques\VERSION 2017\Documents finaux juillet 2017\Album CC 2017-Sans commentaires\photos_album_automne2017\Pontevedr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933663">
            <a:off x="6698014" y="2516925"/>
            <a:ext cx="1871286" cy="247374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242641">
            <a:off x="1110352" y="4306211"/>
            <a:ext cx="2812746" cy="2168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275856" y="2126596"/>
            <a:ext cx="4572000" cy="369332"/>
          </a:xfrm>
          <a:prstGeom prst="rect">
            <a:avLst/>
          </a:prstGeom>
        </p:spPr>
        <p:txBody>
          <a:bodyPr>
            <a:spAutoFit/>
          </a:bodyPr>
          <a:lstStyle/>
          <a:p>
            <a:r>
              <a:rPr lang="fr-CA" dirty="0">
                <a:latin typeface="Berlin Sans FB" pitchFamily="34" charset="0"/>
              </a:rPr>
              <a:t>Le mouvement Zéro </a:t>
            </a:r>
            <a:r>
              <a:rPr lang="fr-CA" dirty="0" smtClean="0">
                <a:latin typeface="Berlin Sans FB" pitchFamily="34" charset="0"/>
              </a:rPr>
              <a:t>déchet</a:t>
            </a:r>
            <a:endParaRPr lang="fr-CA" dirty="0"/>
          </a:p>
        </p:txBody>
      </p:sp>
      <p:sp>
        <p:nvSpPr>
          <p:cNvPr id="4" name="Rectangle 3"/>
          <p:cNvSpPr/>
          <p:nvPr/>
        </p:nvSpPr>
        <p:spPr>
          <a:xfrm>
            <a:off x="4124828" y="5390291"/>
            <a:ext cx="4572000" cy="369332"/>
          </a:xfrm>
          <a:prstGeom prst="rect">
            <a:avLst/>
          </a:prstGeom>
        </p:spPr>
        <p:txBody>
          <a:bodyPr>
            <a:spAutoFit/>
          </a:bodyPr>
          <a:lstStyle/>
          <a:p>
            <a:r>
              <a:rPr lang="fr-CA" dirty="0" smtClean="0">
                <a:latin typeface="Berlin Sans FB" pitchFamily="34" charset="0"/>
              </a:rPr>
              <a:t>Des jardins </a:t>
            </a:r>
            <a:r>
              <a:rPr lang="fr-CA" dirty="0">
                <a:latin typeface="Berlin Sans FB" pitchFamily="34" charset="0"/>
              </a:rPr>
              <a:t>collectifs « libre-service </a:t>
            </a:r>
            <a:r>
              <a:rPr lang="fr-CA" dirty="0" smtClean="0">
                <a:latin typeface="Berlin Sans FB" pitchFamily="34" charset="0"/>
              </a:rPr>
              <a:t>»</a:t>
            </a:r>
            <a:endParaRPr lang="fr-CA" dirty="0">
              <a:latin typeface="Berlin Sans FB" pitchFamily="34" charset="0"/>
            </a:endParaRPr>
          </a:p>
        </p:txBody>
      </p:sp>
      <p:sp>
        <p:nvSpPr>
          <p:cNvPr id="5" name="Rectangle 4"/>
          <p:cNvSpPr/>
          <p:nvPr/>
        </p:nvSpPr>
        <p:spPr>
          <a:xfrm>
            <a:off x="2225456" y="3632448"/>
            <a:ext cx="5076056" cy="369332"/>
          </a:xfrm>
          <a:prstGeom prst="rect">
            <a:avLst/>
          </a:prstGeom>
        </p:spPr>
        <p:txBody>
          <a:bodyPr wrap="square">
            <a:spAutoFit/>
          </a:bodyPr>
          <a:lstStyle/>
          <a:p>
            <a:r>
              <a:rPr lang="fr-CA" dirty="0">
                <a:latin typeface="Berlin Sans FB" pitchFamily="34" charset="0"/>
              </a:rPr>
              <a:t>Pontevedra </a:t>
            </a:r>
            <a:r>
              <a:rPr lang="fr-CA" dirty="0" smtClean="0">
                <a:latin typeface="Berlin Sans FB" pitchFamily="34" charset="0"/>
              </a:rPr>
              <a:t>favorise </a:t>
            </a:r>
            <a:r>
              <a:rPr lang="fr-CA" dirty="0">
                <a:latin typeface="Berlin Sans FB" pitchFamily="34" charset="0"/>
              </a:rPr>
              <a:t>les déplacements </a:t>
            </a:r>
            <a:r>
              <a:rPr lang="fr-CA" dirty="0" smtClean="0">
                <a:latin typeface="Berlin Sans FB" pitchFamily="34" charset="0"/>
              </a:rPr>
              <a:t>actifs</a:t>
            </a:r>
            <a:endParaRPr lang="fr-CA" dirty="0">
              <a:latin typeface="Berlin Sans FB" pitchFamily="34" charset="0"/>
            </a:endParaRPr>
          </a:p>
        </p:txBody>
      </p:sp>
      <p:sp>
        <p:nvSpPr>
          <p:cNvPr id="7" name="Flèche courbée vers le bas 6"/>
          <p:cNvSpPr/>
          <p:nvPr/>
        </p:nvSpPr>
        <p:spPr>
          <a:xfrm rot="9428926">
            <a:off x="3027714" y="2710690"/>
            <a:ext cx="1152128" cy="43828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6012160" y="2995916"/>
            <a:ext cx="1073150"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467884">
            <a:off x="3932850" y="4723195"/>
            <a:ext cx="1073150"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ZoneTexte 7"/>
          <p:cNvSpPr txBox="1"/>
          <p:nvPr/>
        </p:nvSpPr>
        <p:spPr>
          <a:xfrm>
            <a:off x="1317608" y="188640"/>
            <a:ext cx="6516528" cy="1569660"/>
          </a:xfrm>
          <a:prstGeom prst="rect">
            <a:avLst/>
          </a:prstGeom>
          <a:noFill/>
        </p:spPr>
        <p:txBody>
          <a:bodyPr wrap="none" rtlCol="0">
            <a:spAutoFit/>
          </a:bodyPr>
          <a:lstStyle/>
          <a:p>
            <a:pPr algn="ctr"/>
            <a:r>
              <a:rPr lang="en-CA" sz="3200" dirty="0" smtClean="0">
                <a:latin typeface="Berlin Sans FB" pitchFamily="34" charset="0"/>
              </a:rPr>
              <a:t>Comment </a:t>
            </a:r>
            <a:r>
              <a:rPr lang="en-CA" sz="3200" dirty="0" err="1" smtClean="0">
                <a:latin typeface="Berlin Sans FB" pitchFamily="34" charset="0"/>
              </a:rPr>
              <a:t>agir</a:t>
            </a:r>
            <a:r>
              <a:rPr lang="en-CA" sz="3200" dirty="0" smtClean="0">
                <a:latin typeface="Berlin Sans FB" pitchFamily="34" charset="0"/>
              </a:rPr>
              <a:t> pour </a:t>
            </a:r>
            <a:r>
              <a:rPr lang="en-CA" sz="3200" dirty="0" err="1" smtClean="0">
                <a:latin typeface="Berlin Sans FB" pitchFamily="34" charset="0"/>
              </a:rPr>
              <a:t>l’environnement</a:t>
            </a:r>
            <a:r>
              <a:rPr lang="en-CA" sz="3200" dirty="0" smtClean="0">
                <a:latin typeface="Berlin Sans FB" pitchFamily="34" charset="0"/>
              </a:rPr>
              <a:t> </a:t>
            </a:r>
          </a:p>
          <a:p>
            <a:pPr algn="ctr"/>
            <a:r>
              <a:rPr lang="en-CA" sz="3200" dirty="0" smtClean="0">
                <a:latin typeface="Berlin Sans FB" pitchFamily="34" charset="0"/>
              </a:rPr>
              <a:t>en </a:t>
            </a:r>
            <a:r>
              <a:rPr lang="en-CA" sz="3200" dirty="0" err="1" smtClean="0">
                <a:latin typeface="Berlin Sans FB" pitchFamily="34" charset="0"/>
              </a:rPr>
              <a:t>changeant</a:t>
            </a:r>
            <a:r>
              <a:rPr lang="en-CA" sz="3200" dirty="0" smtClean="0">
                <a:latin typeface="Berlin Sans FB" pitchFamily="34" charset="0"/>
              </a:rPr>
              <a:t> </a:t>
            </a:r>
            <a:r>
              <a:rPr lang="en-CA" sz="3200" dirty="0" err="1" smtClean="0">
                <a:latin typeface="Berlin Sans FB" pitchFamily="34" charset="0"/>
              </a:rPr>
              <a:t>ses</a:t>
            </a:r>
            <a:r>
              <a:rPr lang="en-CA" sz="3200" dirty="0" smtClean="0">
                <a:latin typeface="Berlin Sans FB" pitchFamily="34" charset="0"/>
              </a:rPr>
              <a:t> habitudes de vie</a:t>
            </a:r>
          </a:p>
          <a:p>
            <a:pPr algn="ctr"/>
            <a:r>
              <a:rPr lang="en-CA" sz="3200" dirty="0" smtClean="0">
                <a:latin typeface="Berlin Sans FB" pitchFamily="34" charset="0"/>
              </a:rPr>
              <a:t> chez </a:t>
            </a:r>
            <a:r>
              <a:rPr lang="en-CA" sz="3200" dirty="0" err="1" smtClean="0">
                <a:latin typeface="Berlin Sans FB" pitchFamily="34" charset="0"/>
              </a:rPr>
              <a:t>soi</a:t>
            </a:r>
            <a:r>
              <a:rPr lang="en-CA" sz="3200" dirty="0" smtClean="0">
                <a:latin typeface="Berlin Sans FB" pitchFamily="34" charset="0"/>
              </a:rPr>
              <a:t> et </a:t>
            </a:r>
            <a:r>
              <a:rPr lang="en-CA" sz="3200" dirty="0" err="1" smtClean="0">
                <a:latin typeface="Berlin Sans FB" pitchFamily="34" charset="0"/>
              </a:rPr>
              <a:t>dans</a:t>
            </a:r>
            <a:r>
              <a:rPr lang="en-CA" sz="3200" dirty="0" smtClean="0">
                <a:latin typeface="Berlin Sans FB" pitchFamily="34" charset="0"/>
              </a:rPr>
              <a:t> </a:t>
            </a:r>
            <a:r>
              <a:rPr lang="en-CA" sz="3200" dirty="0" err="1" smtClean="0">
                <a:latin typeface="Berlin Sans FB" pitchFamily="34" charset="0"/>
              </a:rPr>
              <a:t>sa</a:t>
            </a:r>
            <a:r>
              <a:rPr lang="en-CA" sz="3200" dirty="0" smtClean="0">
                <a:latin typeface="Berlin Sans FB" pitchFamily="34" charset="0"/>
              </a:rPr>
              <a:t> </a:t>
            </a:r>
            <a:r>
              <a:rPr lang="en-CA" sz="3200" dirty="0" err="1" smtClean="0">
                <a:latin typeface="Berlin Sans FB" pitchFamily="34" charset="0"/>
              </a:rPr>
              <a:t>communauté</a:t>
            </a:r>
            <a:r>
              <a:rPr lang="en-CA" sz="3200" dirty="0" smtClean="0">
                <a:latin typeface="Berlin Sans FB" pitchFamily="34" charset="0"/>
              </a:rPr>
              <a:t>?</a:t>
            </a:r>
            <a:endParaRPr lang="fr-CA" sz="3200" dirty="0">
              <a:latin typeface="Berlin Sans FB" pitchFamily="34" charset="0"/>
            </a:endParaRPr>
          </a:p>
        </p:txBody>
      </p:sp>
    </p:spTree>
    <p:extLst>
      <p:ext uri="{BB962C8B-B14F-4D97-AF65-F5344CB8AC3E}">
        <p14:creationId xmlns:p14="http://schemas.microsoft.com/office/powerpoint/2010/main" val="36217213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55576" y="539574"/>
            <a:ext cx="7975260" cy="646331"/>
          </a:xfrm>
          <a:prstGeom prst="rect">
            <a:avLst/>
          </a:prstGeom>
          <a:noFill/>
        </p:spPr>
        <p:txBody>
          <a:bodyPr wrap="none" rtlCol="0">
            <a:spAutoFit/>
          </a:bodyPr>
          <a:lstStyle/>
          <a:p>
            <a:r>
              <a:rPr lang="en-CA" sz="3600" dirty="0" err="1" smtClean="0">
                <a:latin typeface="Berlin Sans FB" pitchFamily="34" charset="0"/>
              </a:rPr>
              <a:t>Toi</a:t>
            </a:r>
            <a:r>
              <a:rPr lang="en-CA" sz="3600" dirty="0" smtClean="0">
                <a:latin typeface="Berlin Sans FB" pitchFamily="34" charset="0"/>
              </a:rPr>
              <a:t> </a:t>
            </a:r>
            <a:r>
              <a:rPr lang="en-CA" sz="3600" dirty="0" err="1" smtClean="0">
                <a:latin typeface="Berlin Sans FB" pitchFamily="34" charset="0"/>
              </a:rPr>
              <a:t>aussi</a:t>
            </a:r>
            <a:r>
              <a:rPr lang="en-CA" sz="3600" dirty="0" smtClean="0">
                <a:latin typeface="Berlin Sans FB" pitchFamily="34" charset="0"/>
              </a:rPr>
              <a:t> </a:t>
            </a:r>
            <a:r>
              <a:rPr lang="en-CA" sz="3600" dirty="0" err="1" smtClean="0">
                <a:latin typeface="Berlin Sans FB" pitchFamily="34" charset="0"/>
              </a:rPr>
              <a:t>tu</a:t>
            </a:r>
            <a:r>
              <a:rPr lang="en-CA" sz="3600" dirty="0" smtClean="0">
                <a:latin typeface="Berlin Sans FB" pitchFamily="34" charset="0"/>
              </a:rPr>
              <a:t> </a:t>
            </a:r>
            <a:r>
              <a:rPr lang="en-CA" sz="3600" dirty="0" err="1" smtClean="0">
                <a:latin typeface="Berlin Sans FB" pitchFamily="34" charset="0"/>
              </a:rPr>
              <a:t>peux</a:t>
            </a:r>
            <a:r>
              <a:rPr lang="en-CA" sz="3600" dirty="0" smtClean="0">
                <a:latin typeface="Berlin Sans FB" pitchFamily="34" charset="0"/>
              </a:rPr>
              <a:t> </a:t>
            </a:r>
            <a:r>
              <a:rPr lang="en-CA" sz="3600" dirty="0" err="1" smtClean="0">
                <a:latin typeface="Berlin Sans FB" pitchFamily="34" charset="0"/>
              </a:rPr>
              <a:t>agir</a:t>
            </a:r>
            <a:r>
              <a:rPr lang="en-CA" sz="3600" dirty="0" smtClean="0">
                <a:latin typeface="Berlin Sans FB" pitchFamily="34" charset="0"/>
              </a:rPr>
              <a:t> </a:t>
            </a:r>
            <a:r>
              <a:rPr lang="en-CA" sz="3600" dirty="0" err="1" smtClean="0">
                <a:latin typeface="Berlin Sans FB" pitchFamily="34" charset="0"/>
              </a:rPr>
              <a:t>dans</a:t>
            </a:r>
            <a:r>
              <a:rPr lang="en-CA" sz="3600" dirty="0" smtClean="0">
                <a:latin typeface="Berlin Sans FB" pitchFamily="34" charset="0"/>
              </a:rPr>
              <a:t> ta </a:t>
            </a:r>
            <a:r>
              <a:rPr lang="en-CA" sz="3600" dirty="0" err="1" smtClean="0">
                <a:latin typeface="Berlin Sans FB" pitchFamily="34" charset="0"/>
              </a:rPr>
              <a:t>collectivité</a:t>
            </a:r>
            <a:r>
              <a:rPr lang="en-CA" sz="3600" dirty="0" smtClean="0">
                <a:latin typeface="Berlin Sans FB" pitchFamily="34" charset="0"/>
              </a:rPr>
              <a:t>!</a:t>
            </a:r>
            <a:endParaRPr lang="fr-CA" sz="3600" dirty="0">
              <a:latin typeface="Berlin Sans FB" pitchFamily="34" charset="0"/>
            </a:endParaRPr>
          </a:p>
        </p:txBody>
      </p:sp>
      <p:sp>
        <p:nvSpPr>
          <p:cNvPr id="3" name="ZoneTexte 2"/>
          <p:cNvSpPr txBox="1"/>
          <p:nvPr/>
        </p:nvSpPr>
        <p:spPr>
          <a:xfrm>
            <a:off x="1526320" y="1195011"/>
            <a:ext cx="5973110" cy="523220"/>
          </a:xfrm>
          <a:prstGeom prst="rect">
            <a:avLst/>
          </a:prstGeom>
          <a:noFill/>
        </p:spPr>
        <p:txBody>
          <a:bodyPr wrap="none" rtlCol="0">
            <a:spAutoFit/>
          </a:bodyPr>
          <a:lstStyle/>
          <a:p>
            <a:r>
              <a:rPr lang="en-CA" sz="2800" u="sng" dirty="0" err="1" smtClean="0">
                <a:latin typeface="Berlin Sans FB" pitchFamily="34" charset="0"/>
              </a:rPr>
              <a:t>Crée</a:t>
            </a:r>
            <a:r>
              <a:rPr lang="en-CA" sz="2800" u="sng" dirty="0" smtClean="0">
                <a:latin typeface="Berlin Sans FB" pitchFamily="34" charset="0"/>
              </a:rPr>
              <a:t> </a:t>
            </a:r>
            <a:r>
              <a:rPr lang="en-CA" sz="2800" u="sng" dirty="0" err="1" smtClean="0">
                <a:latin typeface="Berlin Sans FB" pitchFamily="34" charset="0"/>
              </a:rPr>
              <a:t>une</a:t>
            </a:r>
            <a:r>
              <a:rPr lang="en-CA" sz="2800" u="sng" dirty="0" smtClean="0">
                <a:latin typeface="Berlin Sans FB" pitchFamily="34" charset="0"/>
              </a:rPr>
              <a:t> </a:t>
            </a:r>
            <a:r>
              <a:rPr lang="en-CA" sz="2800" u="sng" dirty="0" smtClean="0">
                <a:solidFill>
                  <a:srgbClr val="00B050"/>
                </a:solidFill>
                <a:latin typeface="Berlin Sans FB" pitchFamily="34" charset="0"/>
              </a:rPr>
              <a:t>Brigade </a:t>
            </a:r>
            <a:r>
              <a:rPr lang="en-CA" sz="2800" u="sng" dirty="0" err="1" smtClean="0">
                <a:solidFill>
                  <a:srgbClr val="00B050"/>
                </a:solidFill>
                <a:latin typeface="Berlin Sans FB" pitchFamily="34" charset="0"/>
              </a:rPr>
              <a:t>verte</a:t>
            </a:r>
            <a:r>
              <a:rPr lang="en-CA" sz="2800" u="sng" dirty="0" smtClean="0">
                <a:solidFill>
                  <a:srgbClr val="00B050"/>
                </a:solidFill>
                <a:latin typeface="Berlin Sans FB" pitchFamily="34" charset="0"/>
              </a:rPr>
              <a:t> </a:t>
            </a:r>
            <a:r>
              <a:rPr lang="en-CA" sz="2800" u="sng" dirty="0" err="1" smtClean="0">
                <a:latin typeface="Berlin Sans FB" pitchFamily="34" charset="0"/>
              </a:rPr>
              <a:t>dans</a:t>
            </a:r>
            <a:r>
              <a:rPr lang="en-CA" sz="2800" u="sng" dirty="0" smtClean="0">
                <a:latin typeface="Berlin Sans FB" pitchFamily="34" charset="0"/>
              </a:rPr>
              <a:t> ton école.</a:t>
            </a:r>
            <a:endParaRPr lang="fr-CA" sz="2800" u="sng" dirty="0">
              <a:latin typeface="Berlin Sans FB" pitchFamily="34" charset="0"/>
            </a:endParaRPr>
          </a:p>
        </p:txBody>
      </p:sp>
      <p:sp>
        <p:nvSpPr>
          <p:cNvPr id="4" name="ZoneTexte 3"/>
          <p:cNvSpPr txBox="1"/>
          <p:nvPr/>
        </p:nvSpPr>
        <p:spPr>
          <a:xfrm>
            <a:off x="251520" y="5292497"/>
            <a:ext cx="3888805" cy="954107"/>
          </a:xfrm>
          <a:prstGeom prst="rect">
            <a:avLst/>
          </a:prstGeom>
          <a:noFill/>
        </p:spPr>
        <p:txBody>
          <a:bodyPr wrap="square" rtlCol="0">
            <a:spAutoFit/>
          </a:bodyPr>
          <a:lstStyle/>
          <a:p>
            <a:r>
              <a:rPr lang="en-CA" sz="2000" dirty="0" err="1">
                <a:latin typeface="Berlin Sans FB" pitchFamily="34" charset="0"/>
              </a:rPr>
              <a:t>L</a:t>
            </a:r>
            <a:r>
              <a:rPr lang="en-CA" sz="2000" dirty="0" err="1" smtClean="0">
                <a:latin typeface="Berlin Sans FB" pitchFamily="34" charset="0"/>
              </a:rPr>
              <a:t>’école</a:t>
            </a:r>
            <a:r>
              <a:rPr lang="en-CA" sz="2000" dirty="0" smtClean="0">
                <a:latin typeface="Berlin Sans FB" pitchFamily="34" charset="0"/>
              </a:rPr>
              <a:t> </a:t>
            </a:r>
            <a:r>
              <a:rPr lang="en-CA" sz="2000" dirty="0" err="1" smtClean="0">
                <a:latin typeface="Berlin Sans FB" pitchFamily="34" charset="0"/>
              </a:rPr>
              <a:t>Curé-Chamberland</a:t>
            </a:r>
            <a:r>
              <a:rPr lang="en-CA" sz="2000" dirty="0" smtClean="0">
                <a:latin typeface="Berlin Sans FB" pitchFamily="34" charset="0"/>
              </a:rPr>
              <a:t> - </a:t>
            </a:r>
            <a:r>
              <a:rPr lang="en-CA" sz="3600" dirty="0" err="1" smtClean="0">
                <a:solidFill>
                  <a:srgbClr val="00B050"/>
                </a:solidFill>
                <a:latin typeface="Berlin Sans FB" pitchFamily="34" charset="0"/>
              </a:rPr>
              <a:t>boîtes</a:t>
            </a:r>
            <a:r>
              <a:rPr lang="en-CA" sz="3600" dirty="0" smtClean="0">
                <a:solidFill>
                  <a:srgbClr val="00B050"/>
                </a:solidFill>
                <a:latin typeface="Berlin Sans FB" pitchFamily="34" charset="0"/>
              </a:rPr>
              <a:t> de compost</a:t>
            </a:r>
            <a:endParaRPr lang="fr-CA" sz="3600" dirty="0">
              <a:solidFill>
                <a:srgbClr val="00B050"/>
              </a:solidFill>
              <a:latin typeface="Berlin Sans FB" pitchFamily="34" charset="0"/>
            </a:endParaRPr>
          </a:p>
        </p:txBody>
      </p:sp>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1737793"/>
            <a:ext cx="1753958" cy="1605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636911"/>
            <a:ext cx="3312368" cy="2484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T:\Rita\brigades_ecologiques\2016-2017\CHUTES\IMG_443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6096" y="2568129"/>
            <a:ext cx="3392072" cy="2544054"/>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4953553" y="5230941"/>
            <a:ext cx="4148893" cy="1508105"/>
          </a:xfrm>
          <a:prstGeom prst="rect">
            <a:avLst/>
          </a:prstGeom>
          <a:noFill/>
        </p:spPr>
        <p:txBody>
          <a:bodyPr wrap="none" rtlCol="0">
            <a:spAutoFit/>
          </a:bodyPr>
          <a:lstStyle/>
          <a:p>
            <a:pPr algn="ctr"/>
            <a:r>
              <a:rPr lang="en-CA" sz="2000" dirty="0" err="1" smtClean="0">
                <a:latin typeface="Berlin Sans FB" pitchFamily="34" charset="0"/>
              </a:rPr>
              <a:t>L’école</a:t>
            </a:r>
            <a:r>
              <a:rPr lang="en-CA" sz="2000" dirty="0" smtClean="0">
                <a:latin typeface="Berlin Sans FB" pitchFamily="34" charset="0"/>
              </a:rPr>
              <a:t> des Chutes – </a:t>
            </a:r>
          </a:p>
          <a:p>
            <a:pPr algn="ctr"/>
            <a:r>
              <a:rPr lang="en-CA" sz="3600" dirty="0" err="1">
                <a:solidFill>
                  <a:srgbClr val="00B050"/>
                </a:solidFill>
                <a:latin typeface="Berlin Sans FB" pitchFamily="34" charset="0"/>
              </a:rPr>
              <a:t>r</a:t>
            </a:r>
            <a:r>
              <a:rPr lang="en-CA" sz="3600" dirty="0" err="1" smtClean="0">
                <a:solidFill>
                  <a:srgbClr val="00B050"/>
                </a:solidFill>
                <a:latin typeface="Berlin Sans FB" pitchFamily="34" charset="0"/>
              </a:rPr>
              <a:t>éduire</a:t>
            </a:r>
            <a:r>
              <a:rPr lang="en-CA" sz="3600" dirty="0" smtClean="0">
                <a:solidFill>
                  <a:srgbClr val="00B050"/>
                </a:solidFill>
                <a:latin typeface="Berlin Sans FB" pitchFamily="34" charset="0"/>
              </a:rPr>
              <a:t> les </a:t>
            </a:r>
            <a:r>
              <a:rPr lang="en-CA" sz="3600" dirty="0" err="1" smtClean="0">
                <a:solidFill>
                  <a:srgbClr val="00B050"/>
                </a:solidFill>
                <a:latin typeface="Berlin Sans FB" pitchFamily="34" charset="0"/>
              </a:rPr>
              <a:t>bouteilles</a:t>
            </a:r>
            <a:r>
              <a:rPr lang="en-CA" sz="3600" dirty="0" smtClean="0">
                <a:solidFill>
                  <a:srgbClr val="00B050"/>
                </a:solidFill>
                <a:latin typeface="Berlin Sans FB" pitchFamily="34" charset="0"/>
              </a:rPr>
              <a:t> </a:t>
            </a:r>
          </a:p>
          <a:p>
            <a:pPr algn="ctr"/>
            <a:r>
              <a:rPr lang="en-CA" sz="3600" dirty="0" err="1" smtClean="0">
                <a:solidFill>
                  <a:srgbClr val="00B050"/>
                </a:solidFill>
                <a:latin typeface="Berlin Sans FB" pitchFamily="34" charset="0"/>
              </a:rPr>
              <a:t>d’eau</a:t>
            </a:r>
            <a:r>
              <a:rPr lang="en-CA" sz="3600" dirty="0" smtClean="0">
                <a:solidFill>
                  <a:srgbClr val="00B050"/>
                </a:solidFill>
                <a:latin typeface="Berlin Sans FB" pitchFamily="34" charset="0"/>
              </a:rPr>
              <a:t> en </a:t>
            </a:r>
            <a:r>
              <a:rPr lang="en-CA" sz="3600" dirty="0" err="1" smtClean="0">
                <a:solidFill>
                  <a:srgbClr val="00B050"/>
                </a:solidFill>
                <a:latin typeface="Berlin Sans FB" pitchFamily="34" charset="0"/>
              </a:rPr>
              <a:t>plastique</a:t>
            </a:r>
            <a:r>
              <a:rPr lang="en-CA" sz="3600" dirty="0" smtClean="0">
                <a:solidFill>
                  <a:srgbClr val="00B050"/>
                </a:solidFill>
                <a:latin typeface="Berlin Sans FB" pitchFamily="34" charset="0"/>
              </a:rPr>
              <a:t> </a:t>
            </a:r>
            <a:endParaRPr lang="fr-CA" sz="3600" dirty="0">
              <a:solidFill>
                <a:srgbClr val="00B050"/>
              </a:solidFill>
              <a:latin typeface="Berlin Sans FB" pitchFamily="34" charset="0"/>
            </a:endParaRPr>
          </a:p>
        </p:txBody>
      </p:sp>
    </p:spTree>
    <p:extLst>
      <p:ext uri="{BB962C8B-B14F-4D97-AF65-F5344CB8AC3E}">
        <p14:creationId xmlns:p14="http://schemas.microsoft.com/office/powerpoint/2010/main" val="23350337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222349">
            <a:off x="205688" y="3550072"/>
            <a:ext cx="4310063" cy="287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08411">
            <a:off x="4090467" y="453311"/>
            <a:ext cx="4097337" cy="307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4704936" y="4539094"/>
            <a:ext cx="3323448" cy="1015663"/>
          </a:xfrm>
          <a:prstGeom prst="rect">
            <a:avLst/>
          </a:prstGeom>
          <a:noFill/>
        </p:spPr>
        <p:txBody>
          <a:bodyPr wrap="square" rtlCol="0">
            <a:spAutoFit/>
          </a:bodyPr>
          <a:lstStyle/>
          <a:p>
            <a:r>
              <a:rPr lang="en-CA" sz="2400" dirty="0" smtClean="0">
                <a:latin typeface="Berlin Sans FB" pitchFamily="34" charset="0"/>
              </a:rPr>
              <a:t>École </a:t>
            </a:r>
            <a:r>
              <a:rPr lang="en-CA" sz="2400" dirty="0" err="1" smtClean="0">
                <a:latin typeface="Berlin Sans FB" pitchFamily="34" charset="0"/>
              </a:rPr>
              <a:t>secondaire</a:t>
            </a:r>
            <a:r>
              <a:rPr lang="en-CA" sz="2400" dirty="0" smtClean="0">
                <a:latin typeface="Berlin Sans FB" pitchFamily="34" charset="0"/>
              </a:rPr>
              <a:t> Les </a:t>
            </a:r>
            <a:r>
              <a:rPr lang="en-CA" sz="2400" dirty="0" err="1" smtClean="0">
                <a:latin typeface="Berlin Sans FB" pitchFamily="34" charset="0"/>
              </a:rPr>
              <a:t>Pionniers</a:t>
            </a:r>
            <a:r>
              <a:rPr lang="en-CA" sz="2400" dirty="0">
                <a:latin typeface="Berlin Sans FB" pitchFamily="34" charset="0"/>
              </a:rPr>
              <a:t> </a:t>
            </a:r>
            <a:r>
              <a:rPr lang="en-CA" sz="2400" dirty="0" smtClean="0">
                <a:latin typeface="Berlin Sans FB" pitchFamily="34" charset="0"/>
              </a:rPr>
              <a:t>-</a:t>
            </a:r>
            <a:r>
              <a:rPr lang="en-CA" sz="3600" dirty="0" err="1" smtClean="0">
                <a:solidFill>
                  <a:srgbClr val="00B050"/>
                </a:solidFill>
                <a:latin typeface="Berlin Sans FB" pitchFamily="34" charset="0"/>
              </a:rPr>
              <a:t>ilot</a:t>
            </a:r>
            <a:r>
              <a:rPr lang="en-CA" sz="3600" dirty="0" smtClean="0">
                <a:solidFill>
                  <a:srgbClr val="00B050"/>
                </a:solidFill>
                <a:latin typeface="Berlin Sans FB" pitchFamily="34" charset="0"/>
              </a:rPr>
              <a:t> de tri</a:t>
            </a:r>
            <a:endParaRPr lang="fr-CA" sz="3600" dirty="0">
              <a:solidFill>
                <a:srgbClr val="00B050"/>
              </a:solidFill>
              <a:latin typeface="Berlin Sans FB" pitchFamily="34" charset="0"/>
            </a:endParaRPr>
          </a:p>
        </p:txBody>
      </p:sp>
      <p:sp>
        <p:nvSpPr>
          <p:cNvPr id="3" name="ZoneTexte 2"/>
          <p:cNvSpPr txBox="1"/>
          <p:nvPr/>
        </p:nvSpPr>
        <p:spPr>
          <a:xfrm>
            <a:off x="611560" y="306440"/>
            <a:ext cx="3688167" cy="1569660"/>
          </a:xfrm>
          <a:prstGeom prst="rect">
            <a:avLst/>
          </a:prstGeom>
          <a:noFill/>
        </p:spPr>
        <p:txBody>
          <a:bodyPr wrap="square" rtlCol="0">
            <a:spAutoFit/>
          </a:bodyPr>
          <a:lstStyle/>
          <a:p>
            <a:r>
              <a:rPr lang="en-CA" sz="2400" dirty="0" smtClean="0">
                <a:latin typeface="Berlin Sans FB" pitchFamily="34" charset="0"/>
              </a:rPr>
              <a:t>École </a:t>
            </a:r>
            <a:r>
              <a:rPr lang="en-CA" sz="2400" dirty="0" err="1" smtClean="0">
                <a:latin typeface="Berlin Sans FB" pitchFamily="34" charset="0"/>
              </a:rPr>
              <a:t>Primaire</a:t>
            </a:r>
            <a:r>
              <a:rPr lang="en-CA" sz="2400" dirty="0" smtClean="0">
                <a:latin typeface="Berlin Sans FB" pitchFamily="34" charset="0"/>
              </a:rPr>
              <a:t> </a:t>
            </a:r>
            <a:r>
              <a:rPr lang="en-CA" sz="2400" dirty="0" err="1" smtClean="0">
                <a:latin typeface="Berlin Sans FB" pitchFamily="34" charset="0"/>
              </a:rPr>
              <a:t>d’Éducation</a:t>
            </a:r>
            <a:r>
              <a:rPr lang="en-CA" sz="2400" dirty="0" smtClean="0">
                <a:latin typeface="Berlin Sans FB" pitchFamily="34" charset="0"/>
              </a:rPr>
              <a:t> </a:t>
            </a:r>
            <a:r>
              <a:rPr lang="en-CA" sz="2400" dirty="0" err="1" smtClean="0">
                <a:latin typeface="Berlin Sans FB" pitchFamily="34" charset="0"/>
              </a:rPr>
              <a:t>Internationale</a:t>
            </a:r>
            <a:r>
              <a:rPr lang="en-CA" sz="2400" dirty="0">
                <a:latin typeface="Berlin Sans FB" pitchFamily="34" charset="0"/>
              </a:rPr>
              <a:t> </a:t>
            </a:r>
            <a:r>
              <a:rPr lang="en-CA" sz="2400" dirty="0" smtClean="0">
                <a:latin typeface="Berlin Sans FB" pitchFamily="34" charset="0"/>
              </a:rPr>
              <a:t>– </a:t>
            </a:r>
            <a:r>
              <a:rPr lang="en-CA" sz="3600" dirty="0" err="1">
                <a:solidFill>
                  <a:srgbClr val="00B050"/>
                </a:solidFill>
                <a:latin typeface="Berlin Sans FB" pitchFamily="34" charset="0"/>
              </a:rPr>
              <a:t>j</a:t>
            </a:r>
            <a:r>
              <a:rPr lang="en-CA" sz="3600" dirty="0" err="1" smtClean="0">
                <a:solidFill>
                  <a:srgbClr val="00B050"/>
                </a:solidFill>
                <a:latin typeface="Berlin Sans FB" pitchFamily="34" charset="0"/>
              </a:rPr>
              <a:t>ardin</a:t>
            </a:r>
            <a:r>
              <a:rPr lang="en-CA" sz="3600" dirty="0" smtClean="0">
                <a:solidFill>
                  <a:srgbClr val="00B050"/>
                </a:solidFill>
                <a:latin typeface="Berlin Sans FB" pitchFamily="34" charset="0"/>
              </a:rPr>
              <a:t> </a:t>
            </a:r>
            <a:r>
              <a:rPr lang="en-CA" sz="3600" dirty="0" err="1" smtClean="0">
                <a:solidFill>
                  <a:srgbClr val="00B050"/>
                </a:solidFill>
                <a:latin typeface="Berlin Sans FB" pitchFamily="34" charset="0"/>
              </a:rPr>
              <a:t>communautaire</a:t>
            </a:r>
            <a:endParaRPr lang="fr-CA" sz="3600" dirty="0">
              <a:solidFill>
                <a:srgbClr val="00B050"/>
              </a:solidFill>
              <a:latin typeface="Berlin Sans FB" pitchFamily="34" charset="0"/>
            </a:endParaRPr>
          </a:p>
        </p:txBody>
      </p:sp>
    </p:spTree>
    <p:extLst>
      <p:ext uri="{BB962C8B-B14F-4D97-AF65-F5344CB8AC3E}">
        <p14:creationId xmlns:p14="http://schemas.microsoft.com/office/powerpoint/2010/main" val="15731409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71600" y="527298"/>
            <a:ext cx="7300396" cy="646331"/>
          </a:xfrm>
          <a:prstGeom prst="rect">
            <a:avLst/>
          </a:prstGeom>
          <a:noFill/>
        </p:spPr>
        <p:txBody>
          <a:bodyPr wrap="none" rtlCol="0">
            <a:spAutoFit/>
          </a:bodyPr>
          <a:lstStyle/>
          <a:p>
            <a:r>
              <a:rPr lang="en-CA" sz="3600" dirty="0" err="1" smtClean="0">
                <a:latin typeface="Berlin Sans FB" pitchFamily="34" charset="0"/>
              </a:rPr>
              <a:t>Réduire</a:t>
            </a:r>
            <a:r>
              <a:rPr lang="en-CA" sz="3600" dirty="0" smtClean="0">
                <a:latin typeface="Berlin Sans FB" pitchFamily="34" charset="0"/>
              </a:rPr>
              <a:t> </a:t>
            </a:r>
            <a:r>
              <a:rPr lang="en-CA" sz="3600" dirty="0" err="1" smtClean="0">
                <a:latin typeface="Berlin Sans FB" pitchFamily="34" charset="0"/>
              </a:rPr>
              <a:t>notre</a:t>
            </a:r>
            <a:r>
              <a:rPr lang="en-CA" sz="3600" dirty="0" smtClean="0">
                <a:latin typeface="Berlin Sans FB" pitchFamily="34" charset="0"/>
              </a:rPr>
              <a:t> utilisation de la </a:t>
            </a:r>
            <a:r>
              <a:rPr lang="en-CA" sz="3600" dirty="0" err="1" smtClean="0">
                <a:latin typeface="Berlin Sans FB" pitchFamily="34" charset="0"/>
              </a:rPr>
              <a:t>voiture</a:t>
            </a:r>
            <a:endParaRPr lang="fr-CA" sz="3600" dirty="0">
              <a:latin typeface="Berlin Sans FB" pitchFamily="34" charset="0"/>
            </a:endParaRPr>
          </a:p>
        </p:txBody>
      </p:sp>
      <p:pic>
        <p:nvPicPr>
          <p:cNvPr id="3" name="Picture 4" descr="Metro"/>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rot="20960667">
            <a:off x="827584" y="1625115"/>
            <a:ext cx="187325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0114" y="1844824"/>
            <a:ext cx="2325239" cy="1824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5936" y="4293096"/>
            <a:ext cx="1748070" cy="1717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727192">
            <a:off x="971600" y="4411820"/>
            <a:ext cx="2646363" cy="173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4786">
            <a:off x="6124888" y="4195858"/>
            <a:ext cx="2500313" cy="162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Image 5" descr="imagesCAYHLYZ7.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1139814">
            <a:off x="6101518" y="1880715"/>
            <a:ext cx="1905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11334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532956" y="-32650"/>
            <a:ext cx="4366901" cy="1015663"/>
          </a:xfrm>
          <a:prstGeom prst="rect">
            <a:avLst/>
          </a:prstGeom>
          <a:noFill/>
        </p:spPr>
        <p:txBody>
          <a:bodyPr wrap="none" rtlCol="0">
            <a:spAutoFit/>
          </a:bodyPr>
          <a:lstStyle/>
          <a:p>
            <a:r>
              <a:rPr lang="en-CA" sz="6000" dirty="0" smtClean="0">
                <a:latin typeface="Berlin Sans FB" pitchFamily="34" charset="0"/>
              </a:rPr>
              <a:t>Alimentation</a:t>
            </a:r>
            <a:endParaRPr lang="fr-CA" sz="6000" dirty="0">
              <a:latin typeface="Berlin Sans FB" pitchFamily="34" charset="0"/>
            </a:endParaRPr>
          </a:p>
        </p:txBody>
      </p:sp>
      <p:pic>
        <p:nvPicPr>
          <p:cNvPr id="3" name="Picture 4"/>
          <p:cNvPicPr>
            <a:picLocks noChangeAspect="1" noChangeArrowheads="1"/>
          </p:cNvPicPr>
          <p:nvPr>
            <p:custDataLst>
              <p:tags r:id="rId1"/>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395288" y="908050"/>
            <a:ext cx="126047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21" descr="packaging_pinard.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92096" y="1059776"/>
            <a:ext cx="3123141" cy="208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17" descr="imagesCAA23E0X.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601430" y="4526232"/>
            <a:ext cx="2221961"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32149" y="4918743"/>
            <a:ext cx="2168516"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Image 14" descr="sans viande.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1171337">
            <a:off x="4679186" y="4141183"/>
            <a:ext cx="1793901" cy="107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6" descr="imagesCAC6TO99.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88472" y="4702033"/>
            <a:ext cx="1871861" cy="1873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20" descr="1zBGProduitSaison-cfa29.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rot="1103464">
            <a:off x="1595867" y="4272301"/>
            <a:ext cx="1631090" cy="1037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3" descr="imagesCAUKUK9Q.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62718" y="2671606"/>
            <a:ext cx="2376488"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Logo Aliments du Québec_proces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574565">
            <a:off x="1395014" y="1824037"/>
            <a:ext cx="13366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220721" y="2417330"/>
            <a:ext cx="1706576" cy="162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p:cNvSpPr txBox="1"/>
          <p:nvPr/>
        </p:nvSpPr>
        <p:spPr>
          <a:xfrm>
            <a:off x="5455764" y="3371693"/>
            <a:ext cx="3631122" cy="369332"/>
          </a:xfrm>
          <a:prstGeom prst="rect">
            <a:avLst/>
          </a:prstGeom>
          <a:noFill/>
        </p:spPr>
        <p:txBody>
          <a:bodyPr wrap="none" rtlCol="0">
            <a:spAutoFit/>
          </a:bodyPr>
          <a:lstStyle/>
          <a:p>
            <a:r>
              <a:rPr lang="en-CA" dirty="0" err="1" smtClean="0">
                <a:latin typeface="Berlin Sans FB" pitchFamily="34" charset="0"/>
              </a:rPr>
              <a:t>Éliminer</a:t>
            </a:r>
            <a:r>
              <a:rPr lang="en-CA" dirty="0" smtClean="0">
                <a:latin typeface="Berlin Sans FB" pitchFamily="34" charset="0"/>
              </a:rPr>
              <a:t> le </a:t>
            </a:r>
            <a:r>
              <a:rPr lang="en-CA" dirty="0" err="1" smtClean="0">
                <a:latin typeface="Berlin Sans FB" pitchFamily="34" charset="0"/>
              </a:rPr>
              <a:t>plastique</a:t>
            </a:r>
            <a:r>
              <a:rPr lang="en-CA" dirty="0" smtClean="0">
                <a:latin typeface="Berlin Sans FB" pitchFamily="34" charset="0"/>
              </a:rPr>
              <a:t> des </a:t>
            </a:r>
            <a:r>
              <a:rPr lang="en-CA" dirty="0" err="1" smtClean="0">
                <a:latin typeface="Berlin Sans FB" pitchFamily="34" charset="0"/>
              </a:rPr>
              <a:t>emballages</a:t>
            </a:r>
            <a:endParaRPr lang="fr-CA" dirty="0">
              <a:latin typeface="Berlin Sans FB" pitchFamily="34" charset="0"/>
            </a:endParaRPr>
          </a:p>
        </p:txBody>
      </p:sp>
      <p:pic>
        <p:nvPicPr>
          <p:cNvPr id="6146"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655763" y="908050"/>
            <a:ext cx="3392413" cy="707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6"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62718" y="662856"/>
            <a:ext cx="1725613"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8" descr="Image5"/>
          <p:cNvPicPr>
            <a:picLocks noChangeAspect="1" noChangeArrowheads="1"/>
          </p:cNvPicPr>
          <p:nvPr>
            <p:custDataLst>
              <p:tags r:id="rId2"/>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4515431" y="1192360"/>
            <a:ext cx="1116013"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319120" y="977253"/>
            <a:ext cx="15113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69772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113941" y="260648"/>
            <a:ext cx="2650084" cy="1015663"/>
          </a:xfrm>
          <a:prstGeom prst="rect">
            <a:avLst/>
          </a:prstGeom>
          <a:noFill/>
        </p:spPr>
        <p:txBody>
          <a:bodyPr wrap="none" rtlCol="0">
            <a:spAutoFit/>
          </a:bodyPr>
          <a:lstStyle/>
          <a:p>
            <a:r>
              <a:rPr lang="en-CA" sz="6000" dirty="0" err="1" smtClean="0">
                <a:latin typeface="Berlin Sans FB" pitchFamily="34" charset="0"/>
              </a:rPr>
              <a:t>Déchets</a:t>
            </a:r>
            <a:endParaRPr lang="fr-CA" sz="6000" dirty="0">
              <a:latin typeface="Berlin Sans FB" pitchFamily="34" charset="0"/>
            </a:endParaRPr>
          </a:p>
        </p:txBody>
      </p:sp>
      <p:sp>
        <p:nvSpPr>
          <p:cNvPr id="3" name="ZoneTexte 2"/>
          <p:cNvSpPr txBox="1"/>
          <p:nvPr/>
        </p:nvSpPr>
        <p:spPr>
          <a:xfrm>
            <a:off x="506974" y="1224919"/>
            <a:ext cx="8292655" cy="707886"/>
          </a:xfrm>
          <a:prstGeom prst="rect">
            <a:avLst/>
          </a:prstGeom>
          <a:noFill/>
        </p:spPr>
        <p:txBody>
          <a:bodyPr wrap="none" rtlCol="0">
            <a:spAutoFit/>
          </a:bodyPr>
          <a:lstStyle/>
          <a:p>
            <a:r>
              <a:rPr lang="en-CA" sz="4000" dirty="0" smtClean="0">
                <a:latin typeface="Berlin Sans FB" pitchFamily="34" charset="0"/>
              </a:rPr>
              <a:t>Les 3RV au service de </a:t>
            </a:r>
            <a:r>
              <a:rPr lang="en-CA" sz="4000" dirty="0" err="1" smtClean="0">
                <a:latin typeface="Berlin Sans FB" pitchFamily="34" charset="0"/>
              </a:rPr>
              <a:t>l’environnement</a:t>
            </a:r>
            <a:endParaRPr lang="fr-CA" sz="4000" dirty="0">
              <a:latin typeface="Berlin Sans FB" pitchFamily="34" charset="0"/>
            </a:endParaRP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2120" y="2607252"/>
            <a:ext cx="2093667" cy="3371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314565" y="2852936"/>
            <a:ext cx="428322" cy="584775"/>
          </a:xfrm>
          <a:prstGeom prst="rect">
            <a:avLst/>
          </a:prstGeom>
          <a:noFill/>
        </p:spPr>
        <p:txBody>
          <a:bodyPr wrap="none" rtlCol="0">
            <a:spAutoFit/>
          </a:bodyPr>
          <a:lstStyle/>
          <a:p>
            <a:r>
              <a:rPr lang="en-CA" sz="3200" dirty="0" smtClean="0">
                <a:solidFill>
                  <a:schemeClr val="accent3"/>
                </a:solidFill>
                <a:latin typeface="Berlin Sans FB" pitchFamily="34" charset="0"/>
              </a:rPr>
              <a:t>R</a:t>
            </a:r>
            <a:endParaRPr lang="fr-CA" sz="3200" dirty="0">
              <a:latin typeface="Berlin Sans FB" pitchFamily="34" charset="0"/>
            </a:endParaRPr>
          </a:p>
        </p:txBody>
      </p:sp>
      <p:sp>
        <p:nvSpPr>
          <p:cNvPr id="5" name="ZoneTexte 4"/>
          <p:cNvSpPr txBox="1"/>
          <p:nvPr/>
        </p:nvSpPr>
        <p:spPr>
          <a:xfrm>
            <a:off x="314565" y="2129763"/>
            <a:ext cx="428322" cy="584775"/>
          </a:xfrm>
          <a:prstGeom prst="rect">
            <a:avLst/>
          </a:prstGeom>
          <a:noFill/>
        </p:spPr>
        <p:txBody>
          <a:bodyPr wrap="none" rtlCol="0">
            <a:spAutoFit/>
          </a:bodyPr>
          <a:lstStyle/>
          <a:p>
            <a:r>
              <a:rPr lang="en-CA" sz="3200" dirty="0" smtClean="0">
                <a:solidFill>
                  <a:schemeClr val="accent3"/>
                </a:solidFill>
                <a:latin typeface="Berlin Sans FB" pitchFamily="34" charset="0"/>
              </a:rPr>
              <a:t>R</a:t>
            </a:r>
            <a:endParaRPr lang="fr-CA" sz="3200" dirty="0">
              <a:latin typeface="Berlin Sans FB" pitchFamily="34" charset="0"/>
            </a:endParaRPr>
          </a:p>
        </p:txBody>
      </p:sp>
      <p:sp>
        <p:nvSpPr>
          <p:cNvPr id="6" name="ZoneTexte 5"/>
          <p:cNvSpPr txBox="1"/>
          <p:nvPr/>
        </p:nvSpPr>
        <p:spPr>
          <a:xfrm>
            <a:off x="314565" y="3523218"/>
            <a:ext cx="428322" cy="584775"/>
          </a:xfrm>
          <a:prstGeom prst="rect">
            <a:avLst/>
          </a:prstGeom>
          <a:noFill/>
        </p:spPr>
        <p:txBody>
          <a:bodyPr wrap="none" rtlCol="0">
            <a:spAutoFit/>
          </a:bodyPr>
          <a:lstStyle/>
          <a:p>
            <a:r>
              <a:rPr lang="en-CA" sz="3200" dirty="0" smtClean="0">
                <a:solidFill>
                  <a:schemeClr val="accent3"/>
                </a:solidFill>
                <a:latin typeface="Berlin Sans FB" pitchFamily="34" charset="0"/>
              </a:rPr>
              <a:t>R</a:t>
            </a:r>
            <a:endParaRPr lang="fr-CA" sz="3200" dirty="0">
              <a:latin typeface="Berlin Sans FB" pitchFamily="34" charset="0"/>
            </a:endParaRPr>
          </a:p>
        </p:txBody>
      </p:sp>
      <p:sp>
        <p:nvSpPr>
          <p:cNvPr id="7" name="ZoneTexte 6"/>
          <p:cNvSpPr txBox="1"/>
          <p:nvPr/>
        </p:nvSpPr>
        <p:spPr>
          <a:xfrm>
            <a:off x="318215" y="4293096"/>
            <a:ext cx="439544" cy="584775"/>
          </a:xfrm>
          <a:prstGeom prst="rect">
            <a:avLst/>
          </a:prstGeom>
          <a:noFill/>
        </p:spPr>
        <p:txBody>
          <a:bodyPr wrap="none" rtlCol="0">
            <a:spAutoFit/>
          </a:bodyPr>
          <a:lstStyle/>
          <a:p>
            <a:r>
              <a:rPr lang="en-CA" sz="3200" dirty="0" smtClean="0">
                <a:solidFill>
                  <a:schemeClr val="accent3"/>
                </a:solidFill>
                <a:latin typeface="Berlin Sans FB" pitchFamily="34" charset="0"/>
              </a:rPr>
              <a:t>V</a:t>
            </a:r>
            <a:endParaRPr lang="fr-CA" sz="3200" dirty="0">
              <a:latin typeface="Berlin Sans FB" pitchFamily="34" charset="0"/>
            </a:endParaRPr>
          </a:p>
        </p:txBody>
      </p:sp>
      <p:pic>
        <p:nvPicPr>
          <p:cNvPr id="9" name="Picture 5" descr="http://www.lexpress.fr/medias/470/dechets-poubelles_2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2517675"/>
            <a:ext cx="3263666" cy="355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p:cNvSpPr txBox="1"/>
          <p:nvPr/>
        </p:nvSpPr>
        <p:spPr>
          <a:xfrm>
            <a:off x="1833972" y="2129763"/>
            <a:ext cx="1698575" cy="584775"/>
          </a:xfrm>
          <a:prstGeom prst="rect">
            <a:avLst/>
          </a:prstGeom>
          <a:noFill/>
        </p:spPr>
        <p:txBody>
          <a:bodyPr wrap="square" rtlCol="0">
            <a:spAutoFit/>
          </a:bodyPr>
          <a:lstStyle/>
          <a:p>
            <a:r>
              <a:rPr lang="en-CA" sz="3200" dirty="0" smtClean="0">
                <a:solidFill>
                  <a:schemeClr val="accent3"/>
                </a:solidFill>
                <a:latin typeface="Berlin Sans FB" pitchFamily="34" charset="0"/>
              </a:rPr>
              <a:t>R</a:t>
            </a:r>
            <a:endParaRPr lang="fr-CA" sz="3200" dirty="0">
              <a:solidFill>
                <a:schemeClr val="accent3"/>
              </a:solidFill>
              <a:latin typeface="Berlin Sans FB" pitchFamily="34" charset="0"/>
            </a:endParaRPr>
          </a:p>
        </p:txBody>
      </p:sp>
      <p:sp>
        <p:nvSpPr>
          <p:cNvPr id="10" name="Rectangle 9"/>
          <p:cNvSpPr/>
          <p:nvPr/>
        </p:nvSpPr>
        <p:spPr>
          <a:xfrm>
            <a:off x="575294" y="2129762"/>
            <a:ext cx="1258678" cy="584775"/>
          </a:xfrm>
          <a:prstGeom prst="rect">
            <a:avLst/>
          </a:prstGeom>
        </p:spPr>
        <p:txBody>
          <a:bodyPr wrap="none">
            <a:spAutoFit/>
          </a:bodyPr>
          <a:lstStyle/>
          <a:p>
            <a:r>
              <a:rPr lang="fr-CA" sz="3200" dirty="0" err="1">
                <a:latin typeface="Berlin Sans FB" pitchFamily="34" charset="0"/>
              </a:rPr>
              <a:t>éduire</a:t>
            </a:r>
            <a:endParaRPr lang="fr-CA" sz="3200" dirty="0">
              <a:latin typeface="Berlin Sans FB" pitchFamily="34" charset="0"/>
            </a:endParaRPr>
          </a:p>
        </p:txBody>
      </p:sp>
      <p:sp>
        <p:nvSpPr>
          <p:cNvPr id="11" name="Rectangle 10"/>
          <p:cNvSpPr/>
          <p:nvPr/>
        </p:nvSpPr>
        <p:spPr>
          <a:xfrm>
            <a:off x="547054" y="2862088"/>
            <a:ext cx="1475084" cy="584775"/>
          </a:xfrm>
          <a:prstGeom prst="rect">
            <a:avLst/>
          </a:prstGeom>
        </p:spPr>
        <p:txBody>
          <a:bodyPr wrap="none">
            <a:spAutoFit/>
          </a:bodyPr>
          <a:lstStyle/>
          <a:p>
            <a:r>
              <a:rPr lang="fr-CA" sz="3200" dirty="0" err="1">
                <a:latin typeface="Berlin Sans FB" pitchFamily="34" charset="0"/>
              </a:rPr>
              <a:t>éutiliser</a:t>
            </a:r>
            <a:endParaRPr lang="fr-CA" sz="3200" dirty="0">
              <a:latin typeface="Berlin Sans FB" pitchFamily="34" charset="0"/>
            </a:endParaRPr>
          </a:p>
        </p:txBody>
      </p:sp>
      <p:sp>
        <p:nvSpPr>
          <p:cNvPr id="12" name="Rectangle 11"/>
          <p:cNvSpPr/>
          <p:nvPr/>
        </p:nvSpPr>
        <p:spPr>
          <a:xfrm>
            <a:off x="547054" y="3519425"/>
            <a:ext cx="1330814" cy="584775"/>
          </a:xfrm>
          <a:prstGeom prst="rect">
            <a:avLst/>
          </a:prstGeom>
        </p:spPr>
        <p:txBody>
          <a:bodyPr wrap="none">
            <a:spAutoFit/>
          </a:bodyPr>
          <a:lstStyle/>
          <a:p>
            <a:r>
              <a:rPr lang="fr-CA" sz="3200" dirty="0" err="1">
                <a:latin typeface="Berlin Sans FB" pitchFamily="34" charset="0"/>
              </a:rPr>
              <a:t>ecycler</a:t>
            </a:r>
            <a:endParaRPr lang="fr-CA" sz="3200" dirty="0">
              <a:latin typeface="Berlin Sans FB" pitchFamily="34" charset="0"/>
            </a:endParaRPr>
          </a:p>
        </p:txBody>
      </p:sp>
      <p:sp>
        <p:nvSpPr>
          <p:cNvPr id="13" name="Rectangle 12"/>
          <p:cNvSpPr/>
          <p:nvPr/>
        </p:nvSpPr>
        <p:spPr>
          <a:xfrm>
            <a:off x="538844" y="4293095"/>
            <a:ext cx="1394934" cy="584775"/>
          </a:xfrm>
          <a:prstGeom prst="rect">
            <a:avLst/>
          </a:prstGeom>
        </p:spPr>
        <p:txBody>
          <a:bodyPr wrap="none">
            <a:spAutoFit/>
          </a:bodyPr>
          <a:lstStyle/>
          <a:p>
            <a:r>
              <a:rPr lang="fr-CA" sz="3200" dirty="0" err="1">
                <a:latin typeface="Berlin Sans FB" pitchFamily="34" charset="0"/>
              </a:rPr>
              <a:t>aloriser</a:t>
            </a:r>
            <a:endParaRPr lang="fr-CA" sz="3200" dirty="0">
              <a:latin typeface="Berlin Sans FB" pitchFamily="34" charset="0"/>
            </a:endParaRPr>
          </a:p>
        </p:txBody>
      </p:sp>
      <p:sp>
        <p:nvSpPr>
          <p:cNvPr id="14" name="ZoneTexte 13"/>
          <p:cNvSpPr txBox="1"/>
          <p:nvPr/>
        </p:nvSpPr>
        <p:spPr>
          <a:xfrm>
            <a:off x="2090789" y="2117808"/>
            <a:ext cx="1184940" cy="584775"/>
          </a:xfrm>
          <a:prstGeom prst="rect">
            <a:avLst/>
          </a:prstGeom>
          <a:noFill/>
        </p:spPr>
        <p:txBody>
          <a:bodyPr wrap="none" rtlCol="0">
            <a:spAutoFit/>
          </a:bodyPr>
          <a:lstStyle/>
          <a:p>
            <a:r>
              <a:rPr lang="fr-CA" sz="3200" dirty="0" err="1">
                <a:latin typeface="Berlin Sans FB" pitchFamily="34" charset="0"/>
              </a:rPr>
              <a:t>efuser</a:t>
            </a:r>
            <a:endParaRPr lang="fr-CA" sz="3200" dirty="0">
              <a:latin typeface="Berlin Sans FB" pitchFamily="34" charset="0"/>
            </a:endParaRPr>
          </a:p>
        </p:txBody>
      </p:sp>
    </p:spTree>
    <p:extLst>
      <p:ext uri="{BB962C8B-B14F-4D97-AF65-F5344CB8AC3E}">
        <p14:creationId xmlns:p14="http://schemas.microsoft.com/office/powerpoint/2010/main" val="31104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81984" y="2147663"/>
            <a:ext cx="5997155" cy="461665"/>
          </a:xfrm>
          <a:prstGeom prst="rect">
            <a:avLst/>
          </a:prstGeom>
          <a:noFill/>
        </p:spPr>
        <p:txBody>
          <a:bodyPr wrap="none" rtlCol="0">
            <a:spAutoFit/>
          </a:bodyPr>
          <a:lstStyle/>
          <a:p>
            <a:r>
              <a:rPr lang="en-CA" sz="2400" dirty="0" smtClean="0">
                <a:latin typeface="Berlin Sans FB" pitchFamily="34" charset="0"/>
              </a:rPr>
              <a:t>1- </a:t>
            </a:r>
            <a:r>
              <a:rPr lang="en-CA" sz="2400" dirty="0" err="1" smtClean="0">
                <a:latin typeface="Berlin Sans FB" pitchFamily="34" charset="0"/>
              </a:rPr>
              <a:t>Conséquences</a:t>
            </a:r>
            <a:r>
              <a:rPr lang="en-CA" sz="2400" dirty="0" smtClean="0">
                <a:latin typeface="Berlin Sans FB" pitchFamily="34" charset="0"/>
              </a:rPr>
              <a:t> des </a:t>
            </a:r>
            <a:r>
              <a:rPr lang="en-CA" sz="2400" dirty="0" err="1" smtClean="0">
                <a:latin typeface="Berlin Sans FB" pitchFamily="34" charset="0"/>
              </a:rPr>
              <a:t>changements</a:t>
            </a:r>
            <a:r>
              <a:rPr lang="en-CA" sz="2400" dirty="0" smtClean="0">
                <a:latin typeface="Berlin Sans FB" pitchFamily="34" charset="0"/>
              </a:rPr>
              <a:t> </a:t>
            </a:r>
            <a:r>
              <a:rPr lang="en-CA" sz="2400" dirty="0" err="1" smtClean="0">
                <a:latin typeface="Berlin Sans FB" pitchFamily="34" charset="0"/>
              </a:rPr>
              <a:t>climatiques</a:t>
            </a:r>
            <a:endParaRPr lang="fr-CA" sz="2400" dirty="0">
              <a:latin typeface="Berlin Sans FB" pitchFamily="34" charset="0"/>
            </a:endParaRPr>
          </a:p>
        </p:txBody>
      </p:sp>
      <p:sp>
        <p:nvSpPr>
          <p:cNvPr id="4" name="ZoneTexte 3"/>
          <p:cNvSpPr txBox="1"/>
          <p:nvPr/>
        </p:nvSpPr>
        <p:spPr>
          <a:xfrm>
            <a:off x="567112" y="2795736"/>
            <a:ext cx="5155579" cy="461665"/>
          </a:xfrm>
          <a:prstGeom prst="rect">
            <a:avLst/>
          </a:prstGeom>
          <a:noFill/>
        </p:spPr>
        <p:txBody>
          <a:bodyPr wrap="none" rtlCol="0">
            <a:spAutoFit/>
          </a:bodyPr>
          <a:lstStyle/>
          <a:p>
            <a:r>
              <a:rPr lang="en-CA" sz="2400" dirty="0" smtClean="0">
                <a:latin typeface="Berlin Sans FB" pitchFamily="34" charset="0"/>
              </a:rPr>
              <a:t>2- Le </a:t>
            </a:r>
            <a:r>
              <a:rPr lang="en-CA" sz="2400" dirty="0" err="1" smtClean="0">
                <a:latin typeface="Berlin Sans FB" pitchFamily="34" charset="0"/>
              </a:rPr>
              <a:t>verdissement</a:t>
            </a:r>
            <a:r>
              <a:rPr lang="en-CA" sz="2400" dirty="0" smtClean="0">
                <a:latin typeface="Berlin Sans FB" pitchFamily="34" charset="0"/>
              </a:rPr>
              <a:t> </a:t>
            </a:r>
            <a:r>
              <a:rPr lang="en-CA" sz="2400" dirty="0" err="1" smtClean="0">
                <a:latin typeface="Berlin Sans FB" pitchFamily="34" charset="0"/>
              </a:rPr>
              <a:t>d’une</a:t>
            </a:r>
            <a:r>
              <a:rPr lang="en-CA" sz="2400" dirty="0" smtClean="0">
                <a:latin typeface="Berlin Sans FB" pitchFamily="34" charset="0"/>
              </a:rPr>
              <a:t> </a:t>
            </a:r>
            <a:r>
              <a:rPr lang="en-CA" sz="2400" dirty="0" err="1" smtClean="0">
                <a:latin typeface="Berlin Sans FB" pitchFamily="34" charset="0"/>
              </a:rPr>
              <a:t>communauté</a:t>
            </a:r>
            <a:endParaRPr lang="fr-CA" sz="2400" dirty="0">
              <a:latin typeface="Berlin Sans FB" pitchFamily="34" charset="0"/>
            </a:endParaRPr>
          </a:p>
        </p:txBody>
      </p:sp>
      <p:sp>
        <p:nvSpPr>
          <p:cNvPr id="5" name="ZoneTexte 4"/>
          <p:cNvSpPr txBox="1"/>
          <p:nvPr/>
        </p:nvSpPr>
        <p:spPr>
          <a:xfrm>
            <a:off x="573936" y="3443808"/>
            <a:ext cx="6260047" cy="461665"/>
          </a:xfrm>
          <a:prstGeom prst="rect">
            <a:avLst/>
          </a:prstGeom>
          <a:noFill/>
        </p:spPr>
        <p:txBody>
          <a:bodyPr wrap="none" rtlCol="0">
            <a:spAutoFit/>
          </a:bodyPr>
          <a:lstStyle/>
          <a:p>
            <a:r>
              <a:rPr lang="en-CA" sz="2400" dirty="0" smtClean="0">
                <a:latin typeface="Berlin Sans FB" pitchFamily="34" charset="0"/>
              </a:rPr>
              <a:t>3- </a:t>
            </a:r>
            <a:r>
              <a:rPr lang="en-CA" sz="2400" dirty="0" err="1" smtClean="0">
                <a:latin typeface="Berlin Sans FB" pitchFamily="34" charset="0"/>
              </a:rPr>
              <a:t>Politique</a:t>
            </a:r>
            <a:r>
              <a:rPr lang="en-CA" sz="2400" dirty="0" smtClean="0">
                <a:latin typeface="Berlin Sans FB" pitchFamily="34" charset="0"/>
              </a:rPr>
              <a:t> </a:t>
            </a:r>
            <a:r>
              <a:rPr lang="en-CA" sz="2400" dirty="0" err="1" smtClean="0">
                <a:latin typeface="Berlin Sans FB" pitchFamily="34" charset="0"/>
              </a:rPr>
              <a:t>énergétique</a:t>
            </a:r>
            <a:r>
              <a:rPr lang="en-CA" sz="2400" dirty="0" smtClean="0">
                <a:latin typeface="Berlin Sans FB" pitchFamily="34" charset="0"/>
              </a:rPr>
              <a:t> (</a:t>
            </a:r>
            <a:r>
              <a:rPr lang="en-CA" sz="2400" dirty="0" err="1" smtClean="0">
                <a:latin typeface="Berlin Sans FB" pitchFamily="34" charset="0"/>
              </a:rPr>
              <a:t>énergie</a:t>
            </a:r>
            <a:r>
              <a:rPr lang="en-CA" sz="2400" dirty="0" smtClean="0">
                <a:latin typeface="Berlin Sans FB" pitchFamily="34" charset="0"/>
              </a:rPr>
              <a:t> </a:t>
            </a:r>
            <a:r>
              <a:rPr lang="en-CA" sz="2400" dirty="0" err="1" smtClean="0">
                <a:latin typeface="Berlin Sans FB" pitchFamily="34" charset="0"/>
              </a:rPr>
              <a:t>renouvelable</a:t>
            </a:r>
            <a:r>
              <a:rPr lang="en-CA" sz="2400" dirty="0" smtClean="0">
                <a:latin typeface="Berlin Sans FB" pitchFamily="34" charset="0"/>
              </a:rPr>
              <a:t>)</a:t>
            </a:r>
            <a:endParaRPr lang="fr-CA" sz="2400" dirty="0">
              <a:latin typeface="Berlin Sans FB" pitchFamily="34" charset="0"/>
            </a:endParaRPr>
          </a:p>
        </p:txBody>
      </p:sp>
      <p:sp>
        <p:nvSpPr>
          <p:cNvPr id="6" name="ZoneTexte 5"/>
          <p:cNvSpPr txBox="1"/>
          <p:nvPr/>
        </p:nvSpPr>
        <p:spPr>
          <a:xfrm>
            <a:off x="571616" y="4077072"/>
            <a:ext cx="2206053" cy="461665"/>
          </a:xfrm>
          <a:prstGeom prst="rect">
            <a:avLst/>
          </a:prstGeom>
          <a:noFill/>
        </p:spPr>
        <p:txBody>
          <a:bodyPr wrap="none" rtlCol="0">
            <a:spAutoFit/>
          </a:bodyPr>
          <a:lstStyle/>
          <a:p>
            <a:r>
              <a:rPr lang="en-CA" sz="2400" dirty="0" smtClean="0">
                <a:latin typeface="Berlin Sans FB" pitchFamily="34" charset="0"/>
              </a:rPr>
              <a:t>4- Alimentation</a:t>
            </a:r>
            <a:endParaRPr lang="fr-CA" sz="2400" dirty="0">
              <a:latin typeface="Berlin Sans FB" pitchFamily="34" charset="0"/>
            </a:endParaRPr>
          </a:p>
        </p:txBody>
      </p:sp>
      <p:sp>
        <p:nvSpPr>
          <p:cNvPr id="7" name="ZoneTexte 6"/>
          <p:cNvSpPr txBox="1"/>
          <p:nvPr/>
        </p:nvSpPr>
        <p:spPr>
          <a:xfrm>
            <a:off x="628485" y="4767535"/>
            <a:ext cx="3198311" cy="461665"/>
          </a:xfrm>
          <a:prstGeom prst="rect">
            <a:avLst/>
          </a:prstGeom>
          <a:noFill/>
        </p:spPr>
        <p:txBody>
          <a:bodyPr wrap="none" rtlCol="0">
            <a:spAutoFit/>
          </a:bodyPr>
          <a:lstStyle/>
          <a:p>
            <a:r>
              <a:rPr lang="en-CA" sz="2400" dirty="0" smtClean="0">
                <a:latin typeface="Berlin Sans FB" pitchFamily="34" charset="0"/>
              </a:rPr>
              <a:t>5- Transport </a:t>
            </a:r>
            <a:r>
              <a:rPr lang="en-CA" sz="2400" dirty="0" err="1" smtClean="0">
                <a:latin typeface="Berlin Sans FB" pitchFamily="34" charset="0"/>
              </a:rPr>
              <a:t>écologique</a:t>
            </a:r>
            <a:endParaRPr lang="fr-CA" sz="2400" dirty="0">
              <a:latin typeface="Berlin Sans FB" pitchFamily="34" charset="0"/>
            </a:endParaRPr>
          </a:p>
        </p:txBody>
      </p:sp>
      <p:sp>
        <p:nvSpPr>
          <p:cNvPr id="8" name="ZoneTexte 7"/>
          <p:cNvSpPr txBox="1"/>
          <p:nvPr/>
        </p:nvSpPr>
        <p:spPr>
          <a:xfrm>
            <a:off x="618900" y="5559623"/>
            <a:ext cx="5838458" cy="461665"/>
          </a:xfrm>
          <a:prstGeom prst="rect">
            <a:avLst/>
          </a:prstGeom>
          <a:noFill/>
        </p:spPr>
        <p:txBody>
          <a:bodyPr wrap="none" rtlCol="0">
            <a:spAutoFit/>
          </a:bodyPr>
          <a:lstStyle/>
          <a:p>
            <a:r>
              <a:rPr lang="en-CA" sz="2400" dirty="0" smtClean="0">
                <a:latin typeface="Berlin Sans FB" pitchFamily="34" charset="0"/>
              </a:rPr>
              <a:t>6-Adaptation aux </a:t>
            </a:r>
            <a:r>
              <a:rPr lang="en-CA" sz="2400" dirty="0" err="1" smtClean="0">
                <a:latin typeface="Berlin Sans FB" pitchFamily="34" charset="0"/>
              </a:rPr>
              <a:t>changements</a:t>
            </a:r>
            <a:r>
              <a:rPr lang="en-CA" sz="2400" dirty="0" smtClean="0">
                <a:latin typeface="Berlin Sans FB" pitchFamily="34" charset="0"/>
              </a:rPr>
              <a:t> </a:t>
            </a:r>
            <a:r>
              <a:rPr lang="en-CA" sz="2400" dirty="0" err="1" smtClean="0">
                <a:latin typeface="Berlin Sans FB" pitchFamily="34" charset="0"/>
              </a:rPr>
              <a:t>climatiques</a:t>
            </a:r>
            <a:r>
              <a:rPr lang="en-CA" dirty="0" smtClean="0"/>
              <a:t>.</a:t>
            </a:r>
            <a:endParaRPr lang="fr-CA" dirty="0"/>
          </a:p>
        </p:txBody>
      </p:sp>
      <p:sp>
        <p:nvSpPr>
          <p:cNvPr id="9" name="Rectangle 8"/>
          <p:cNvSpPr/>
          <p:nvPr/>
        </p:nvSpPr>
        <p:spPr>
          <a:xfrm>
            <a:off x="105216" y="116632"/>
            <a:ext cx="8996373" cy="1754326"/>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CA" sz="5400" b="1" cap="none" spc="0" dirty="0" smtClean="0">
                <a:ln/>
                <a:solidFill>
                  <a:schemeClr val="accent3"/>
                </a:solidFill>
                <a:effectLst/>
                <a:latin typeface="Berlin Sans FB" pitchFamily="34" charset="0"/>
              </a:rPr>
              <a:t>Petit </a:t>
            </a:r>
            <a:r>
              <a:rPr lang="en-CA" sz="5400" b="1" cap="none" spc="0" dirty="0" err="1" smtClean="0">
                <a:ln/>
                <a:solidFill>
                  <a:schemeClr val="accent3"/>
                </a:solidFill>
                <a:effectLst/>
                <a:latin typeface="Berlin Sans FB" pitchFamily="34" charset="0"/>
              </a:rPr>
              <a:t>jeu</a:t>
            </a:r>
            <a:r>
              <a:rPr lang="en-CA" sz="5400" b="1" cap="none" spc="0" dirty="0" smtClean="0">
                <a:ln/>
                <a:solidFill>
                  <a:schemeClr val="accent3"/>
                </a:solidFill>
                <a:effectLst/>
                <a:latin typeface="Berlin Sans FB" pitchFamily="34" charset="0"/>
              </a:rPr>
              <a:t> </a:t>
            </a:r>
            <a:r>
              <a:rPr lang="en-CA" sz="5400" b="1" cap="none" spc="0" dirty="0" err="1" smtClean="0">
                <a:ln/>
                <a:solidFill>
                  <a:schemeClr val="accent3"/>
                </a:solidFill>
                <a:effectLst/>
                <a:latin typeface="Berlin Sans FB" pitchFamily="34" charset="0"/>
              </a:rPr>
              <a:t>d’association</a:t>
            </a:r>
            <a:r>
              <a:rPr lang="en-CA" sz="5400" b="1" cap="none" spc="0" dirty="0" smtClean="0">
                <a:ln/>
                <a:solidFill>
                  <a:schemeClr val="accent3"/>
                </a:solidFill>
                <a:effectLst/>
                <a:latin typeface="Berlin Sans FB" pitchFamily="34" charset="0"/>
              </a:rPr>
              <a:t> </a:t>
            </a:r>
          </a:p>
          <a:p>
            <a:pPr algn="ctr"/>
            <a:r>
              <a:rPr lang="en-CA" sz="5400" b="1" cap="none" spc="0" dirty="0" smtClean="0">
                <a:ln/>
                <a:solidFill>
                  <a:schemeClr val="accent3"/>
                </a:solidFill>
                <a:effectLst/>
                <a:latin typeface="Berlin Sans FB" pitchFamily="34" charset="0"/>
              </a:rPr>
              <a:t>avec les </a:t>
            </a:r>
            <a:r>
              <a:rPr lang="en-CA" sz="5400" b="1" cap="none" spc="0" dirty="0" err="1" smtClean="0">
                <a:ln/>
                <a:solidFill>
                  <a:schemeClr val="accent3"/>
                </a:solidFill>
                <a:effectLst/>
                <a:latin typeface="Berlin Sans FB" pitchFamily="34" charset="0"/>
              </a:rPr>
              <a:t>thèmes</a:t>
            </a:r>
            <a:r>
              <a:rPr lang="en-CA" sz="5400" b="1" cap="none" spc="0" dirty="0" smtClean="0">
                <a:ln/>
                <a:solidFill>
                  <a:schemeClr val="accent3"/>
                </a:solidFill>
                <a:effectLst/>
                <a:latin typeface="Berlin Sans FB" pitchFamily="34" charset="0"/>
              </a:rPr>
              <a:t> de </a:t>
            </a:r>
            <a:r>
              <a:rPr lang="en-CA" sz="5400" b="1" cap="none" spc="0" dirty="0" err="1" smtClean="0">
                <a:ln/>
                <a:solidFill>
                  <a:schemeClr val="accent3"/>
                </a:solidFill>
                <a:effectLst/>
                <a:latin typeface="Berlin Sans FB" pitchFamily="34" charset="0"/>
              </a:rPr>
              <a:t>l’album</a:t>
            </a:r>
            <a:endParaRPr lang="fr-CA" sz="5400" b="1" cap="none" spc="0" dirty="0">
              <a:ln/>
              <a:solidFill>
                <a:schemeClr val="accent3"/>
              </a:solidFill>
              <a:effectLst/>
            </a:endParaRPr>
          </a:p>
        </p:txBody>
      </p:sp>
    </p:spTree>
    <p:extLst>
      <p:ext uri="{BB962C8B-B14F-4D97-AF65-F5344CB8AC3E}">
        <p14:creationId xmlns:p14="http://schemas.microsoft.com/office/powerpoint/2010/main" val="26867284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9512" y="548680"/>
            <a:ext cx="8683787" cy="5262979"/>
          </a:xfrm>
          <a:prstGeom prst="rect">
            <a:avLst/>
          </a:prstGeom>
          <a:noFill/>
        </p:spPr>
        <p:txBody>
          <a:bodyPr wrap="none" rtlCol="0">
            <a:spAutoFit/>
          </a:bodyPr>
          <a:lstStyle/>
          <a:p>
            <a:pPr algn="ctr"/>
            <a:r>
              <a:rPr lang="en-CA" sz="2800" u="sng" dirty="0" smtClean="0">
                <a:latin typeface="Berlin Sans FB" pitchFamily="34" charset="0"/>
              </a:rPr>
              <a:t>Pour </a:t>
            </a:r>
            <a:r>
              <a:rPr lang="en-CA" sz="2800" u="sng" dirty="0" err="1" smtClean="0">
                <a:latin typeface="Berlin Sans FB" pitchFamily="34" charset="0"/>
              </a:rPr>
              <a:t>participer</a:t>
            </a:r>
            <a:r>
              <a:rPr lang="en-CA" sz="2800" u="sng" dirty="0" smtClean="0">
                <a:latin typeface="Berlin Sans FB" pitchFamily="34" charset="0"/>
              </a:rPr>
              <a:t>, </a:t>
            </a:r>
            <a:r>
              <a:rPr lang="en-CA" sz="2800" u="sng" dirty="0" err="1" smtClean="0">
                <a:latin typeface="Berlin Sans FB" pitchFamily="34" charset="0"/>
              </a:rPr>
              <a:t>il</a:t>
            </a:r>
            <a:r>
              <a:rPr lang="en-CA" sz="2800" u="sng" dirty="0" smtClean="0">
                <a:latin typeface="Berlin Sans FB" pitchFamily="34" charset="0"/>
              </a:rPr>
              <a:t> </a:t>
            </a:r>
            <a:r>
              <a:rPr lang="en-CA" sz="2800" u="sng" dirty="0" err="1" smtClean="0">
                <a:latin typeface="Berlin Sans FB" pitchFamily="34" charset="0"/>
              </a:rPr>
              <a:t>faut</a:t>
            </a:r>
            <a:r>
              <a:rPr lang="en-CA" sz="2800" u="sng" dirty="0" smtClean="0">
                <a:latin typeface="Berlin Sans FB" pitchFamily="34" charset="0"/>
              </a:rPr>
              <a:t>:</a:t>
            </a:r>
            <a:endParaRPr lang="en-CA" sz="2800" u="sng" dirty="0">
              <a:latin typeface="Berlin Sans FB" pitchFamily="34" charset="0"/>
            </a:endParaRPr>
          </a:p>
          <a:p>
            <a:pPr algn="ctr"/>
            <a:endParaRPr lang="en-CA" sz="2800" dirty="0" smtClean="0">
              <a:latin typeface="Berlin Sans FB" pitchFamily="34" charset="0"/>
            </a:endParaRPr>
          </a:p>
          <a:p>
            <a:pPr algn="ctr"/>
            <a:r>
              <a:rPr lang="en-CA" sz="2800" dirty="0" err="1" smtClean="0">
                <a:latin typeface="Berlin Sans FB" pitchFamily="34" charset="0"/>
              </a:rPr>
              <a:t>Prendre</a:t>
            </a:r>
            <a:r>
              <a:rPr lang="en-CA" sz="2800" dirty="0" smtClean="0">
                <a:latin typeface="Berlin Sans FB" pitchFamily="34" charset="0"/>
              </a:rPr>
              <a:t> </a:t>
            </a:r>
            <a:r>
              <a:rPr lang="en-CA" sz="2800" dirty="0" err="1" smtClean="0">
                <a:latin typeface="Berlin Sans FB" pitchFamily="34" charset="0"/>
              </a:rPr>
              <a:t>connaissance</a:t>
            </a:r>
            <a:r>
              <a:rPr lang="en-CA" sz="2800" dirty="0" smtClean="0">
                <a:latin typeface="Berlin Sans FB" pitchFamily="34" charset="0"/>
              </a:rPr>
              <a:t> de </a:t>
            </a:r>
            <a:r>
              <a:rPr lang="en-CA" sz="2800" dirty="0" err="1" smtClean="0">
                <a:latin typeface="Berlin Sans FB" pitchFamily="34" charset="0"/>
              </a:rPr>
              <a:t>l’album</a:t>
            </a:r>
            <a:r>
              <a:rPr lang="en-CA" sz="2800" dirty="0" smtClean="0">
                <a:latin typeface="Berlin Sans FB" pitchFamily="34" charset="0"/>
              </a:rPr>
              <a:t> </a:t>
            </a:r>
          </a:p>
          <a:p>
            <a:pPr algn="ctr"/>
            <a:r>
              <a:rPr lang="en-CA" sz="2800" dirty="0" smtClean="0">
                <a:latin typeface="Berlin Sans FB" pitchFamily="34" charset="0"/>
              </a:rPr>
              <a:t>“</a:t>
            </a:r>
            <a:r>
              <a:rPr lang="en-CA" sz="2800" dirty="0" err="1" smtClean="0">
                <a:latin typeface="Berlin Sans FB" pitchFamily="34" charset="0"/>
              </a:rPr>
              <a:t>Comprendre</a:t>
            </a:r>
            <a:r>
              <a:rPr lang="en-CA" sz="2800" dirty="0" smtClean="0">
                <a:latin typeface="Berlin Sans FB" pitchFamily="34" charset="0"/>
              </a:rPr>
              <a:t> pour </a:t>
            </a:r>
            <a:r>
              <a:rPr lang="en-CA" sz="2800" dirty="0" err="1" smtClean="0">
                <a:latin typeface="Berlin Sans FB" pitchFamily="34" charset="0"/>
              </a:rPr>
              <a:t>agir</a:t>
            </a:r>
            <a:r>
              <a:rPr lang="en-CA" sz="2800" dirty="0" smtClean="0">
                <a:latin typeface="Berlin Sans FB" pitchFamily="34" charset="0"/>
              </a:rPr>
              <a:t>: Les </a:t>
            </a:r>
            <a:r>
              <a:rPr lang="en-CA" sz="2800" dirty="0" err="1" smtClean="0">
                <a:latin typeface="Berlin Sans FB" pitchFamily="34" charset="0"/>
              </a:rPr>
              <a:t>changements</a:t>
            </a:r>
            <a:r>
              <a:rPr lang="en-CA" sz="2800" dirty="0" smtClean="0">
                <a:latin typeface="Berlin Sans FB" pitchFamily="34" charset="0"/>
              </a:rPr>
              <a:t> </a:t>
            </a:r>
            <a:r>
              <a:rPr lang="en-CA" sz="2800" dirty="0" err="1" smtClean="0">
                <a:latin typeface="Berlin Sans FB" pitchFamily="34" charset="0"/>
              </a:rPr>
              <a:t>climatiques</a:t>
            </a:r>
            <a:r>
              <a:rPr lang="en-CA" sz="2800" dirty="0" smtClean="0">
                <a:latin typeface="Berlin Sans FB" pitchFamily="34" charset="0"/>
              </a:rPr>
              <a:t>”</a:t>
            </a:r>
          </a:p>
          <a:p>
            <a:pPr algn="ctr"/>
            <a:r>
              <a:rPr lang="en-CA" sz="2800" dirty="0" err="1" smtClean="0">
                <a:latin typeface="Berlin Sans FB" pitchFamily="34" charset="0"/>
              </a:rPr>
              <a:t>C’est</a:t>
            </a:r>
            <a:r>
              <a:rPr lang="en-CA" sz="2800" dirty="0" smtClean="0">
                <a:latin typeface="Berlin Sans FB" pitchFamily="34" charset="0"/>
              </a:rPr>
              <a:t> de </a:t>
            </a:r>
            <a:r>
              <a:rPr lang="en-CA" sz="2800" dirty="0" err="1" smtClean="0">
                <a:latin typeface="Berlin Sans FB" pitchFamily="34" charset="0"/>
              </a:rPr>
              <a:t>cet</a:t>
            </a:r>
            <a:r>
              <a:rPr lang="en-CA" sz="2800" dirty="0" smtClean="0">
                <a:latin typeface="Berlin Sans FB" pitchFamily="34" charset="0"/>
              </a:rPr>
              <a:t> </a:t>
            </a:r>
            <a:r>
              <a:rPr lang="en-CA" sz="2800" dirty="0" err="1" smtClean="0">
                <a:latin typeface="Berlin Sans FB" pitchFamily="34" charset="0"/>
              </a:rPr>
              <a:t>outil</a:t>
            </a:r>
            <a:r>
              <a:rPr lang="en-CA" sz="2800" dirty="0" smtClean="0">
                <a:latin typeface="Berlin Sans FB" pitchFamily="34" charset="0"/>
              </a:rPr>
              <a:t> </a:t>
            </a:r>
            <a:r>
              <a:rPr lang="en-CA" sz="2800" dirty="0" err="1" smtClean="0">
                <a:latin typeface="Berlin Sans FB" pitchFamily="34" charset="0"/>
              </a:rPr>
              <a:t>éducatif</a:t>
            </a:r>
            <a:r>
              <a:rPr lang="en-CA" sz="2800" dirty="0" smtClean="0">
                <a:latin typeface="Berlin Sans FB" pitchFamily="34" charset="0"/>
              </a:rPr>
              <a:t> </a:t>
            </a:r>
            <a:r>
              <a:rPr lang="en-CA" sz="2800" dirty="0" err="1" smtClean="0">
                <a:latin typeface="Berlin Sans FB" pitchFamily="34" charset="0"/>
              </a:rPr>
              <a:t>que</a:t>
            </a:r>
            <a:r>
              <a:rPr lang="en-CA" sz="2800" dirty="0" smtClean="0">
                <a:latin typeface="Berlin Sans FB" pitchFamily="34" charset="0"/>
              </a:rPr>
              <a:t> </a:t>
            </a:r>
            <a:r>
              <a:rPr lang="en-CA" sz="2800" dirty="0" err="1" smtClean="0">
                <a:latin typeface="Berlin Sans FB" pitchFamily="34" charset="0"/>
              </a:rPr>
              <a:t>découleront</a:t>
            </a:r>
            <a:r>
              <a:rPr lang="en-CA" sz="2800" dirty="0" smtClean="0">
                <a:latin typeface="Berlin Sans FB" pitchFamily="34" charset="0"/>
              </a:rPr>
              <a:t> les </a:t>
            </a:r>
            <a:r>
              <a:rPr lang="en-CA" sz="2800" dirty="0" err="1" smtClean="0">
                <a:latin typeface="Berlin Sans FB" pitchFamily="34" charset="0"/>
              </a:rPr>
              <a:t>différentes</a:t>
            </a:r>
            <a:r>
              <a:rPr lang="en-CA" sz="2800" dirty="0" smtClean="0">
                <a:latin typeface="Berlin Sans FB" pitchFamily="34" charset="0"/>
              </a:rPr>
              <a:t> </a:t>
            </a:r>
          </a:p>
          <a:p>
            <a:pPr algn="ctr"/>
            <a:r>
              <a:rPr lang="en-CA" sz="2800" dirty="0" smtClean="0">
                <a:latin typeface="Berlin Sans FB" pitchFamily="34" charset="0"/>
              </a:rPr>
              <a:t>questions </a:t>
            </a:r>
            <a:r>
              <a:rPr lang="en-CA" sz="2800" dirty="0" err="1" smtClean="0">
                <a:latin typeface="Berlin Sans FB" pitchFamily="34" charset="0"/>
              </a:rPr>
              <a:t>posées</a:t>
            </a:r>
            <a:r>
              <a:rPr lang="en-CA" sz="2800" dirty="0" smtClean="0">
                <a:latin typeface="Berlin Sans FB" pitchFamily="34" charset="0"/>
              </a:rPr>
              <a:t> tout au long du </a:t>
            </a:r>
            <a:r>
              <a:rPr lang="en-CA" sz="2800" dirty="0" err="1" smtClean="0">
                <a:latin typeface="Berlin Sans FB" pitchFamily="34" charset="0"/>
              </a:rPr>
              <a:t>concours</a:t>
            </a:r>
            <a:r>
              <a:rPr lang="en-CA" sz="2800" dirty="0" smtClean="0">
                <a:latin typeface="Berlin Sans FB" pitchFamily="34" charset="0"/>
              </a:rPr>
              <a:t>.</a:t>
            </a:r>
          </a:p>
          <a:p>
            <a:pPr algn="ctr"/>
            <a:endParaRPr lang="en-CA" sz="2800" dirty="0">
              <a:latin typeface="Berlin Sans FB" pitchFamily="34" charset="0"/>
            </a:endParaRPr>
          </a:p>
          <a:p>
            <a:pPr algn="ctr"/>
            <a:r>
              <a:rPr lang="en-CA" sz="2800" dirty="0" smtClean="0">
                <a:latin typeface="Berlin Sans FB" pitchFamily="34" charset="0"/>
              </a:rPr>
              <a:t>***À conserver </a:t>
            </a:r>
            <a:r>
              <a:rPr lang="en-CA" sz="2800" dirty="0" err="1" smtClean="0">
                <a:latin typeface="Berlin Sans FB" pitchFamily="34" charset="0"/>
              </a:rPr>
              <a:t>précieusement</a:t>
            </a:r>
            <a:r>
              <a:rPr lang="en-CA" sz="2800" dirty="0" smtClean="0">
                <a:latin typeface="Berlin Sans FB" pitchFamily="34" charset="0"/>
              </a:rPr>
              <a:t>***</a:t>
            </a:r>
          </a:p>
          <a:p>
            <a:pPr algn="ctr"/>
            <a:endParaRPr lang="en-CA" sz="2800" dirty="0">
              <a:latin typeface="Berlin Sans FB" pitchFamily="34" charset="0"/>
            </a:endParaRPr>
          </a:p>
          <a:p>
            <a:pPr algn="ctr"/>
            <a:r>
              <a:rPr lang="en-CA" sz="2800" dirty="0" smtClean="0">
                <a:latin typeface="Berlin Sans FB" pitchFamily="34" charset="0"/>
              </a:rPr>
              <a:t>Après </a:t>
            </a:r>
            <a:r>
              <a:rPr lang="en-CA" sz="2800" dirty="0" err="1" smtClean="0">
                <a:latin typeface="Berlin Sans FB" pitchFamily="34" charset="0"/>
              </a:rPr>
              <a:t>avoir</a:t>
            </a:r>
            <a:r>
              <a:rPr lang="en-CA" sz="2800" dirty="0" smtClean="0">
                <a:latin typeface="Berlin Sans FB" pitchFamily="34" charset="0"/>
              </a:rPr>
              <a:t> </a:t>
            </a:r>
            <a:r>
              <a:rPr lang="en-CA" sz="2800" dirty="0" err="1" smtClean="0">
                <a:latin typeface="Berlin Sans FB" pitchFamily="34" charset="0"/>
              </a:rPr>
              <a:t>consulté</a:t>
            </a:r>
            <a:r>
              <a:rPr lang="en-CA" sz="2800" dirty="0" smtClean="0">
                <a:latin typeface="Berlin Sans FB" pitchFamily="34" charset="0"/>
              </a:rPr>
              <a:t> </a:t>
            </a:r>
            <a:r>
              <a:rPr lang="en-CA" sz="2800" dirty="0" err="1" smtClean="0">
                <a:latin typeface="Berlin Sans FB" pitchFamily="34" charset="0"/>
              </a:rPr>
              <a:t>cette</a:t>
            </a:r>
            <a:r>
              <a:rPr lang="en-CA" sz="2800" dirty="0" smtClean="0">
                <a:latin typeface="Berlin Sans FB" pitchFamily="34" charset="0"/>
              </a:rPr>
              <a:t> </a:t>
            </a:r>
            <a:r>
              <a:rPr lang="en-CA" sz="2800" dirty="0" err="1" smtClean="0">
                <a:latin typeface="Berlin Sans FB" pitchFamily="34" charset="0"/>
              </a:rPr>
              <a:t>ressource</a:t>
            </a:r>
            <a:r>
              <a:rPr lang="en-CA" sz="2800" dirty="0" smtClean="0">
                <a:latin typeface="Berlin Sans FB" pitchFamily="34" charset="0"/>
              </a:rPr>
              <a:t> </a:t>
            </a:r>
            <a:r>
              <a:rPr lang="en-CA" sz="2800" dirty="0" err="1" smtClean="0">
                <a:latin typeface="Berlin Sans FB" pitchFamily="34" charset="0"/>
              </a:rPr>
              <a:t>pédagogique</a:t>
            </a:r>
            <a:r>
              <a:rPr lang="en-CA" sz="2800" dirty="0" smtClean="0">
                <a:latin typeface="Berlin Sans FB" pitchFamily="34" charset="0"/>
              </a:rPr>
              <a:t> et </a:t>
            </a:r>
            <a:r>
              <a:rPr lang="en-CA" sz="2800" dirty="0" err="1" smtClean="0">
                <a:latin typeface="Berlin Sans FB" pitchFamily="34" charset="0"/>
              </a:rPr>
              <a:t>reçu</a:t>
            </a:r>
            <a:r>
              <a:rPr lang="en-CA" sz="2800" dirty="0" smtClean="0">
                <a:latin typeface="Berlin Sans FB" pitchFamily="34" charset="0"/>
              </a:rPr>
              <a:t> </a:t>
            </a:r>
          </a:p>
          <a:p>
            <a:pPr algn="ctr"/>
            <a:r>
              <a:rPr lang="en-CA" sz="2800" dirty="0" err="1" smtClean="0">
                <a:latin typeface="Berlin Sans FB" pitchFamily="34" charset="0"/>
              </a:rPr>
              <a:t>l’animation</a:t>
            </a:r>
            <a:r>
              <a:rPr lang="en-CA" sz="2800" dirty="0">
                <a:latin typeface="Berlin Sans FB" pitchFamily="34" charset="0"/>
              </a:rPr>
              <a:t> </a:t>
            </a:r>
            <a:r>
              <a:rPr lang="en-CA" sz="2800" dirty="0" smtClean="0">
                <a:latin typeface="Berlin Sans FB" pitchFamily="34" charset="0"/>
              </a:rPr>
              <a:t>en </a:t>
            </a:r>
            <a:r>
              <a:rPr lang="en-CA" sz="2800" dirty="0" err="1" smtClean="0">
                <a:latin typeface="Berlin Sans FB" pitchFamily="34" charset="0"/>
              </a:rPr>
              <a:t>classe</a:t>
            </a:r>
            <a:r>
              <a:rPr lang="en-CA" sz="2800" dirty="0" smtClean="0">
                <a:latin typeface="Berlin Sans FB" pitchFamily="34" charset="0"/>
              </a:rPr>
              <a:t>, vous </a:t>
            </a:r>
            <a:r>
              <a:rPr lang="en-CA" sz="2800" dirty="0" err="1" smtClean="0">
                <a:latin typeface="Berlin Sans FB" pitchFamily="34" charset="0"/>
              </a:rPr>
              <a:t>serez</a:t>
            </a:r>
            <a:r>
              <a:rPr lang="en-CA" sz="2800" dirty="0" smtClean="0">
                <a:latin typeface="Berlin Sans FB" pitchFamily="34" charset="0"/>
              </a:rPr>
              <a:t> en </a:t>
            </a:r>
            <a:r>
              <a:rPr lang="en-CA" sz="2800" dirty="0" err="1" smtClean="0">
                <a:latin typeface="Berlin Sans FB" pitchFamily="34" charset="0"/>
              </a:rPr>
              <a:t>mesure</a:t>
            </a:r>
            <a:r>
              <a:rPr lang="en-CA" sz="2800" dirty="0" smtClean="0">
                <a:latin typeface="Berlin Sans FB" pitchFamily="34" charset="0"/>
              </a:rPr>
              <a:t> de vous </a:t>
            </a:r>
          </a:p>
          <a:p>
            <a:pPr algn="ctr"/>
            <a:r>
              <a:rPr lang="en-CA" sz="2800" dirty="0" err="1" smtClean="0">
                <a:latin typeface="Berlin Sans FB" pitchFamily="34" charset="0"/>
              </a:rPr>
              <a:t>préparer</a:t>
            </a:r>
            <a:r>
              <a:rPr lang="en-CA" sz="2800" dirty="0" smtClean="0">
                <a:latin typeface="Berlin Sans FB" pitchFamily="34" charset="0"/>
              </a:rPr>
              <a:t> en </a:t>
            </a:r>
            <a:r>
              <a:rPr lang="en-CA" sz="2800" dirty="0" err="1" smtClean="0">
                <a:latin typeface="Berlin Sans FB" pitchFamily="34" charset="0"/>
              </a:rPr>
              <a:t>vue</a:t>
            </a:r>
            <a:r>
              <a:rPr lang="en-CA" sz="2800" dirty="0" smtClean="0">
                <a:latin typeface="Berlin Sans FB" pitchFamily="34" charset="0"/>
              </a:rPr>
              <a:t> de la </a:t>
            </a:r>
            <a:r>
              <a:rPr lang="en-CA" sz="2800" dirty="0" err="1" smtClean="0">
                <a:latin typeface="Berlin Sans FB" pitchFamily="34" charset="0"/>
              </a:rPr>
              <a:t>grande</a:t>
            </a:r>
            <a:r>
              <a:rPr lang="en-CA" sz="2800" dirty="0" smtClean="0">
                <a:latin typeface="Berlin Sans FB" pitchFamily="34" charset="0"/>
              </a:rPr>
              <a:t> finale </a:t>
            </a:r>
            <a:r>
              <a:rPr lang="en-CA" sz="2800" dirty="0" err="1" smtClean="0">
                <a:latin typeface="Berlin Sans FB" pitchFamily="34" charset="0"/>
              </a:rPr>
              <a:t>régionale</a:t>
            </a:r>
            <a:r>
              <a:rPr lang="en-CA" sz="2800" dirty="0" smtClean="0">
                <a:latin typeface="Berlin Sans FB" pitchFamily="34" charset="0"/>
              </a:rPr>
              <a:t>.</a:t>
            </a:r>
            <a:endParaRPr lang="fr-CA" sz="2800" dirty="0">
              <a:latin typeface="Berlin Sans FB" pitchFamily="34" charset="0"/>
            </a:endParaRPr>
          </a:p>
        </p:txBody>
      </p:sp>
    </p:spTree>
    <p:extLst>
      <p:ext uri="{BB962C8B-B14F-4D97-AF65-F5344CB8AC3E}">
        <p14:creationId xmlns:p14="http://schemas.microsoft.com/office/powerpoint/2010/main" val="22290938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495782" y="692696"/>
            <a:ext cx="6143028" cy="1569660"/>
          </a:xfrm>
          <a:prstGeom prst="rect">
            <a:avLst/>
          </a:prstGeom>
          <a:noFill/>
        </p:spPr>
        <p:txBody>
          <a:bodyPr wrap="none" rtlCol="0">
            <a:spAutoFit/>
          </a:bodyPr>
          <a:lstStyle/>
          <a:p>
            <a:pPr algn="ctr"/>
            <a:r>
              <a:rPr lang="en-CA" sz="4800" dirty="0" smtClean="0">
                <a:solidFill>
                  <a:schemeClr val="tx2">
                    <a:lumMod val="60000"/>
                    <a:lumOff val="40000"/>
                  </a:schemeClr>
                </a:solidFill>
                <a:latin typeface="Berlin Sans FB" pitchFamily="34" charset="0"/>
              </a:rPr>
              <a:t>Bravo de </a:t>
            </a:r>
            <a:r>
              <a:rPr lang="en-CA" sz="4800" dirty="0" err="1" smtClean="0">
                <a:solidFill>
                  <a:schemeClr val="tx2">
                    <a:lumMod val="60000"/>
                    <a:lumOff val="40000"/>
                  </a:schemeClr>
                </a:solidFill>
                <a:latin typeface="Berlin Sans FB" pitchFamily="34" charset="0"/>
              </a:rPr>
              <a:t>participer</a:t>
            </a:r>
            <a:r>
              <a:rPr lang="en-CA" sz="4800" dirty="0" smtClean="0">
                <a:solidFill>
                  <a:schemeClr val="tx2">
                    <a:lumMod val="60000"/>
                    <a:lumOff val="40000"/>
                  </a:schemeClr>
                </a:solidFill>
                <a:latin typeface="Berlin Sans FB" pitchFamily="34" charset="0"/>
              </a:rPr>
              <a:t> au </a:t>
            </a:r>
          </a:p>
          <a:p>
            <a:pPr algn="ctr"/>
            <a:r>
              <a:rPr lang="en-CA" sz="4800" dirty="0" err="1" smtClean="0">
                <a:solidFill>
                  <a:srgbClr val="00B050"/>
                </a:solidFill>
                <a:latin typeface="Berlin Sans FB" pitchFamily="34" charset="0"/>
              </a:rPr>
              <a:t>Génies</a:t>
            </a:r>
            <a:r>
              <a:rPr lang="en-CA" sz="4800" dirty="0" smtClean="0">
                <a:solidFill>
                  <a:srgbClr val="00B050"/>
                </a:solidFill>
                <a:latin typeface="Berlin Sans FB" pitchFamily="34" charset="0"/>
              </a:rPr>
              <a:t> en </a:t>
            </a:r>
            <a:r>
              <a:rPr lang="en-CA" sz="4800" dirty="0" err="1" smtClean="0">
                <a:solidFill>
                  <a:srgbClr val="00B050"/>
                </a:solidFill>
                <a:latin typeface="Berlin Sans FB" pitchFamily="34" charset="0"/>
              </a:rPr>
              <a:t>herbe</a:t>
            </a:r>
            <a:r>
              <a:rPr lang="en-CA" sz="4800" dirty="0" smtClean="0">
                <a:solidFill>
                  <a:srgbClr val="00B050"/>
                </a:solidFill>
                <a:latin typeface="Berlin Sans FB" pitchFamily="34" charset="0"/>
              </a:rPr>
              <a:t> 2018</a:t>
            </a:r>
            <a:endParaRPr lang="fr-CA" sz="4800" dirty="0">
              <a:solidFill>
                <a:srgbClr val="00B050"/>
              </a:solidFill>
              <a:latin typeface="Berlin Sans FB" pitchFamily="34" charset="0"/>
            </a:endParaRPr>
          </a:p>
        </p:txBody>
      </p:sp>
      <p:sp>
        <p:nvSpPr>
          <p:cNvPr id="3" name="ZoneTexte 2"/>
          <p:cNvSpPr txBox="1"/>
          <p:nvPr/>
        </p:nvSpPr>
        <p:spPr>
          <a:xfrm>
            <a:off x="1215873" y="5280869"/>
            <a:ext cx="6492483" cy="1446550"/>
          </a:xfrm>
          <a:prstGeom prst="rect">
            <a:avLst/>
          </a:prstGeom>
          <a:noFill/>
        </p:spPr>
        <p:txBody>
          <a:bodyPr wrap="none" rtlCol="0">
            <a:spAutoFit/>
          </a:bodyPr>
          <a:lstStyle/>
          <a:p>
            <a:pPr algn="ctr"/>
            <a:r>
              <a:rPr lang="en-CA" sz="4400" dirty="0" err="1" smtClean="0">
                <a:solidFill>
                  <a:srgbClr val="00B050"/>
                </a:solidFill>
                <a:latin typeface="Berlin Sans FB" pitchFamily="34" charset="0"/>
              </a:rPr>
              <a:t>C’est</a:t>
            </a:r>
            <a:r>
              <a:rPr lang="en-CA" sz="4400" dirty="0" smtClean="0">
                <a:solidFill>
                  <a:srgbClr val="00B050"/>
                </a:solidFill>
                <a:latin typeface="Berlin Sans FB" pitchFamily="34" charset="0"/>
              </a:rPr>
              <a:t> déjà </a:t>
            </a:r>
            <a:r>
              <a:rPr lang="en-CA" sz="4400" dirty="0" err="1" smtClean="0">
                <a:solidFill>
                  <a:srgbClr val="00B050"/>
                </a:solidFill>
                <a:latin typeface="Berlin Sans FB" pitchFamily="34" charset="0"/>
              </a:rPr>
              <a:t>une</a:t>
            </a:r>
            <a:r>
              <a:rPr lang="en-CA" sz="4400" dirty="0" smtClean="0">
                <a:solidFill>
                  <a:srgbClr val="00B050"/>
                </a:solidFill>
                <a:latin typeface="Berlin Sans FB" pitchFamily="34" charset="0"/>
              </a:rPr>
              <a:t> belle </a:t>
            </a:r>
            <a:r>
              <a:rPr lang="en-CA" sz="4400" dirty="0" err="1" smtClean="0">
                <a:solidFill>
                  <a:srgbClr val="00B050"/>
                </a:solidFill>
                <a:latin typeface="Berlin Sans FB" pitchFamily="34" charset="0"/>
              </a:rPr>
              <a:t>preuve</a:t>
            </a:r>
            <a:endParaRPr lang="en-CA" sz="4400" dirty="0" smtClean="0">
              <a:solidFill>
                <a:srgbClr val="00B050"/>
              </a:solidFill>
              <a:latin typeface="Berlin Sans FB" pitchFamily="34" charset="0"/>
            </a:endParaRPr>
          </a:p>
          <a:p>
            <a:pPr algn="ctr"/>
            <a:r>
              <a:rPr lang="en-CA" sz="4400" dirty="0" smtClean="0">
                <a:solidFill>
                  <a:srgbClr val="00B050"/>
                </a:solidFill>
                <a:latin typeface="Berlin Sans FB" pitchFamily="34" charset="0"/>
              </a:rPr>
              <a:t> </a:t>
            </a:r>
            <a:r>
              <a:rPr lang="en-CA" sz="4400" dirty="0" err="1" smtClean="0">
                <a:solidFill>
                  <a:srgbClr val="00B050"/>
                </a:solidFill>
                <a:latin typeface="Berlin Sans FB" pitchFamily="34" charset="0"/>
              </a:rPr>
              <a:t>d’implication</a:t>
            </a:r>
            <a:r>
              <a:rPr lang="en-CA" sz="4400" dirty="0" smtClean="0">
                <a:solidFill>
                  <a:srgbClr val="00B050"/>
                </a:solidFill>
                <a:latin typeface="Berlin Sans FB" pitchFamily="34" charset="0"/>
              </a:rPr>
              <a:t>!</a:t>
            </a:r>
            <a:endParaRPr lang="fr-CA" sz="4400" dirty="0">
              <a:solidFill>
                <a:srgbClr val="00B050"/>
              </a:solidFill>
              <a:latin typeface="Berlin Sans FB" pitchFamily="34" charset="0"/>
            </a:endParaRPr>
          </a:p>
        </p:txBody>
      </p:sp>
      <p:pic>
        <p:nvPicPr>
          <p:cNvPr id="9218" name="Picture 2" descr="T:\Rita\Albums_pedagogiques\album_changements_climatiques\VERSION 2017\Documents finaux juillet 2017\BORIS_albumCC_2017\Croquis_Boris_album_CC_nov_2017\finaux\la-ter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3728" y="2132856"/>
            <a:ext cx="4676775" cy="3148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1775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51520" y="480290"/>
            <a:ext cx="8517075" cy="1754326"/>
          </a:xfrm>
          <a:prstGeom prst="rect">
            <a:avLst/>
          </a:prstGeom>
          <a:noFill/>
        </p:spPr>
        <p:txBody>
          <a:bodyPr wrap="none" rtlCol="0">
            <a:spAutoFit/>
          </a:bodyPr>
          <a:lstStyle/>
          <a:p>
            <a:pPr algn="ctr"/>
            <a:r>
              <a:rPr lang="en-CA" sz="3600" dirty="0" smtClean="0">
                <a:latin typeface="Berlin Sans FB" pitchFamily="34" charset="0"/>
              </a:rPr>
              <a:t>Retour </a:t>
            </a:r>
            <a:r>
              <a:rPr lang="en-CA" sz="3600" dirty="0" err="1" smtClean="0">
                <a:latin typeface="Berlin Sans FB" pitchFamily="34" charset="0"/>
              </a:rPr>
              <a:t>sur</a:t>
            </a:r>
            <a:r>
              <a:rPr lang="en-CA" sz="3600" dirty="0" smtClean="0">
                <a:latin typeface="Berlin Sans FB" pitchFamily="34" charset="0"/>
              </a:rPr>
              <a:t> la </a:t>
            </a:r>
            <a:r>
              <a:rPr lang="en-CA" sz="3600" dirty="0" err="1" smtClean="0">
                <a:latin typeface="Berlin Sans FB" pitchFamily="34" charset="0"/>
              </a:rPr>
              <a:t>période</a:t>
            </a:r>
            <a:r>
              <a:rPr lang="en-CA" sz="3600" dirty="0" smtClean="0">
                <a:latin typeface="Berlin Sans FB" pitchFamily="34" charset="0"/>
              </a:rPr>
              <a:t>: </a:t>
            </a:r>
          </a:p>
          <a:p>
            <a:pPr algn="ctr"/>
            <a:r>
              <a:rPr lang="en-CA" sz="3600" dirty="0" smtClean="0">
                <a:latin typeface="Berlin Sans FB" pitchFamily="34" charset="0"/>
              </a:rPr>
              <a:t>petit </a:t>
            </a:r>
            <a:r>
              <a:rPr lang="en-CA" sz="3600" dirty="0" err="1" smtClean="0">
                <a:latin typeface="Berlin Sans FB" pitchFamily="34" charset="0"/>
              </a:rPr>
              <a:t>vidéo</a:t>
            </a:r>
            <a:r>
              <a:rPr lang="en-CA" sz="3600" dirty="0" smtClean="0">
                <a:latin typeface="Berlin Sans FB" pitchFamily="34" charset="0"/>
              </a:rPr>
              <a:t> </a:t>
            </a:r>
            <a:r>
              <a:rPr lang="en-CA" sz="3600" dirty="0" err="1" smtClean="0">
                <a:latin typeface="Berlin Sans FB" pitchFamily="34" charset="0"/>
              </a:rPr>
              <a:t>d’introduction</a:t>
            </a:r>
            <a:r>
              <a:rPr lang="en-CA" sz="3600" dirty="0" smtClean="0">
                <a:latin typeface="Berlin Sans FB" pitchFamily="34" charset="0"/>
              </a:rPr>
              <a:t> aux </a:t>
            </a:r>
            <a:r>
              <a:rPr lang="en-CA" sz="3600" dirty="0" err="1" smtClean="0">
                <a:latin typeface="Berlin Sans FB" pitchFamily="34" charset="0"/>
              </a:rPr>
              <a:t>changements</a:t>
            </a:r>
            <a:endParaRPr lang="en-CA" sz="3600" dirty="0" smtClean="0">
              <a:latin typeface="Berlin Sans FB" pitchFamily="34" charset="0"/>
            </a:endParaRPr>
          </a:p>
          <a:p>
            <a:pPr algn="ctr"/>
            <a:r>
              <a:rPr lang="en-CA" sz="3600" dirty="0" err="1" smtClean="0">
                <a:latin typeface="Berlin Sans FB" pitchFamily="34" charset="0"/>
              </a:rPr>
              <a:t>climatiques</a:t>
            </a:r>
            <a:endParaRPr lang="fr-CA" sz="3600" dirty="0">
              <a:latin typeface="Berlin Sans FB" pitchFamily="34" charset="0"/>
            </a:endParaRPr>
          </a:p>
        </p:txBody>
      </p:sp>
      <p:pic>
        <p:nvPicPr>
          <p:cNvPr id="2867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8613" y="2241464"/>
            <a:ext cx="5322887" cy="345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2282524" y="5877272"/>
            <a:ext cx="4455066" cy="646331"/>
          </a:xfrm>
          <a:prstGeom prst="rect">
            <a:avLst/>
          </a:prstGeom>
          <a:noFill/>
        </p:spPr>
        <p:txBody>
          <a:bodyPr wrap="none" rtlCol="0">
            <a:spAutoFit/>
          </a:bodyPr>
          <a:lstStyle/>
          <a:p>
            <a:pPr algn="ctr"/>
            <a:r>
              <a:rPr lang="fr-CA" sz="1200" dirty="0"/>
              <a:t>4 minutes pour tout comprendre sur le changement climatique</a:t>
            </a:r>
          </a:p>
          <a:p>
            <a:pPr algn="ctr"/>
            <a:r>
              <a:rPr lang="fr-CA" sz="1200" dirty="0" smtClean="0">
                <a:hlinkClick r:id="rId2"/>
              </a:rPr>
              <a:t>https</a:t>
            </a:r>
            <a:r>
              <a:rPr lang="fr-CA" sz="1200" dirty="0">
                <a:hlinkClick r:id="rId2"/>
              </a:rPr>
              <a:t>://</a:t>
            </a:r>
            <a:r>
              <a:rPr lang="fr-CA" sz="1200" dirty="0" smtClean="0">
                <a:hlinkClick r:id="rId2"/>
              </a:rPr>
              <a:t>www.youtube.com/watch?v=t9f39nukKBY</a:t>
            </a:r>
            <a:endParaRPr lang="fr-CA" sz="1200" dirty="0" smtClean="0"/>
          </a:p>
          <a:p>
            <a:endParaRPr lang="fr-CA" sz="1200" dirty="0"/>
          </a:p>
        </p:txBody>
      </p:sp>
    </p:spTree>
    <p:extLst>
      <p:ext uri="{BB962C8B-B14F-4D97-AF65-F5344CB8AC3E}">
        <p14:creationId xmlns:p14="http://schemas.microsoft.com/office/powerpoint/2010/main" val="11941994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51520" y="646960"/>
            <a:ext cx="8138766" cy="5262979"/>
          </a:xfrm>
          <a:prstGeom prst="rect">
            <a:avLst/>
          </a:prstGeom>
          <a:noFill/>
        </p:spPr>
        <p:txBody>
          <a:bodyPr wrap="none" rtlCol="0">
            <a:spAutoFit/>
          </a:bodyPr>
          <a:lstStyle/>
          <a:p>
            <a:r>
              <a:rPr lang="en-CA" sz="2800" u="sng" dirty="0" err="1" smtClean="0">
                <a:latin typeface="Berlin Sans FB" pitchFamily="34" charset="0"/>
              </a:rPr>
              <a:t>Déroulement</a:t>
            </a:r>
            <a:r>
              <a:rPr lang="en-CA" sz="2800" u="sng" dirty="0" smtClean="0">
                <a:latin typeface="Berlin Sans FB" pitchFamily="34" charset="0"/>
              </a:rPr>
              <a:t> du </a:t>
            </a:r>
            <a:r>
              <a:rPr lang="en-CA" sz="2800" u="sng" dirty="0" err="1" smtClean="0">
                <a:latin typeface="Berlin Sans FB" pitchFamily="34" charset="0"/>
              </a:rPr>
              <a:t>concours</a:t>
            </a:r>
            <a:r>
              <a:rPr lang="en-CA" sz="2800" u="sng" dirty="0" smtClean="0">
                <a:latin typeface="Berlin Sans FB" pitchFamily="34" charset="0"/>
              </a:rPr>
              <a:t>:</a:t>
            </a:r>
          </a:p>
          <a:p>
            <a:endParaRPr lang="en-CA" sz="2800" dirty="0">
              <a:latin typeface="Berlin Sans FB" pitchFamily="34" charset="0"/>
            </a:endParaRPr>
          </a:p>
          <a:p>
            <a:r>
              <a:rPr lang="en-CA" sz="2800" dirty="0" err="1" smtClean="0">
                <a:solidFill>
                  <a:srgbClr val="0070C0"/>
                </a:solidFill>
                <a:latin typeface="Berlin Sans FB" pitchFamily="34" charset="0"/>
              </a:rPr>
              <a:t>Janvier</a:t>
            </a:r>
            <a:r>
              <a:rPr lang="en-CA" sz="2800" dirty="0" smtClean="0">
                <a:solidFill>
                  <a:srgbClr val="0070C0"/>
                </a:solidFill>
                <a:latin typeface="Berlin Sans FB" pitchFamily="34" charset="0"/>
              </a:rPr>
              <a:t> 2018</a:t>
            </a:r>
          </a:p>
          <a:p>
            <a:r>
              <a:rPr lang="en-CA" sz="2800" dirty="0" err="1" smtClean="0">
                <a:latin typeface="Berlin Sans FB" pitchFamily="34" charset="0"/>
              </a:rPr>
              <a:t>Offrez</a:t>
            </a:r>
            <a:r>
              <a:rPr lang="en-CA" sz="2800" dirty="0" smtClean="0">
                <a:latin typeface="Berlin Sans FB" pitchFamily="34" charset="0"/>
              </a:rPr>
              <a:t>-vous </a:t>
            </a:r>
            <a:r>
              <a:rPr lang="en-CA" sz="2800" dirty="0" err="1" smtClean="0">
                <a:latin typeface="Berlin Sans FB" pitchFamily="34" charset="0"/>
              </a:rPr>
              <a:t>plusieurs</a:t>
            </a:r>
            <a:r>
              <a:rPr lang="en-CA" sz="2800" dirty="0" smtClean="0">
                <a:latin typeface="Berlin Sans FB" pitchFamily="34" charset="0"/>
              </a:rPr>
              <a:t> </a:t>
            </a:r>
            <a:r>
              <a:rPr lang="en-CA" sz="2800" dirty="0" err="1" smtClean="0">
                <a:latin typeface="Berlin Sans FB" pitchFamily="34" charset="0"/>
              </a:rPr>
              <a:t>périodes</a:t>
            </a:r>
            <a:r>
              <a:rPr lang="en-CA" sz="2800" dirty="0" smtClean="0">
                <a:latin typeface="Berlin Sans FB" pitchFamily="34" charset="0"/>
              </a:rPr>
              <a:t> (</a:t>
            </a:r>
            <a:r>
              <a:rPr lang="en-CA" sz="2800" dirty="0" err="1" smtClean="0">
                <a:latin typeface="Berlin Sans FB" pitchFamily="34" charset="0"/>
              </a:rPr>
              <a:t>classe</a:t>
            </a:r>
            <a:r>
              <a:rPr lang="en-CA" sz="2800" dirty="0" smtClean="0">
                <a:latin typeface="Berlin Sans FB" pitchFamily="34" charset="0"/>
              </a:rPr>
              <a:t> </a:t>
            </a:r>
            <a:r>
              <a:rPr lang="en-CA" sz="2800" dirty="0" err="1" smtClean="0">
                <a:latin typeface="Berlin Sans FB" pitchFamily="34" charset="0"/>
              </a:rPr>
              <a:t>ou</a:t>
            </a:r>
            <a:r>
              <a:rPr lang="en-CA" sz="2800" dirty="0" smtClean="0">
                <a:latin typeface="Berlin Sans FB" pitchFamily="34" charset="0"/>
              </a:rPr>
              <a:t> </a:t>
            </a:r>
            <a:r>
              <a:rPr lang="en-CA" sz="2800" dirty="0" err="1" smtClean="0">
                <a:latin typeface="Berlin Sans FB" pitchFamily="34" charset="0"/>
              </a:rPr>
              <a:t>parascolaire</a:t>
            </a:r>
            <a:r>
              <a:rPr lang="en-CA" sz="2800" dirty="0" smtClean="0">
                <a:latin typeface="Berlin Sans FB" pitchFamily="34" charset="0"/>
              </a:rPr>
              <a:t>)</a:t>
            </a:r>
          </a:p>
          <a:p>
            <a:r>
              <a:rPr lang="en-CA" sz="2800" dirty="0" err="1" smtClean="0">
                <a:latin typeface="Berlin Sans FB" pitchFamily="34" charset="0"/>
              </a:rPr>
              <a:t>afin</a:t>
            </a:r>
            <a:r>
              <a:rPr lang="en-CA" sz="2800" dirty="0" smtClean="0">
                <a:latin typeface="Berlin Sans FB" pitchFamily="34" charset="0"/>
              </a:rPr>
              <a:t> de </a:t>
            </a:r>
            <a:r>
              <a:rPr lang="en-CA" sz="2800" dirty="0" err="1" smtClean="0">
                <a:latin typeface="Berlin Sans FB" pitchFamily="34" charset="0"/>
              </a:rPr>
              <a:t>travailler</a:t>
            </a:r>
            <a:r>
              <a:rPr lang="en-CA" sz="2800" dirty="0" smtClean="0">
                <a:latin typeface="Berlin Sans FB" pitchFamily="34" charset="0"/>
              </a:rPr>
              <a:t> avec </a:t>
            </a:r>
            <a:r>
              <a:rPr lang="en-CA" sz="2800" dirty="0" err="1" smtClean="0">
                <a:latin typeface="Berlin Sans FB" pitchFamily="34" charset="0"/>
              </a:rPr>
              <a:t>l’album</a:t>
            </a:r>
            <a:r>
              <a:rPr lang="en-CA" sz="2800" dirty="0" smtClean="0">
                <a:latin typeface="Berlin Sans FB" pitchFamily="34" charset="0"/>
              </a:rPr>
              <a:t> pour </a:t>
            </a:r>
            <a:r>
              <a:rPr lang="en-CA" sz="2800" dirty="0" err="1" smtClean="0">
                <a:latin typeface="Berlin Sans FB" pitchFamily="34" charset="0"/>
              </a:rPr>
              <a:t>favoriser</a:t>
            </a:r>
            <a:r>
              <a:rPr lang="en-CA" sz="2800" dirty="0" smtClean="0">
                <a:latin typeface="Berlin Sans FB" pitchFamily="34" charset="0"/>
              </a:rPr>
              <a:t> </a:t>
            </a:r>
            <a:r>
              <a:rPr lang="en-CA" sz="2800" dirty="0" err="1" smtClean="0">
                <a:latin typeface="Berlin Sans FB" pitchFamily="34" charset="0"/>
              </a:rPr>
              <a:t>votre</a:t>
            </a:r>
            <a:r>
              <a:rPr lang="en-CA" sz="2800" dirty="0" smtClean="0">
                <a:latin typeface="Berlin Sans FB" pitchFamily="34" charset="0"/>
              </a:rPr>
              <a:t> </a:t>
            </a:r>
          </a:p>
          <a:p>
            <a:r>
              <a:rPr lang="en-CA" sz="2800" dirty="0" err="1" smtClean="0">
                <a:latin typeface="Berlin Sans FB" pitchFamily="34" charset="0"/>
              </a:rPr>
              <a:t>apprentissage</a:t>
            </a:r>
            <a:r>
              <a:rPr lang="en-CA" sz="2800" dirty="0" smtClean="0">
                <a:latin typeface="Berlin Sans FB" pitchFamily="34" charset="0"/>
              </a:rPr>
              <a:t>.</a:t>
            </a:r>
          </a:p>
          <a:p>
            <a:endParaRPr lang="en-CA" sz="2800" dirty="0">
              <a:latin typeface="Berlin Sans FB" pitchFamily="34" charset="0"/>
            </a:endParaRPr>
          </a:p>
          <a:p>
            <a:r>
              <a:rPr lang="en-CA" sz="2800" dirty="0" smtClean="0">
                <a:solidFill>
                  <a:srgbClr val="0070C0"/>
                </a:solidFill>
                <a:latin typeface="Berlin Sans FB" pitchFamily="34" charset="0"/>
              </a:rPr>
              <a:t>Mars 2018</a:t>
            </a:r>
          </a:p>
          <a:p>
            <a:r>
              <a:rPr lang="en-CA" sz="2800" dirty="0" smtClean="0">
                <a:latin typeface="Berlin Sans FB" pitchFamily="34" charset="0"/>
              </a:rPr>
              <a:t>Le Réseau In-Terre-Actif </a:t>
            </a:r>
            <a:r>
              <a:rPr lang="en-CA" sz="2800" dirty="0" err="1" smtClean="0">
                <a:latin typeface="Berlin Sans FB" pitchFamily="34" charset="0"/>
              </a:rPr>
              <a:t>viendra</a:t>
            </a:r>
            <a:r>
              <a:rPr lang="en-CA" sz="2800" dirty="0" smtClean="0">
                <a:latin typeface="Berlin Sans FB" pitchFamily="34" charset="0"/>
              </a:rPr>
              <a:t> </a:t>
            </a:r>
            <a:r>
              <a:rPr lang="en-CA" sz="2800" dirty="0" err="1" smtClean="0">
                <a:latin typeface="Berlin Sans FB" pitchFamily="34" charset="0"/>
              </a:rPr>
              <a:t>animer</a:t>
            </a:r>
            <a:r>
              <a:rPr lang="en-CA" sz="2800" dirty="0" smtClean="0">
                <a:latin typeface="Berlin Sans FB" pitchFamily="34" charset="0"/>
              </a:rPr>
              <a:t> </a:t>
            </a:r>
            <a:r>
              <a:rPr lang="en-CA" sz="2800" dirty="0" err="1" smtClean="0">
                <a:latin typeface="Berlin Sans FB" pitchFamily="34" charset="0"/>
              </a:rPr>
              <a:t>deux</a:t>
            </a:r>
            <a:r>
              <a:rPr lang="en-CA" sz="2800" dirty="0" smtClean="0">
                <a:latin typeface="Berlin Sans FB" pitchFamily="34" charset="0"/>
              </a:rPr>
              <a:t> </a:t>
            </a:r>
            <a:r>
              <a:rPr lang="en-CA" sz="2800" dirty="0" err="1" smtClean="0">
                <a:latin typeface="Berlin Sans FB" pitchFamily="34" charset="0"/>
              </a:rPr>
              <a:t>joutes</a:t>
            </a:r>
            <a:r>
              <a:rPr lang="en-CA" sz="2800" dirty="0" smtClean="0">
                <a:latin typeface="Berlin Sans FB" pitchFamily="34" charset="0"/>
              </a:rPr>
              <a:t> </a:t>
            </a:r>
          </a:p>
          <a:p>
            <a:r>
              <a:rPr lang="en-CA" sz="2800" dirty="0" err="1" smtClean="0">
                <a:latin typeface="Berlin Sans FB" pitchFamily="34" charset="0"/>
              </a:rPr>
              <a:t>préparatoires</a:t>
            </a:r>
            <a:r>
              <a:rPr lang="en-CA" sz="2800" dirty="0" smtClean="0">
                <a:latin typeface="Berlin Sans FB" pitchFamily="34" charset="0"/>
              </a:rPr>
              <a:t> </a:t>
            </a:r>
            <a:r>
              <a:rPr lang="en-CA" sz="2800" dirty="0" err="1" smtClean="0">
                <a:latin typeface="Berlin Sans FB" pitchFamily="34" charset="0"/>
              </a:rPr>
              <a:t>dans</a:t>
            </a:r>
            <a:r>
              <a:rPr lang="en-CA" sz="2800" dirty="0" smtClean="0">
                <a:latin typeface="Berlin Sans FB" pitchFamily="34" charset="0"/>
              </a:rPr>
              <a:t> </a:t>
            </a:r>
            <a:r>
              <a:rPr lang="en-CA" sz="2800" dirty="0" err="1" smtClean="0">
                <a:latin typeface="Berlin Sans FB" pitchFamily="34" charset="0"/>
              </a:rPr>
              <a:t>votre</a:t>
            </a:r>
            <a:r>
              <a:rPr lang="en-CA" sz="2800" dirty="0" smtClean="0">
                <a:latin typeface="Berlin Sans FB" pitchFamily="34" charset="0"/>
              </a:rPr>
              <a:t> </a:t>
            </a:r>
            <a:r>
              <a:rPr lang="en-CA" sz="2800" dirty="0" err="1" smtClean="0">
                <a:latin typeface="Berlin Sans FB" pitchFamily="34" charset="0"/>
              </a:rPr>
              <a:t>classe</a:t>
            </a:r>
            <a:r>
              <a:rPr lang="en-CA" sz="2800" dirty="0" smtClean="0">
                <a:latin typeface="Berlin Sans FB" pitchFamily="34" charset="0"/>
              </a:rPr>
              <a:t>.</a:t>
            </a:r>
          </a:p>
          <a:p>
            <a:endParaRPr lang="en-CA" sz="2800" dirty="0">
              <a:latin typeface="Berlin Sans FB" pitchFamily="34" charset="0"/>
            </a:endParaRPr>
          </a:p>
          <a:p>
            <a:r>
              <a:rPr lang="en-CA" sz="2800" dirty="0" smtClean="0">
                <a:solidFill>
                  <a:srgbClr val="FF0000"/>
                </a:solidFill>
                <a:latin typeface="Berlin Sans FB" pitchFamily="34" charset="0"/>
              </a:rPr>
              <a:t>Grande finale 18 </a:t>
            </a:r>
            <a:r>
              <a:rPr lang="en-CA" sz="2800" dirty="0" err="1" smtClean="0">
                <a:solidFill>
                  <a:srgbClr val="FF0000"/>
                </a:solidFill>
                <a:latin typeface="Berlin Sans FB" pitchFamily="34" charset="0"/>
              </a:rPr>
              <a:t>avril</a:t>
            </a:r>
            <a:r>
              <a:rPr lang="en-CA" sz="2800" dirty="0" smtClean="0">
                <a:solidFill>
                  <a:srgbClr val="FF0000"/>
                </a:solidFill>
                <a:latin typeface="Berlin Sans FB" pitchFamily="34" charset="0"/>
              </a:rPr>
              <a:t> </a:t>
            </a:r>
            <a:r>
              <a:rPr lang="en-CA" sz="2800" dirty="0" smtClean="0">
                <a:latin typeface="Berlin Sans FB" pitchFamily="34" charset="0"/>
              </a:rPr>
              <a:t>2018 (École Ami-Joie)</a:t>
            </a:r>
            <a:endParaRPr lang="fr-CA" sz="2800" dirty="0">
              <a:latin typeface="Berlin Sans FB" pitchFamily="34" charset="0"/>
            </a:endParaRPr>
          </a:p>
        </p:txBody>
      </p:sp>
    </p:spTree>
    <p:extLst>
      <p:ext uri="{BB962C8B-B14F-4D97-AF65-F5344CB8AC3E}">
        <p14:creationId xmlns:p14="http://schemas.microsoft.com/office/powerpoint/2010/main" val="40977666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79512" y="620688"/>
            <a:ext cx="8496944" cy="2677656"/>
          </a:xfrm>
          <a:prstGeom prst="rect">
            <a:avLst/>
          </a:prstGeom>
          <a:noFill/>
        </p:spPr>
        <p:txBody>
          <a:bodyPr wrap="square" rtlCol="0">
            <a:spAutoFit/>
          </a:bodyPr>
          <a:lstStyle/>
          <a:p>
            <a:pPr algn="ctr"/>
            <a:r>
              <a:rPr lang="en-CA" sz="4400" dirty="0" smtClean="0">
                <a:latin typeface="Berlin Sans FB" pitchFamily="34" charset="0"/>
              </a:rPr>
              <a:t>Grande finale </a:t>
            </a:r>
            <a:r>
              <a:rPr lang="en-CA" sz="4400" dirty="0" err="1" smtClean="0">
                <a:latin typeface="Berlin Sans FB" pitchFamily="34" charset="0"/>
              </a:rPr>
              <a:t>régionale</a:t>
            </a:r>
            <a:endParaRPr lang="en-CA" sz="4400" dirty="0" smtClean="0">
              <a:latin typeface="Berlin Sans FB" pitchFamily="34" charset="0"/>
            </a:endParaRPr>
          </a:p>
          <a:p>
            <a:pPr algn="ctr"/>
            <a:endParaRPr lang="en-CA" sz="2800" dirty="0" smtClean="0">
              <a:latin typeface="Berlin Sans FB" pitchFamily="34" charset="0"/>
            </a:endParaRPr>
          </a:p>
          <a:p>
            <a:pPr algn="ctr"/>
            <a:r>
              <a:rPr lang="en-CA" sz="3200" dirty="0" err="1">
                <a:latin typeface="Berlin Sans FB" pitchFamily="34" charset="0"/>
              </a:rPr>
              <a:t>S</a:t>
            </a:r>
            <a:r>
              <a:rPr lang="en-CA" sz="3200" dirty="0" err="1" smtClean="0">
                <a:latin typeface="Berlin Sans FB" pitchFamily="34" charset="0"/>
              </a:rPr>
              <a:t>eulement</a:t>
            </a:r>
            <a:r>
              <a:rPr lang="en-CA" sz="3200" dirty="0" smtClean="0">
                <a:latin typeface="Berlin Sans FB" pitchFamily="34" charset="0"/>
              </a:rPr>
              <a:t> 4 </a:t>
            </a:r>
            <a:r>
              <a:rPr lang="en-CA" sz="3200" dirty="0" err="1" smtClean="0">
                <a:latin typeface="Berlin Sans FB" pitchFamily="34" charset="0"/>
              </a:rPr>
              <a:t>élèves</a:t>
            </a:r>
            <a:r>
              <a:rPr lang="en-CA" sz="3200" dirty="0" smtClean="0">
                <a:latin typeface="Berlin Sans FB" pitchFamily="34" charset="0"/>
              </a:rPr>
              <a:t> par école </a:t>
            </a:r>
            <a:r>
              <a:rPr lang="en-CA" sz="3200" dirty="0" err="1" smtClean="0">
                <a:latin typeface="Berlin Sans FB" pitchFamily="34" charset="0"/>
              </a:rPr>
              <a:t>représenteront</a:t>
            </a:r>
            <a:r>
              <a:rPr lang="en-CA" sz="3200" dirty="0" smtClean="0">
                <a:latin typeface="Berlin Sans FB" pitchFamily="34" charset="0"/>
              </a:rPr>
              <a:t> </a:t>
            </a:r>
            <a:r>
              <a:rPr lang="en-CA" sz="3200" dirty="0" err="1" smtClean="0">
                <a:latin typeface="Berlin Sans FB" pitchFamily="34" charset="0"/>
              </a:rPr>
              <a:t>leur</a:t>
            </a:r>
            <a:r>
              <a:rPr lang="en-CA" sz="3200" dirty="0" smtClean="0">
                <a:latin typeface="Berlin Sans FB" pitchFamily="34" charset="0"/>
              </a:rPr>
              <a:t> </a:t>
            </a:r>
            <a:r>
              <a:rPr lang="en-CA" sz="3200" dirty="0" err="1" smtClean="0">
                <a:latin typeface="Berlin Sans FB" pitchFamily="34" charset="0"/>
              </a:rPr>
              <a:t>établissement</a:t>
            </a:r>
            <a:r>
              <a:rPr lang="en-CA" sz="3200" dirty="0" smtClean="0">
                <a:latin typeface="Berlin Sans FB" pitchFamily="34" charset="0"/>
              </a:rPr>
              <a:t> </a:t>
            </a:r>
            <a:r>
              <a:rPr lang="en-CA" sz="3200" dirty="0" err="1" smtClean="0">
                <a:latin typeface="Berlin Sans FB" pitchFamily="34" charset="0"/>
              </a:rPr>
              <a:t>scolaire</a:t>
            </a:r>
            <a:r>
              <a:rPr lang="en-CA" sz="3200" dirty="0" smtClean="0">
                <a:latin typeface="Berlin Sans FB" pitchFamily="34" charset="0"/>
              </a:rPr>
              <a:t> et </a:t>
            </a:r>
            <a:r>
              <a:rPr lang="en-CA" sz="3200" dirty="0" err="1" smtClean="0">
                <a:latin typeface="Berlin Sans FB" pitchFamily="34" charset="0"/>
              </a:rPr>
              <a:t>affronteront</a:t>
            </a:r>
            <a:r>
              <a:rPr lang="en-CA" sz="3200" dirty="0" smtClean="0">
                <a:latin typeface="Berlin Sans FB" pitchFamily="34" charset="0"/>
              </a:rPr>
              <a:t> les </a:t>
            </a:r>
            <a:r>
              <a:rPr lang="en-CA" sz="3200" dirty="0" err="1" smtClean="0">
                <a:latin typeface="Berlin Sans FB" pitchFamily="34" charset="0"/>
              </a:rPr>
              <a:t>autres</a:t>
            </a:r>
            <a:r>
              <a:rPr lang="en-CA" sz="3200" dirty="0" smtClean="0">
                <a:latin typeface="Berlin Sans FB" pitchFamily="34" charset="0"/>
              </a:rPr>
              <a:t> </a:t>
            </a:r>
            <a:r>
              <a:rPr lang="en-CA" sz="3200" dirty="0" err="1" smtClean="0">
                <a:latin typeface="Berlin Sans FB" pitchFamily="34" charset="0"/>
              </a:rPr>
              <a:t>écoles</a:t>
            </a:r>
            <a:r>
              <a:rPr lang="en-CA" sz="3200" dirty="0" smtClean="0">
                <a:latin typeface="Berlin Sans FB" pitchFamily="34" charset="0"/>
              </a:rPr>
              <a:t> </a:t>
            </a:r>
            <a:r>
              <a:rPr lang="en-CA" sz="3200" dirty="0" err="1" smtClean="0">
                <a:latin typeface="Berlin Sans FB" pitchFamily="34" charset="0"/>
              </a:rPr>
              <a:t>participantes</a:t>
            </a:r>
            <a:r>
              <a:rPr lang="en-CA" sz="2800" dirty="0" smtClean="0">
                <a:latin typeface="Berlin Sans FB" pitchFamily="34" charset="0"/>
              </a:rPr>
              <a:t>.</a:t>
            </a:r>
            <a:endParaRPr lang="fr-CA" sz="2800" dirty="0">
              <a:latin typeface="Berlin Sans FB"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 y="4518777"/>
            <a:ext cx="3133725" cy="234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5138" y="4518777"/>
            <a:ext cx="3133725" cy="234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0275" y="4510086"/>
            <a:ext cx="3133725" cy="234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60129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95341" y="188640"/>
            <a:ext cx="8648622" cy="2677656"/>
          </a:xfrm>
          <a:prstGeom prst="rect">
            <a:avLst/>
          </a:prstGeom>
          <a:noFill/>
        </p:spPr>
        <p:txBody>
          <a:bodyPr wrap="square" rtlCol="0">
            <a:spAutoFit/>
          </a:bodyPr>
          <a:lstStyle/>
          <a:p>
            <a:pPr algn="ctr"/>
            <a:r>
              <a:rPr lang="en-CA" sz="4400" dirty="0" smtClean="0">
                <a:latin typeface="Berlin Sans FB" pitchFamily="34" charset="0"/>
              </a:rPr>
              <a:t>Grande finale </a:t>
            </a:r>
            <a:r>
              <a:rPr lang="en-CA" sz="4400" dirty="0" err="1" smtClean="0">
                <a:latin typeface="Berlin Sans FB" pitchFamily="34" charset="0"/>
              </a:rPr>
              <a:t>régionale</a:t>
            </a:r>
            <a:endParaRPr lang="en-CA" sz="4400" dirty="0" smtClean="0">
              <a:latin typeface="Berlin Sans FB" pitchFamily="34" charset="0"/>
            </a:endParaRPr>
          </a:p>
          <a:p>
            <a:pPr algn="ctr"/>
            <a:endParaRPr lang="en-CA" sz="2800" dirty="0">
              <a:latin typeface="Berlin Sans FB" pitchFamily="34" charset="0"/>
            </a:endParaRPr>
          </a:p>
          <a:p>
            <a:pPr algn="ctr"/>
            <a:r>
              <a:rPr lang="en-CA" sz="2400" dirty="0" err="1" smtClean="0">
                <a:latin typeface="Berlin Sans FB" pitchFamily="34" charset="0"/>
              </a:rPr>
              <a:t>Chaque</a:t>
            </a:r>
            <a:r>
              <a:rPr lang="en-CA" sz="2400" dirty="0" smtClean="0">
                <a:latin typeface="Berlin Sans FB" pitchFamily="34" charset="0"/>
              </a:rPr>
              <a:t> </a:t>
            </a:r>
            <a:r>
              <a:rPr lang="en-CA" sz="2400" dirty="0" err="1" smtClean="0">
                <a:latin typeface="Berlin Sans FB" pitchFamily="34" charset="0"/>
              </a:rPr>
              <a:t>équipe</a:t>
            </a:r>
            <a:r>
              <a:rPr lang="en-CA" sz="2400" dirty="0" smtClean="0">
                <a:latin typeface="Berlin Sans FB" pitchFamily="34" charset="0"/>
              </a:rPr>
              <a:t> aura </a:t>
            </a:r>
            <a:r>
              <a:rPr lang="en-CA" sz="2400" dirty="0" err="1" smtClean="0">
                <a:latin typeface="Berlin Sans FB" pitchFamily="34" charset="0"/>
              </a:rPr>
              <a:t>l’opportunité</a:t>
            </a:r>
            <a:r>
              <a:rPr lang="en-CA" sz="2400" dirty="0" smtClean="0">
                <a:latin typeface="Berlin Sans FB" pitchFamily="34" charset="0"/>
              </a:rPr>
              <a:t> de </a:t>
            </a:r>
            <a:r>
              <a:rPr lang="en-CA" sz="2400" dirty="0" err="1" smtClean="0">
                <a:latin typeface="Berlin Sans FB" pitchFamily="34" charset="0"/>
              </a:rPr>
              <a:t>jouer</a:t>
            </a:r>
            <a:r>
              <a:rPr lang="en-CA" sz="2400" dirty="0" smtClean="0">
                <a:latin typeface="Berlin Sans FB" pitchFamily="34" charset="0"/>
              </a:rPr>
              <a:t> au </a:t>
            </a:r>
            <a:r>
              <a:rPr lang="en-CA" sz="2400" dirty="0" err="1" smtClean="0">
                <a:latin typeface="Berlin Sans FB" pitchFamily="34" charset="0"/>
              </a:rPr>
              <a:t>moins</a:t>
            </a:r>
            <a:r>
              <a:rPr lang="en-CA" sz="2400" dirty="0" smtClean="0">
                <a:latin typeface="Berlin Sans FB" pitchFamily="34" charset="0"/>
              </a:rPr>
              <a:t> </a:t>
            </a:r>
            <a:r>
              <a:rPr lang="en-CA" sz="2400" dirty="0" err="1" smtClean="0">
                <a:latin typeface="Berlin Sans FB" pitchFamily="34" charset="0"/>
              </a:rPr>
              <a:t>deux</a:t>
            </a:r>
            <a:r>
              <a:rPr lang="en-CA" sz="2400" dirty="0" smtClean="0">
                <a:latin typeface="Berlin Sans FB" pitchFamily="34" charset="0"/>
              </a:rPr>
              <a:t> </a:t>
            </a:r>
            <a:r>
              <a:rPr lang="en-CA" sz="2400" dirty="0" err="1" smtClean="0">
                <a:latin typeface="Berlin Sans FB" pitchFamily="34" charset="0"/>
              </a:rPr>
              <a:t>joutes</a:t>
            </a:r>
            <a:r>
              <a:rPr lang="en-CA" sz="2400" dirty="0" smtClean="0">
                <a:latin typeface="Berlin Sans FB" pitchFamily="34" charset="0"/>
              </a:rPr>
              <a:t>.</a:t>
            </a:r>
          </a:p>
          <a:p>
            <a:pPr algn="ctr"/>
            <a:r>
              <a:rPr lang="en-CA" sz="2400" dirty="0" smtClean="0">
                <a:latin typeface="Berlin Sans FB" pitchFamily="34" charset="0"/>
              </a:rPr>
              <a:t>Les </a:t>
            </a:r>
            <a:r>
              <a:rPr lang="en-CA" sz="2400" dirty="0" err="1" smtClean="0">
                <a:latin typeface="Berlin Sans FB" pitchFamily="34" charset="0"/>
              </a:rPr>
              <a:t>deux</a:t>
            </a:r>
            <a:r>
              <a:rPr lang="en-CA" sz="2400" dirty="0" smtClean="0">
                <a:latin typeface="Berlin Sans FB" pitchFamily="34" charset="0"/>
              </a:rPr>
              <a:t> </a:t>
            </a:r>
            <a:r>
              <a:rPr lang="en-CA" sz="2400" dirty="0" err="1" smtClean="0">
                <a:latin typeface="Berlin Sans FB" pitchFamily="34" charset="0"/>
              </a:rPr>
              <a:t>équipes</a:t>
            </a:r>
            <a:r>
              <a:rPr lang="en-CA" sz="2400" dirty="0" smtClean="0">
                <a:latin typeface="Berlin Sans FB" pitchFamily="34" charset="0"/>
              </a:rPr>
              <a:t> </a:t>
            </a:r>
            <a:r>
              <a:rPr lang="en-CA" sz="2400" dirty="0" err="1" smtClean="0">
                <a:latin typeface="Berlin Sans FB" pitchFamily="34" charset="0"/>
              </a:rPr>
              <a:t>ayant</a:t>
            </a:r>
            <a:r>
              <a:rPr lang="en-CA" sz="2400" dirty="0" smtClean="0">
                <a:latin typeface="Berlin Sans FB" pitchFamily="34" charset="0"/>
              </a:rPr>
              <a:t> </a:t>
            </a:r>
            <a:r>
              <a:rPr lang="en-CA" sz="2400" dirty="0" err="1" smtClean="0">
                <a:latin typeface="Berlin Sans FB" pitchFamily="34" charset="0"/>
              </a:rPr>
              <a:t>accumulé</a:t>
            </a:r>
            <a:r>
              <a:rPr lang="en-CA" sz="2400" dirty="0" smtClean="0">
                <a:latin typeface="Berlin Sans FB" pitchFamily="34" charset="0"/>
              </a:rPr>
              <a:t> le plus grand </a:t>
            </a:r>
            <a:r>
              <a:rPr lang="en-CA" sz="2400" dirty="0" err="1" smtClean="0">
                <a:latin typeface="Berlin Sans FB" pitchFamily="34" charset="0"/>
              </a:rPr>
              <a:t>nombre</a:t>
            </a:r>
            <a:r>
              <a:rPr lang="en-CA" sz="2400" dirty="0" smtClean="0">
                <a:latin typeface="Berlin Sans FB" pitchFamily="34" charset="0"/>
              </a:rPr>
              <a:t> de points à </a:t>
            </a:r>
            <a:r>
              <a:rPr lang="en-CA" sz="2400" dirty="0" err="1" smtClean="0">
                <a:latin typeface="Berlin Sans FB" pitchFamily="34" charset="0"/>
              </a:rPr>
              <a:t>l’issue</a:t>
            </a:r>
            <a:r>
              <a:rPr lang="en-CA" sz="2400" dirty="0" smtClean="0">
                <a:latin typeface="Berlin Sans FB" pitchFamily="34" charset="0"/>
              </a:rPr>
              <a:t> de </a:t>
            </a:r>
            <a:r>
              <a:rPr lang="en-CA" sz="2400" dirty="0" err="1" smtClean="0">
                <a:latin typeface="Berlin Sans FB" pitchFamily="34" charset="0"/>
              </a:rPr>
              <a:t>ces</a:t>
            </a:r>
            <a:r>
              <a:rPr lang="en-CA" sz="2400" dirty="0" smtClean="0">
                <a:latin typeface="Berlin Sans FB" pitchFamily="34" charset="0"/>
              </a:rPr>
              <a:t> </a:t>
            </a:r>
            <a:r>
              <a:rPr lang="en-CA" sz="2400" dirty="0" err="1" smtClean="0">
                <a:latin typeface="Berlin Sans FB" pitchFamily="34" charset="0"/>
              </a:rPr>
              <a:t>joutes</a:t>
            </a:r>
            <a:r>
              <a:rPr lang="en-CA" sz="2400" dirty="0" smtClean="0">
                <a:latin typeface="Berlin Sans FB" pitchFamily="34" charset="0"/>
              </a:rPr>
              <a:t> </a:t>
            </a:r>
            <a:r>
              <a:rPr lang="en-CA" sz="2400" dirty="0" err="1" smtClean="0">
                <a:latin typeface="Berlin Sans FB" pitchFamily="34" charset="0"/>
              </a:rPr>
              <a:t>disputeront</a:t>
            </a:r>
            <a:r>
              <a:rPr lang="en-CA" sz="2400" dirty="0" smtClean="0">
                <a:latin typeface="Berlin Sans FB" pitchFamily="34" charset="0"/>
              </a:rPr>
              <a:t> la </a:t>
            </a:r>
            <a:r>
              <a:rPr lang="en-CA" sz="2400" dirty="0" err="1" smtClean="0">
                <a:latin typeface="Berlin Sans FB" pitchFamily="34" charset="0"/>
              </a:rPr>
              <a:t>partie</a:t>
            </a:r>
            <a:r>
              <a:rPr lang="en-CA" sz="2400" dirty="0" smtClean="0">
                <a:latin typeface="Berlin Sans FB" pitchFamily="34" charset="0"/>
              </a:rPr>
              <a:t> </a:t>
            </a:r>
            <a:r>
              <a:rPr lang="en-CA" sz="2400" dirty="0" err="1" smtClean="0">
                <a:latin typeface="Berlin Sans FB" pitchFamily="34" charset="0"/>
              </a:rPr>
              <a:t>ultime</a:t>
            </a:r>
            <a:r>
              <a:rPr lang="en-CA" sz="2400" dirty="0" smtClean="0">
                <a:latin typeface="Berlin Sans FB" pitchFamily="34" charset="0"/>
              </a:rPr>
              <a:t> qui </a:t>
            </a:r>
            <a:r>
              <a:rPr lang="en-CA" sz="2400" dirty="0" err="1" smtClean="0">
                <a:latin typeface="Berlin Sans FB" pitchFamily="34" charset="0"/>
              </a:rPr>
              <a:t>couronnera</a:t>
            </a:r>
            <a:r>
              <a:rPr lang="en-CA" sz="2400" dirty="0" smtClean="0">
                <a:latin typeface="Berlin Sans FB" pitchFamily="34" charset="0"/>
              </a:rPr>
              <a:t> </a:t>
            </a:r>
            <a:r>
              <a:rPr lang="en-CA" sz="2400" dirty="0" err="1" smtClean="0">
                <a:latin typeface="Berlin Sans FB" pitchFamily="34" charset="0"/>
              </a:rPr>
              <a:t>une</a:t>
            </a:r>
            <a:r>
              <a:rPr lang="en-CA" sz="2400" dirty="0" smtClean="0">
                <a:latin typeface="Berlin Sans FB" pitchFamily="34" charset="0"/>
              </a:rPr>
              <a:t> </a:t>
            </a:r>
            <a:r>
              <a:rPr lang="en-CA" sz="2400" dirty="0" err="1" smtClean="0">
                <a:latin typeface="Berlin Sans FB" pitchFamily="34" charset="0"/>
              </a:rPr>
              <a:t>équipe</a:t>
            </a:r>
            <a:r>
              <a:rPr lang="en-CA" sz="2400" dirty="0" smtClean="0">
                <a:latin typeface="Berlin Sans FB" pitchFamily="34" charset="0"/>
              </a:rPr>
              <a:t> </a:t>
            </a:r>
            <a:r>
              <a:rPr lang="en-CA" sz="2400" dirty="0" err="1" smtClean="0">
                <a:latin typeface="Berlin Sans FB" pitchFamily="34" charset="0"/>
              </a:rPr>
              <a:t>gagnante</a:t>
            </a:r>
            <a:r>
              <a:rPr lang="en-CA" sz="2400" dirty="0" smtClean="0">
                <a:latin typeface="Berlin Sans FB" pitchFamily="34" charset="0"/>
              </a:rPr>
              <a:t>.</a:t>
            </a:r>
            <a:endParaRPr lang="fr-CA" sz="2400" dirty="0">
              <a:latin typeface="Berlin Sans FB"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40968"/>
            <a:ext cx="9144000" cy="307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53571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2437" y="260648"/>
            <a:ext cx="2994025" cy="111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4797152"/>
            <a:ext cx="1798637" cy="156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331640" y="1196752"/>
            <a:ext cx="7057348" cy="3785652"/>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r-CA" sz="8000" b="1" cap="none" spc="0" dirty="0" smtClean="0">
                <a:ln/>
                <a:solidFill>
                  <a:schemeClr val="accent3"/>
                </a:solidFill>
                <a:effectLst/>
                <a:latin typeface="Berlin Sans FB" pitchFamily="34" charset="0"/>
              </a:rPr>
              <a:t>Les changements </a:t>
            </a:r>
          </a:p>
          <a:p>
            <a:pPr algn="ctr"/>
            <a:r>
              <a:rPr lang="fr-CA" sz="8000" b="1" cap="none" spc="0" dirty="0" smtClean="0">
                <a:ln/>
                <a:solidFill>
                  <a:schemeClr val="accent3"/>
                </a:solidFill>
                <a:effectLst/>
                <a:latin typeface="Berlin Sans FB" pitchFamily="34" charset="0"/>
              </a:rPr>
              <a:t>climatiques</a:t>
            </a:r>
            <a:endParaRPr lang="fr-CA" sz="8000" b="1" cap="none" spc="0" dirty="0">
              <a:ln/>
              <a:solidFill>
                <a:schemeClr val="accent3"/>
              </a:solidFill>
              <a:effectLst/>
            </a:endParaRPr>
          </a:p>
        </p:txBody>
      </p:sp>
    </p:spTree>
    <p:extLst>
      <p:ext uri="{BB962C8B-B14F-4D97-AF65-F5344CB8AC3E}">
        <p14:creationId xmlns:p14="http://schemas.microsoft.com/office/powerpoint/2010/main" val="1801193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097346" y="717042"/>
            <a:ext cx="6958957" cy="1200329"/>
          </a:xfrm>
          <a:prstGeom prst="rect">
            <a:avLst/>
          </a:prstGeom>
          <a:noFill/>
        </p:spPr>
        <p:txBody>
          <a:bodyPr wrap="none" rtlCol="0">
            <a:spAutoFit/>
          </a:bodyPr>
          <a:lstStyle/>
          <a:p>
            <a:pPr algn="ctr"/>
            <a:r>
              <a:rPr lang="en-CA" sz="3600" dirty="0" err="1" smtClean="0">
                <a:solidFill>
                  <a:srgbClr val="C00000"/>
                </a:solidFill>
                <a:latin typeface="Berlin Sans FB" pitchFamily="34" charset="0"/>
              </a:rPr>
              <a:t>Avez</a:t>
            </a:r>
            <a:r>
              <a:rPr lang="en-CA" sz="3600" dirty="0" smtClean="0">
                <a:solidFill>
                  <a:srgbClr val="C00000"/>
                </a:solidFill>
                <a:latin typeface="Berlin Sans FB" pitchFamily="34" charset="0"/>
              </a:rPr>
              <a:t>-vous déjà </a:t>
            </a:r>
            <a:r>
              <a:rPr lang="en-CA" sz="3600" dirty="0" err="1" smtClean="0">
                <a:solidFill>
                  <a:srgbClr val="C00000"/>
                </a:solidFill>
                <a:latin typeface="Berlin Sans FB" pitchFamily="34" charset="0"/>
              </a:rPr>
              <a:t>entendu</a:t>
            </a:r>
            <a:r>
              <a:rPr lang="en-CA" sz="3600" dirty="0" smtClean="0">
                <a:solidFill>
                  <a:srgbClr val="C00000"/>
                </a:solidFill>
                <a:latin typeface="Berlin Sans FB" pitchFamily="34" charset="0"/>
              </a:rPr>
              <a:t> </a:t>
            </a:r>
            <a:r>
              <a:rPr lang="en-CA" sz="3600" dirty="0" err="1" smtClean="0">
                <a:solidFill>
                  <a:srgbClr val="C00000"/>
                </a:solidFill>
                <a:latin typeface="Berlin Sans FB" pitchFamily="34" charset="0"/>
              </a:rPr>
              <a:t>parler</a:t>
            </a:r>
            <a:r>
              <a:rPr lang="en-CA" sz="3600" dirty="0" smtClean="0">
                <a:solidFill>
                  <a:srgbClr val="C00000"/>
                </a:solidFill>
                <a:latin typeface="Berlin Sans FB" pitchFamily="34" charset="0"/>
              </a:rPr>
              <a:t> des </a:t>
            </a:r>
          </a:p>
          <a:p>
            <a:pPr algn="ctr"/>
            <a:r>
              <a:rPr lang="en-CA" sz="3600" dirty="0" err="1" smtClean="0">
                <a:solidFill>
                  <a:srgbClr val="C00000"/>
                </a:solidFill>
                <a:latin typeface="Berlin Sans FB" pitchFamily="34" charset="0"/>
              </a:rPr>
              <a:t>changements</a:t>
            </a:r>
            <a:r>
              <a:rPr lang="en-CA" sz="3600" dirty="0" smtClean="0">
                <a:solidFill>
                  <a:srgbClr val="C00000"/>
                </a:solidFill>
                <a:latin typeface="Berlin Sans FB" pitchFamily="34" charset="0"/>
              </a:rPr>
              <a:t> </a:t>
            </a:r>
            <a:r>
              <a:rPr lang="en-CA" sz="3600" dirty="0" err="1" smtClean="0">
                <a:solidFill>
                  <a:srgbClr val="C00000"/>
                </a:solidFill>
                <a:latin typeface="Berlin Sans FB" pitchFamily="34" charset="0"/>
              </a:rPr>
              <a:t>climatiques</a:t>
            </a:r>
            <a:r>
              <a:rPr lang="en-CA" sz="3600" dirty="0" smtClean="0">
                <a:solidFill>
                  <a:srgbClr val="C00000"/>
                </a:solidFill>
                <a:latin typeface="Berlin Sans FB" pitchFamily="34" charset="0"/>
              </a:rPr>
              <a:t>?</a:t>
            </a:r>
            <a:endParaRPr lang="fr-CA" sz="3600" dirty="0">
              <a:solidFill>
                <a:srgbClr val="C00000"/>
              </a:solidFill>
              <a:latin typeface="Berlin Sans FB"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2124" y="2348880"/>
            <a:ext cx="66294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387205">
            <a:off x="1502817" y="2661582"/>
            <a:ext cx="1695450"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261043">
            <a:off x="5858127" y="2762267"/>
            <a:ext cx="1695450"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928538">
            <a:off x="1709255" y="4723862"/>
            <a:ext cx="919733" cy="919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66806">
            <a:off x="6341076" y="4796151"/>
            <a:ext cx="991741" cy="991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224509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4"/>
</p:tagLst>
</file>

<file path=ppt/tags/tag2.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écutif">
  <a:themeElements>
    <a:clrScheme name="Exécutif">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écutif">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écutif">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881</TotalTime>
  <Words>1117</Words>
  <Application>Microsoft Office PowerPoint</Application>
  <PresentationFormat>Affichage à l'écran (4:3)</PresentationFormat>
  <Paragraphs>226</Paragraphs>
  <Slides>41</Slides>
  <Notes>19</Notes>
  <HiddenSlides>0</HiddenSlides>
  <MMClips>0</MMClips>
  <ScaleCrop>false</ScaleCrop>
  <HeadingPairs>
    <vt:vector size="4" baseType="variant">
      <vt:variant>
        <vt:lpstr>Thème</vt:lpstr>
      </vt:variant>
      <vt:variant>
        <vt:i4>1</vt:i4>
      </vt:variant>
      <vt:variant>
        <vt:lpstr>Titres des diapositives</vt:lpstr>
      </vt:variant>
      <vt:variant>
        <vt:i4>41</vt:i4>
      </vt:variant>
    </vt:vector>
  </HeadingPairs>
  <TitlesOfParts>
    <vt:vector size="42" baseType="lpstr">
      <vt:lpstr>Exécutif</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Sarah Bourdages</dc:creator>
  <cp:lastModifiedBy>Sarah Bourdages</cp:lastModifiedBy>
  <cp:revision>71</cp:revision>
  <dcterms:created xsi:type="dcterms:W3CDTF">2017-12-07T19:42:18Z</dcterms:created>
  <dcterms:modified xsi:type="dcterms:W3CDTF">2018-02-07T21:55:14Z</dcterms:modified>
</cp:coreProperties>
</file>