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4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5"/>
  </p:notesMasterIdLst>
  <p:sldIdLst>
    <p:sldId id="290" r:id="rId2"/>
    <p:sldId id="270" r:id="rId3"/>
    <p:sldId id="291" r:id="rId4"/>
    <p:sldId id="297" r:id="rId5"/>
    <p:sldId id="289" r:id="rId6"/>
    <p:sldId id="304" r:id="rId7"/>
    <p:sldId id="258" r:id="rId8"/>
    <p:sldId id="306" r:id="rId9"/>
    <p:sldId id="260" r:id="rId10"/>
    <p:sldId id="261" r:id="rId11"/>
    <p:sldId id="308" r:id="rId12"/>
    <p:sldId id="292" r:id="rId13"/>
    <p:sldId id="294" r:id="rId14"/>
    <p:sldId id="293" r:id="rId15"/>
    <p:sldId id="320" r:id="rId16"/>
    <p:sldId id="319" r:id="rId17"/>
    <p:sldId id="281" r:id="rId18"/>
    <p:sldId id="301" r:id="rId19"/>
    <p:sldId id="302" r:id="rId20"/>
    <p:sldId id="282" r:id="rId21"/>
    <p:sldId id="263" r:id="rId22"/>
    <p:sldId id="277" r:id="rId23"/>
    <p:sldId id="264" r:id="rId24"/>
    <p:sldId id="298" r:id="rId25"/>
    <p:sldId id="299" r:id="rId26"/>
    <p:sldId id="300" r:id="rId27"/>
    <p:sldId id="283" r:id="rId28"/>
    <p:sldId id="266" r:id="rId29"/>
    <p:sldId id="273" r:id="rId30"/>
    <p:sldId id="287" r:id="rId31"/>
    <p:sldId id="257" r:id="rId32"/>
    <p:sldId id="322" r:id="rId33"/>
    <p:sldId id="265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85E78-9F09-4D0C-8CBF-E7A51109DFFC}" type="datetimeFigureOut">
              <a:rPr lang="fr-CA" smtClean="0"/>
              <a:pPr/>
              <a:t>2016-09-19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09AAA-9D7B-40BE-ABC8-6F095E15163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BAE75-B318-4C7B-89BD-62CF6197B80F}" type="slidenum">
              <a:rPr lang="fr-CA" smtClean="0"/>
              <a:pPr/>
              <a:t>6</a:t>
            </a:fld>
            <a:endParaRPr lang="fr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388523-7CC7-45CA-96DB-4E12A07B4961}" type="slidenum">
              <a:rPr lang="fr-CA" smtClean="0"/>
              <a:pPr/>
              <a:t>13</a:t>
            </a:fld>
            <a:endParaRPr lang="fr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46D4E1-1404-4C81-A3C1-9F224B69EFE0}" type="slidenum">
              <a:rPr lang="fr-CA" smtClean="0"/>
              <a:pPr/>
              <a:t>14</a:t>
            </a:fld>
            <a:endParaRPr lang="fr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09AAA-9D7B-40BE-ABC8-6F095E151636}" type="slidenum">
              <a:rPr lang="fr-CA" smtClean="0"/>
              <a:pPr/>
              <a:t>30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1F85-A479-44BA-ADA9-5EA4F72C3484}" type="datetimeFigureOut">
              <a:rPr lang="fr-CA" smtClean="0"/>
              <a:pPr/>
              <a:t>2016-09-19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BDA-6922-4ADD-9247-7943FA3809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1F85-A479-44BA-ADA9-5EA4F72C3484}" type="datetimeFigureOut">
              <a:rPr lang="fr-CA" smtClean="0"/>
              <a:pPr/>
              <a:t>2016-09-19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BDA-6922-4ADD-9247-7943FA3809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1F85-A479-44BA-ADA9-5EA4F72C3484}" type="datetimeFigureOut">
              <a:rPr lang="fr-CA" smtClean="0"/>
              <a:pPr/>
              <a:t>2016-09-19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BDA-6922-4ADD-9247-7943FA3809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1F85-A479-44BA-ADA9-5EA4F72C3484}" type="datetimeFigureOut">
              <a:rPr lang="fr-CA" smtClean="0"/>
              <a:pPr/>
              <a:t>2016-09-19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BDA-6922-4ADD-9247-7943FA3809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1F85-A479-44BA-ADA9-5EA4F72C3484}" type="datetimeFigureOut">
              <a:rPr lang="fr-CA" smtClean="0"/>
              <a:pPr/>
              <a:t>2016-09-19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BDA-6922-4ADD-9247-7943FA3809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1F85-A479-44BA-ADA9-5EA4F72C3484}" type="datetimeFigureOut">
              <a:rPr lang="fr-CA" smtClean="0"/>
              <a:pPr/>
              <a:t>2016-09-19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BDA-6922-4ADD-9247-7943FA3809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1F85-A479-44BA-ADA9-5EA4F72C3484}" type="datetimeFigureOut">
              <a:rPr lang="fr-CA" smtClean="0"/>
              <a:pPr/>
              <a:t>2016-09-19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BDA-6922-4ADD-9247-7943FA3809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1F85-A479-44BA-ADA9-5EA4F72C3484}" type="datetimeFigureOut">
              <a:rPr lang="fr-CA" smtClean="0"/>
              <a:pPr/>
              <a:t>2016-09-19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BDA-6922-4ADD-9247-7943FA3809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1F85-A479-44BA-ADA9-5EA4F72C3484}" type="datetimeFigureOut">
              <a:rPr lang="fr-CA" smtClean="0"/>
              <a:pPr/>
              <a:t>2016-09-19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BDA-6922-4ADD-9247-7943FA3809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1F85-A479-44BA-ADA9-5EA4F72C3484}" type="datetimeFigureOut">
              <a:rPr lang="fr-CA" smtClean="0"/>
              <a:pPr/>
              <a:t>2016-09-19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BDA-6922-4ADD-9247-7943FA3809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1F85-A479-44BA-ADA9-5EA4F72C3484}" type="datetimeFigureOut">
              <a:rPr lang="fr-CA" smtClean="0"/>
              <a:pPr/>
              <a:t>2016-09-19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BDA-6922-4ADD-9247-7943FA3809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1F85-A479-44BA-ADA9-5EA4F72C3484}" type="datetimeFigureOut">
              <a:rPr lang="fr-CA" smtClean="0"/>
              <a:pPr/>
              <a:t>2016-09-19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9BDA-6922-4ADD-9247-7943FA3809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28.gif"/><Relationship Id="rId5" Type="http://schemas.openxmlformats.org/officeDocument/2006/relationships/tags" Target="../tags/tag58.xml"/><Relationship Id="rId10" Type="http://schemas.openxmlformats.org/officeDocument/2006/relationships/hyperlink" Target="http://www.1jour1actu.com/info-animee/cest-qui-malala/" TargetMode="External"/><Relationship Id="rId4" Type="http://schemas.openxmlformats.org/officeDocument/2006/relationships/tags" Target="../tags/tag57.xm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30.jpeg"/><Relationship Id="rId5" Type="http://schemas.openxmlformats.org/officeDocument/2006/relationships/tags" Target="../tags/tag64.xml"/><Relationship Id="rId10" Type="http://schemas.openxmlformats.org/officeDocument/2006/relationships/image" Target="../media/image28.gif"/><Relationship Id="rId4" Type="http://schemas.openxmlformats.org/officeDocument/2006/relationships/tags" Target="../tags/tag63.xml"/><Relationship Id="rId9" Type="http://schemas.openxmlformats.org/officeDocument/2006/relationships/hyperlink" Target="http://www.1jour1actu.com/info-animee/cest-qui-gandhi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tags" Target="../tags/tag68.xml"/><Relationship Id="rId7" Type="http://schemas.openxmlformats.org/officeDocument/2006/relationships/image" Target="../media/image20.jpe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10" Type="http://schemas.openxmlformats.org/officeDocument/2006/relationships/image" Target="../media/image32.jpeg"/><Relationship Id="rId4" Type="http://schemas.openxmlformats.org/officeDocument/2006/relationships/tags" Target="../tags/tag69.xml"/><Relationship Id="rId9" Type="http://schemas.openxmlformats.org/officeDocument/2006/relationships/hyperlink" Target="http://www.google.ca/url?sa=i&amp;rct=j&amp;q=kids+friends&amp;source=images&amp;cd=&amp;cad=rja&amp;docid=VJ0AxUeYTmRcpM&amp;tbnid=isXoLd3OkkgsbM:&amp;ved=0CAUQjRw&amp;url=http://www.ivillage.com/how-help-your-kid-make-friends/6-b-369713&amp;ei=FnFDUYKyMYmt0AHI-YD4DQ&amp;bvm=bv.43828540,d.dmg&amp;psig=AFQjCNGBpFal5GtQ6Po7gzkz3G8LS-efKA&amp;ust=136346074615722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73.xml"/><Relationship Id="rId7" Type="http://schemas.openxmlformats.org/officeDocument/2006/relationships/hyperlink" Target="http://www.google.ca/url?sa=i&amp;rct=j&amp;q=paix&amp;source=images&amp;cd=&amp;cad=rja&amp;docid=N2VsxSDeJeFfnM&amp;tbnid=Im9jMO99QjrtGM:&amp;ved=0CAUQjRw&amp;url=http://theprojectsite.org/theprojectsite1/pedagogiemichel.html&amp;ei=QWRDUbDWNOjW0QGjvYDAAQ&amp;bvm=bv.43828540,d.dmg&amp;psig=AFQjCNFfM9X9rch8WTbMgRn9c_egC8HC0w&amp;ust=1363457445646274" TargetMode="Externa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4.jpeg"/><Relationship Id="rId4" Type="http://schemas.openxmlformats.org/officeDocument/2006/relationships/tags" Target="../tags/tag74.xml"/><Relationship Id="rId9" Type="http://schemas.openxmlformats.org/officeDocument/2006/relationships/hyperlink" Target="http://www.google.ca/url?sa=i&amp;rct=j&amp;q=violence+t%C3%A9l%C3%A9vision&amp;source=images&amp;cd=&amp;cad=rja&amp;docid=b1uRuFdjhvkueM&amp;tbnid=YgVj0xtRazZwsM:&amp;ved=0CAUQjRw&amp;url=http://www.ctvnews.ca/entertainment/executives-see-disconnect-between-violence-and-television-1.1112313&amp;ei=U2dDUcrgNs650QGF3IHwDA&amp;bvm=bv.43828540,d.dmg&amp;psig=AFQjCNGVHOickMRWTSJnkhILSSyyVxNEnA&amp;ust=1363458119413035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notesSlide" Target="../notesSlides/notesSlide3.xml"/><Relationship Id="rId18" Type="http://schemas.openxmlformats.org/officeDocument/2006/relationships/hyperlink" Target="http://www.google.ca/url?sa=i&amp;rct=j&amp;q=jeux+v%C3%A9dios+violents&amp;source=images&amp;cd=&amp;cad=rja&amp;docid=vIBQqr7x0EqDkM&amp;tbnid=pxwgaqAr9FjSBM:&amp;ved=0CAUQjRw&amp;url=http://www.pascalfredette.com/etes-vous-trop-volents/&amp;ei=5GhDUY_OBKT90gGUloGwBg&amp;bvm=bv.43828540,d.dmg&amp;psig=AFQjCNGC8RkvUxeWKENDzShoi5YglPGN7w&amp;ust=1363458556726530" TargetMode="External"/><Relationship Id="rId26" Type="http://schemas.openxmlformats.org/officeDocument/2006/relationships/image" Target="../media/image41.jpeg"/><Relationship Id="rId3" Type="http://schemas.openxmlformats.org/officeDocument/2006/relationships/tags" Target="../tags/tag77.xml"/><Relationship Id="rId21" Type="http://schemas.openxmlformats.org/officeDocument/2006/relationships/image" Target="../media/image38.jpeg"/><Relationship Id="rId7" Type="http://schemas.openxmlformats.org/officeDocument/2006/relationships/tags" Target="../tags/tag8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36.jpeg"/><Relationship Id="rId25" Type="http://schemas.openxmlformats.org/officeDocument/2006/relationships/image" Target="../media/image40.jpeg"/><Relationship Id="rId2" Type="http://schemas.openxmlformats.org/officeDocument/2006/relationships/tags" Target="../tags/tag76.xml"/><Relationship Id="rId16" Type="http://schemas.openxmlformats.org/officeDocument/2006/relationships/hyperlink" Target="http://www.google.ca/url?sa=i&amp;rct=j&amp;q=jeux+v%C3%A9dios+violents&amp;source=images&amp;cd=&amp;cad=rja&amp;docid=pcMjXroDKikXtM&amp;tbnid=cEpNeLY5SUHDSM:&amp;ved=0CAUQjRw&amp;url=http://blogues.lapresse.ca/hetu/2011/06/27/jeux-video-violents-et-liberte-dexpression/&amp;ei=m2hDUYSyEaTK0AHq3YHIAQ&amp;bvm=bv.43828540,d.dmg&amp;psig=AFQjCNGC8RkvUxeWKENDzShoi5YglPGN7w&amp;ust=1363458556726530" TargetMode="External"/><Relationship Id="rId20" Type="http://schemas.openxmlformats.org/officeDocument/2006/relationships/hyperlink" Target="http://www.google.ca/url?sa=i&amp;rct=j&amp;q=sim+city+characters&amp;source=images&amp;cd=&amp;cad=rja&amp;docid=V6WAgTWgs_NQdM&amp;tbnid=YJSZgTf9iQtG4M:&amp;ved=0CAUQjRw&amp;url=http://www.dualshockers.com/2010/12/10/then-and-now-the-sims/&amp;ei=rGlDUaX8Neu30gH24YCQCw&amp;bvm=bv.43828540,d.dmg&amp;psig=AFQjCNGK_AEYOAuflU6II5PJyZHv0x6EHQ&amp;ust=1363458844826449" TargetMode="Externa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hyperlink" Target="http://www.google.ca/url?sa=i&amp;rct=j&amp;q=flight+simulator+x&amp;source=images&amp;cd=&amp;cad=rja&amp;docid=tGqTm84SKzvD2M&amp;tbnid=8S9G0nL0N7jzsM:&amp;ved=0CAUQjRw&amp;url=http://flight-simulator-x.en.softonic.com/&amp;ei=9WlDUZb4MKTL0gHO4IFA&amp;bvm=bv.43828540,d.dmg&amp;psig=AFQjCNFN59vyd0OK0CmRqx43MLoFjszUoQ&amp;ust=1363458914085936" TargetMode="External"/><Relationship Id="rId5" Type="http://schemas.openxmlformats.org/officeDocument/2006/relationships/tags" Target="../tags/tag79.xml"/><Relationship Id="rId15" Type="http://schemas.openxmlformats.org/officeDocument/2006/relationships/image" Target="../media/image33.png"/><Relationship Id="rId23" Type="http://schemas.openxmlformats.org/officeDocument/2006/relationships/image" Target="../media/image39.jpeg"/><Relationship Id="rId10" Type="http://schemas.openxmlformats.org/officeDocument/2006/relationships/tags" Target="../tags/tag84.xml"/><Relationship Id="rId19" Type="http://schemas.openxmlformats.org/officeDocument/2006/relationships/image" Target="../media/image37.jpe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hyperlink" Target="http://www.google.ca/url?sa=i&amp;rct=j&amp;q=paix&amp;source=images&amp;cd=&amp;cad=rja&amp;docid=N2VsxSDeJeFfnM&amp;tbnid=Im9jMO99QjrtGM:&amp;ved=0CAUQjRw&amp;url=http://theprojectsite.org/theprojectsite1/pedagogiemichel.html&amp;ei=QWRDUbDWNOjW0QGjvYDAAQ&amp;bvm=bv.43828540,d.dmg&amp;psig=AFQjCNFfM9X9rch8WTbMgRn9c_egC8HC0w&amp;ust=1363457445646274" TargetMode="External"/><Relationship Id="rId22" Type="http://schemas.openxmlformats.org/officeDocument/2006/relationships/hyperlink" Target="http://www.google.ca/url?sa=i&amp;rct=j&amp;q=zoo+tycoon&amp;source=images&amp;cd=&amp;cad=rja&amp;docid=qpiWGUu7j8P5-M&amp;tbnid=ORpORWVQrNe_2M:&amp;ved=0CAUQjRw&amp;url=http://filmovizia.blogspot.com/2012/05/zoo-tycoon-2-african-adventure.html&amp;ei=aWpDUbqtEq6p0AHM34C4DA&amp;bvm=bv.43828540,d.dmg&amp;psig=AFQjCNG0MAyuziT3HwNi1O5Xu0zv8Amtmw&amp;ust=136345901894687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tags" Target="../tags/tag8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jpe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46.jpeg"/><Relationship Id="rId5" Type="http://schemas.openxmlformats.org/officeDocument/2006/relationships/tags" Target="../tags/tag91.xml"/><Relationship Id="rId10" Type="http://schemas.openxmlformats.org/officeDocument/2006/relationships/image" Target="../media/image45.jpeg"/><Relationship Id="rId4" Type="http://schemas.openxmlformats.org/officeDocument/2006/relationships/tags" Target="../tags/tag90.xml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48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9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tags" Target="../tags/tag104.xml"/><Relationship Id="rId7" Type="http://schemas.openxmlformats.org/officeDocument/2006/relationships/image" Target="../media/image4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6.xml"/><Relationship Id="rId10" Type="http://schemas.openxmlformats.org/officeDocument/2006/relationships/image" Target="../media/image52.jpeg"/><Relationship Id="rId4" Type="http://schemas.openxmlformats.org/officeDocument/2006/relationships/tags" Target="../tags/tag105.xml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tags" Target="../tags/tag109.xml"/><Relationship Id="rId7" Type="http://schemas.openxmlformats.org/officeDocument/2006/relationships/image" Target="../media/image53.jpe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tags" Target="../tags/tag113.xml"/><Relationship Id="rId7" Type="http://schemas.openxmlformats.org/officeDocument/2006/relationships/image" Target="../media/image55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57.jpe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66.jpeg"/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5.jpe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hyperlink" Target="http://www.google.ca/url?sa=i&amp;rct=j&amp;q=paix&amp;source=images&amp;cd=&amp;cad=rja&amp;docid=MEFdZHki6e_86M&amp;tbnid=vrY2QX0_xIgwQM:&amp;ved=0CAUQjRw&amp;url=http://www.cameroun-online.com/?pg=actu&amp;id=19247&amp;ei=K2RDUd-CE8Px0wH4uoDoBQ&amp;bvm=bv.43828540,d.dmg&amp;psig=AFQjCNFfM9X9rch8WTbMgRn9c_egC8HC0w&amp;ust=1363457445646274" TargetMode="External"/><Relationship Id="rId5" Type="http://schemas.openxmlformats.org/officeDocument/2006/relationships/tags" Target="../tags/tag140.xml"/><Relationship Id="rId10" Type="http://schemas.openxmlformats.org/officeDocument/2006/relationships/image" Target="../media/image64.jpeg"/><Relationship Id="rId4" Type="http://schemas.openxmlformats.org/officeDocument/2006/relationships/tags" Target="../tags/tag139.xml"/><Relationship Id="rId9" Type="http://schemas.openxmlformats.org/officeDocument/2006/relationships/image" Target="../media/image20.jpeg"/><Relationship Id="rId1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tags" Target="../tags/tag144.xml"/><Relationship Id="rId7" Type="http://schemas.openxmlformats.org/officeDocument/2006/relationships/image" Target="../media/image68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148.xml"/><Relationship Id="rId7" Type="http://schemas.openxmlformats.org/officeDocument/2006/relationships/image" Target="../media/image71.jpe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7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0.xml"/><Relationship Id="rId7" Type="http://schemas.openxmlformats.org/officeDocument/2006/relationships/image" Target="../media/image4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11.jpe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tags" Target="../tags/tag24.xml"/><Relationship Id="rId16" Type="http://schemas.openxmlformats.org/officeDocument/2006/relationships/image" Target="../media/image14.jpe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7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8.jpe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17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6.jpeg"/><Relationship Id="rId5" Type="http://schemas.openxmlformats.org/officeDocument/2006/relationships/tags" Target="../tags/tag36.xml"/><Relationship Id="rId10" Type="http://schemas.openxmlformats.org/officeDocument/2006/relationships/hyperlink" Target="http://www.lexpress.fr/culture/tele/quand-la-tele-realite-vire-au-trash_855423.html" TargetMode="External"/><Relationship Id="rId4" Type="http://schemas.openxmlformats.org/officeDocument/2006/relationships/tags" Target="../tags/tag35.xml"/><Relationship Id="rId9" Type="http://schemas.openxmlformats.org/officeDocument/2006/relationships/image" Target="../media/image4.jpe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5.jpe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24.gif"/><Relationship Id="rId2" Type="http://schemas.openxmlformats.org/officeDocument/2006/relationships/tags" Target="../tags/tag43.xml"/><Relationship Id="rId16" Type="http://schemas.openxmlformats.org/officeDocument/2006/relationships/image" Target="../media/image23.jpeg"/><Relationship Id="rId20" Type="http://schemas.openxmlformats.org/officeDocument/2006/relationships/image" Target="../media/image26.jpe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22.jpeg"/><Relationship Id="rId10" Type="http://schemas.openxmlformats.org/officeDocument/2006/relationships/tags" Target="../tags/tag51.xml"/><Relationship Id="rId19" Type="http://schemas.openxmlformats.org/officeDocument/2006/relationships/hyperlink" Target="http://www.1jour1actu.com/info-animee/onu/" TargetMode="Externa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birds-448538__18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r>
              <a:rPr lang="fr-CA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culture de la paix</a:t>
            </a:r>
            <a:endParaRPr lang="fr-CA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>
            <p:custDataLst>
              <p:tags r:id="rId3"/>
            </p:custDataLst>
          </p:nvPr>
        </p:nvSpPr>
        <p:spPr>
          <a:xfrm>
            <a:off x="1403648" y="2060848"/>
            <a:ext cx="62340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600" b="1" dirty="0" smtClean="0"/>
              <a:t>Une animation proposée par le </a:t>
            </a:r>
          </a:p>
          <a:p>
            <a:pPr algn="ctr"/>
            <a:r>
              <a:rPr lang="fr-CA" sz="3600" b="1" dirty="0" smtClean="0"/>
              <a:t>Réseau </a:t>
            </a:r>
            <a:r>
              <a:rPr lang="fr-CA" sz="3600" b="1" dirty="0" err="1" smtClean="0"/>
              <a:t>In-Terre-Actif</a:t>
            </a:r>
            <a:endParaRPr lang="fr-CA" sz="3600" b="1" dirty="0"/>
          </a:p>
        </p:txBody>
      </p:sp>
      <p:pic>
        <p:nvPicPr>
          <p:cNvPr id="14" name="Image 13" descr="rita_2010_logo_transparent_coul_avec_url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483768" y="3501008"/>
            <a:ext cx="2846781" cy="1872208"/>
          </a:xfrm>
          <a:prstGeom prst="rect">
            <a:avLst/>
          </a:prstGeom>
        </p:spPr>
      </p:pic>
      <p:pic>
        <p:nvPicPr>
          <p:cNvPr id="8" name="Image 7" descr="nouveau_logo_cstr_transparent.gi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364088" y="3861048"/>
            <a:ext cx="3491880" cy="1300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japanese-peace-park-.LDjpg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-1548680" y="0"/>
            <a:ext cx="1069268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35696" y="404664"/>
            <a:ext cx="7308304" cy="778098"/>
          </a:xfrm>
        </p:spPr>
        <p:txBody>
          <a:bodyPr>
            <a:normAutofit fontScale="90000"/>
          </a:bodyPr>
          <a:lstStyle/>
          <a:p>
            <a:r>
              <a:rPr lang="fr-CA" sz="6700" dirty="0" smtClean="0"/>
              <a:t>Des leaders de la paix 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pic>
        <p:nvPicPr>
          <p:cNvPr id="31746" name="Picture 2" descr="http://live.banquemondiale.org/sites/default/files/Malala-Yousafzai_Antonio-Olmos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327008">
            <a:off x="1274563" y="1942514"/>
            <a:ext cx="2221420" cy="345272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779912" y="1916832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/>
              <a:t>Malala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Yousafzai</a:t>
            </a:r>
            <a:r>
              <a:rPr lang="fr-FR" sz="2400" b="1" dirty="0" smtClean="0"/>
              <a:t> </a:t>
            </a:r>
          </a:p>
          <a:p>
            <a:pPr algn="ctr"/>
            <a:r>
              <a:rPr lang="fr-CA" sz="2400" dirty="0" smtClean="0"/>
              <a:t> Symbole de la défense de l’éducation des filles dans le monde.</a:t>
            </a:r>
            <a:endParaRPr lang="fr-CA" sz="2400" dirty="0"/>
          </a:p>
        </p:txBody>
      </p:sp>
      <p:sp>
        <p:nvSpPr>
          <p:cNvPr id="32771" name="AutoShape 3" descr="Martin Luther King Jr, J'Ai Un Rêve, Droits Civiques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" name="Image 9" descr="IconoVideo.gif">
            <a:hlinkClick r:id="rId10"/>
          </p:cNvPr>
          <p:cNvPicPr/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580112" y="3717032"/>
            <a:ext cx="1512168" cy="10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48880" y="548680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fr-FR" sz="6000" b="1" dirty="0" smtClean="0"/>
              <a:t>Gandhi 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87824" y="1600200"/>
            <a:ext cx="6156176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CA" sz="2800" i="1" dirty="0" smtClean="0">
                <a:solidFill>
                  <a:srgbClr val="00B050"/>
                </a:solidFill>
              </a:rPr>
              <a:t>« </a:t>
            </a:r>
            <a:r>
              <a:rPr lang="fr-CA" sz="2800" i="1" dirty="0" smtClean="0">
                <a:solidFill>
                  <a:srgbClr val="00B050"/>
                </a:solidFill>
              </a:rPr>
              <a:t>En </a:t>
            </a:r>
            <a:r>
              <a:rPr lang="fr-CA" sz="2800" i="1" dirty="0" smtClean="0">
                <a:solidFill>
                  <a:srgbClr val="00B050"/>
                </a:solidFill>
              </a:rPr>
              <a:t>opposant la haine à la haine, on ne fait que la répandre, en surface comme en profondeur</a:t>
            </a:r>
            <a:r>
              <a:rPr lang="fr-CA" sz="2800" i="1" dirty="0" smtClean="0">
                <a:solidFill>
                  <a:srgbClr val="00B050"/>
                </a:solidFill>
              </a:rPr>
              <a:t>. »</a:t>
            </a:r>
            <a:r>
              <a:rPr lang="fr-CA" sz="2800" dirty="0" smtClean="0"/>
              <a:t>  </a:t>
            </a:r>
          </a:p>
          <a:p>
            <a:endParaRPr lang="fr-CA" dirty="0"/>
          </a:p>
        </p:txBody>
      </p:sp>
      <p:pic>
        <p:nvPicPr>
          <p:cNvPr id="4" name="Image 3" descr="Gandhi_640 (1)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971600" y="620688"/>
            <a:ext cx="1800200" cy="270452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 4" descr="IconoVideo.gif">
            <a:hlinkClick r:id="rId9"/>
          </p:cNvPr>
          <p:cNvPicPr/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668344" y="404664"/>
            <a:ext cx="1080120" cy="1033264"/>
          </a:xfrm>
          <a:prstGeom prst="rect">
            <a:avLst/>
          </a:prstGeom>
        </p:spPr>
      </p:pic>
      <p:pic>
        <p:nvPicPr>
          <p:cNvPr id="6" name="Image 5" descr="martin-luther-king-jr-393870_640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 flipH="1">
            <a:off x="1187624" y="3717032"/>
            <a:ext cx="1994810" cy="242253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3779912" y="3645024"/>
            <a:ext cx="50405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CA" sz="3600" b="1" dirty="0" smtClean="0"/>
              <a:t>Martin Luther King </a:t>
            </a:r>
            <a:r>
              <a:rPr lang="fr-CA" sz="3600" b="1" dirty="0" smtClean="0"/>
              <a:t>Jr </a:t>
            </a:r>
            <a:r>
              <a:rPr lang="fr-CA" sz="2800" dirty="0" smtClean="0"/>
              <a:t>est un pasteur protestant qui a consacré sa vie à la lutte pacifique pour les droits des Noirs aux États-Unis. </a:t>
            </a:r>
            <a:endParaRPr lang="fr-FR" sz="2800" b="1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3" descr="japanese-peace-park-.LDjpg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fr-CA" dirty="0" smtClean="0"/>
              <a:t>Et nous dans tout ça?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51520" y="1600200"/>
            <a:ext cx="5688632" cy="4525963"/>
          </a:xfrm>
        </p:spPr>
        <p:txBody>
          <a:bodyPr/>
          <a:lstStyle/>
          <a:p>
            <a:pPr algn="ctr">
              <a:buNone/>
            </a:pPr>
            <a:r>
              <a:rPr lang="fr-CA" i="1" dirty="0" smtClean="0"/>
              <a:t>Selon vous, y a-t-il des choses que l’on peut faire, des actions que l’on peut poser afin de contribuer à bâtir un monde plus pacifique?</a:t>
            </a:r>
            <a:endParaRPr lang="fr-CA" dirty="0" smtClean="0"/>
          </a:p>
          <a:p>
            <a:pPr>
              <a:buNone/>
            </a:pPr>
            <a:endParaRPr lang="fr-CA" dirty="0"/>
          </a:p>
        </p:txBody>
      </p:sp>
      <p:pic>
        <p:nvPicPr>
          <p:cNvPr id="5" name="Image 4" descr="12143119_1641411682794271_5798617891629038426_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868144" y="404664"/>
            <a:ext cx="2800350" cy="5934075"/>
          </a:xfrm>
          <a:prstGeom prst="rect">
            <a:avLst/>
          </a:prstGeom>
        </p:spPr>
      </p:pic>
      <p:pic>
        <p:nvPicPr>
          <p:cNvPr id="6" name="Picture 2" descr="http://www.ivstatic.com/files/et/imagecache/636/files/slides/Kids-on-ground-636.jpg">
            <a:hlinkClick r:id="rId9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3715" y="4365104"/>
            <a:ext cx="3072261" cy="230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http://theprojectsite.org/theprojectsite1/paix.jpg">
            <a:hlinkClick r:id="rId7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8775" y="1125538"/>
            <a:ext cx="8426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Agir contre la culture de la </a:t>
            </a:r>
            <a:r>
              <a:rPr lang="fr-C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violence à la télévision</a:t>
            </a:r>
            <a:endParaRPr lang="fr-C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6" descr="http://www.ctvnews.ca/polopoly_fs/1.1016050!/httpImage/image.jpeg_gen/derivatives/landscape_620/image.jpeg">
            <a:hlinkClick r:id="rId9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113" y="3141663"/>
            <a:ext cx="388937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064" y="3284984"/>
            <a:ext cx="3571875" cy="232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http://theprojectsite.org/theprojectsite1/paix.jpg">
            <a:hlinkClick r:id="rId14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http://blogues.cyberpresse.ca/hetu/files/2011/06/cd4f3d9a3164623aa750d65c681ad73e-420x196.jpg">
            <a:hlinkClick r:id="rId16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8300" y="3059113"/>
            <a:ext cx="38925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8300" y="765175"/>
            <a:ext cx="8426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Privilégier des jeux vidéos non-violents</a:t>
            </a:r>
          </a:p>
        </p:txBody>
      </p:sp>
      <p:pic>
        <p:nvPicPr>
          <p:cNvPr id="16389" name="Picture 7" descr="http://www.pascalfredette.com/wp-content/uploads/2009/09/media-image-216649-article-ratio_450.jpg">
            <a:hlinkClick r:id="rId18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85850" y="4581525"/>
            <a:ext cx="24955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3"/>
          <p:cNvCxnSpPr/>
          <p:nvPr>
            <p:custDataLst>
              <p:tags r:id="rId5"/>
            </p:custDataLst>
          </p:nvPr>
        </p:nvCxnSpPr>
        <p:spPr>
          <a:xfrm flipV="1">
            <a:off x="1001713" y="3313113"/>
            <a:ext cx="2663825" cy="2087562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>
          <a:xfrm>
            <a:off x="947738" y="3313113"/>
            <a:ext cx="2771775" cy="2087562"/>
          </a:xfrm>
          <a:prstGeom prst="line">
            <a:avLst/>
          </a:prstGeom>
          <a:ln w="889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9" descr="http://cdn.dualshockers.com/wp-content/uploads/2010/11/Sims-People.jpg">
            <a:hlinkClick r:id="rId20"/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03800" y="2898775"/>
            <a:ext cx="27432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3" descr="http://3.bp.blogspot.com/-KL872NGzUAQ/T75sWCVWRjI/AAAAAAAETQw/AZbvNMWWXQw/s1600/Zoo%2BTycoon%2B2%2B-%2BAfrican%2BAdventure%2B%252811%2529.jpg">
            <a:hlinkClick r:id="rId22"/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355976" y="4581128"/>
            <a:ext cx="23193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 descr="http://screenshots.en.sftcdn.net/en/scrn/54000/54721/flight-simulator-x-21.jpg">
            <a:hlinkClick r:id="rId24"/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516216" y="3861048"/>
            <a:ext cx="1951111" cy="146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www.capkrabs.com/wp-content/uploads/2013/03/Mario1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84168" y="5229200"/>
            <a:ext cx="2555776" cy="1124744"/>
          </a:xfrm>
          <a:prstGeom prst="rect">
            <a:avLst/>
          </a:prstGeom>
          <a:noFill/>
        </p:spPr>
      </p:pic>
      <p:sp>
        <p:nvSpPr>
          <p:cNvPr id="12" name="Ellipse 11"/>
          <p:cNvSpPr/>
          <p:nvPr>
            <p:custDataLst>
              <p:tags r:id="rId11"/>
            </p:custDataLst>
          </p:nvPr>
        </p:nvSpPr>
        <p:spPr>
          <a:xfrm>
            <a:off x="4572000" y="2781300"/>
            <a:ext cx="4321175" cy="3743325"/>
          </a:xfrm>
          <a:prstGeom prst="ellipse">
            <a:avLst/>
          </a:prstGeom>
          <a:noFill/>
          <a:ln w="117475">
            <a:solidFill>
              <a:srgbClr val="22F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b="1" dirty="0" err="1" smtClean="0"/>
              <a:t>Résolution</a:t>
            </a:r>
            <a:r>
              <a:rPr lang="en-CA" b="1" dirty="0" smtClean="0"/>
              <a:t> </a:t>
            </a:r>
            <a:r>
              <a:rPr lang="en-CA" b="1" dirty="0" err="1" smtClean="0"/>
              <a:t>pacifique</a:t>
            </a:r>
            <a:r>
              <a:rPr lang="en-CA" b="1" dirty="0" smtClean="0"/>
              <a:t> des </a:t>
            </a:r>
            <a:r>
              <a:rPr lang="en-CA" b="1" dirty="0" err="1" smtClean="0"/>
              <a:t>conflits</a:t>
            </a:r>
            <a:endParaRPr lang="fr-CA" b="1" dirty="0"/>
          </a:p>
        </p:txBody>
      </p:sp>
      <p:pic>
        <p:nvPicPr>
          <p:cNvPr id="7" name="Espace réservé du contenu 6" descr="paix5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916832"/>
            <a:ext cx="6720521" cy="366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n-CA" sz="4800" b="1" dirty="0" smtClean="0"/>
              <a:t>La </a:t>
            </a:r>
            <a:r>
              <a:rPr lang="en-CA" sz="4800" b="1" dirty="0" err="1" smtClean="0"/>
              <a:t>saine</a:t>
            </a:r>
            <a:r>
              <a:rPr lang="en-CA" sz="4800" b="1" dirty="0" smtClean="0"/>
              <a:t> </a:t>
            </a:r>
            <a:r>
              <a:rPr lang="en-CA" sz="4800" b="1" dirty="0" err="1" smtClean="0"/>
              <a:t>gestion</a:t>
            </a:r>
            <a:r>
              <a:rPr lang="en-CA" sz="4800" b="1" dirty="0" smtClean="0"/>
              <a:t> de </a:t>
            </a:r>
            <a:r>
              <a:rPr lang="en-CA" sz="4800" b="1" dirty="0" err="1" smtClean="0"/>
              <a:t>nos</a:t>
            </a:r>
            <a:r>
              <a:rPr lang="en-CA" sz="4800" b="1" dirty="0" smtClean="0"/>
              <a:t> frustrations</a:t>
            </a:r>
            <a:endParaRPr lang="fr-CA" sz="4800" b="1" dirty="0"/>
          </a:p>
        </p:txBody>
      </p:sp>
      <p:pic>
        <p:nvPicPr>
          <p:cNvPr id="4" name="Espace réservé du contenu 3" descr="human-730204_960_720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195736" y="3861048"/>
            <a:ext cx="3931332" cy="2620888"/>
          </a:xfrm>
        </p:spPr>
      </p:pic>
      <p:pic>
        <p:nvPicPr>
          <p:cNvPr id="5" name="Image 4" descr="sport-1019987_960_720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723112" y="4437112"/>
            <a:ext cx="2420888" cy="2420888"/>
          </a:xfrm>
          <a:prstGeom prst="rect">
            <a:avLst/>
          </a:prstGeom>
        </p:spPr>
      </p:pic>
      <p:pic>
        <p:nvPicPr>
          <p:cNvPr id="6" name="Image 5" descr="téléchargement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979712" y="1556792"/>
            <a:ext cx="4504149" cy="2004814"/>
          </a:xfrm>
          <a:prstGeom prst="rect">
            <a:avLst/>
          </a:prstGeom>
        </p:spPr>
      </p:pic>
      <p:pic>
        <p:nvPicPr>
          <p:cNvPr id="7" name="Image 6" descr="play-1014043_960_720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948264" y="2420888"/>
            <a:ext cx="1953344" cy="1953344"/>
          </a:xfrm>
          <a:prstGeom prst="rect">
            <a:avLst/>
          </a:prstGeom>
        </p:spPr>
      </p:pic>
      <p:pic>
        <p:nvPicPr>
          <p:cNvPr id="8" name="Image 7" descr="music-1013866_960_720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092280" y="908720"/>
            <a:ext cx="1772816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CA" sz="4800" b="1" dirty="0" smtClean="0"/>
              <a:t>Comment g</a:t>
            </a:r>
            <a:r>
              <a:rPr lang="fr-CA" sz="4800" b="1" dirty="0" err="1" smtClean="0"/>
              <a:t>érer</a:t>
            </a:r>
            <a:r>
              <a:rPr lang="fr-CA" sz="4800" b="1" dirty="0" smtClean="0"/>
              <a:t> les conflits en 4 façons </a:t>
            </a:r>
            <a:endParaRPr lang="fr-CA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536" y="20608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b="1" dirty="0" smtClean="0"/>
              <a:t>1- </a:t>
            </a:r>
            <a:r>
              <a:rPr lang="fr-CA" b="1" dirty="0" smtClean="0"/>
              <a:t>Les </a:t>
            </a:r>
            <a:r>
              <a:rPr lang="fr-CA" b="1" dirty="0" smtClean="0"/>
              <a:t>deux parties choisissent la bagarre afin d’éliminer l’adversaire</a:t>
            </a:r>
          </a:p>
          <a:p>
            <a:pPr algn="ctr">
              <a:buNone/>
            </a:pPr>
            <a:r>
              <a:rPr lang="fr-CA" sz="2800" dirty="0" smtClean="0"/>
              <a:t>Résultat :</a:t>
            </a:r>
            <a:r>
              <a:rPr lang="fr-CA" sz="2800" i="1" dirty="0" smtClean="0"/>
              <a:t> Le conflit </a:t>
            </a:r>
            <a:r>
              <a:rPr lang="fr-CA" sz="2800" i="1" dirty="0" smtClean="0"/>
              <a:t>empire </a:t>
            </a:r>
            <a:r>
              <a:rPr lang="fr-CA" sz="2800" i="1" dirty="0" smtClean="0"/>
              <a:t>au lieu de </a:t>
            </a:r>
            <a:r>
              <a:rPr lang="fr-CA" sz="2800" i="1" dirty="0" smtClean="0"/>
              <a:t>disparaître.</a:t>
            </a:r>
            <a:endParaRPr lang="fr-CA" sz="2800" i="1" dirty="0" smtClean="0"/>
          </a:p>
          <a:p>
            <a:pPr algn="ctr">
              <a:buNone/>
            </a:pPr>
            <a:endParaRPr lang="fr-CA" sz="2800" i="1" dirty="0" smtClean="0"/>
          </a:p>
          <a:p>
            <a:pPr algn="ctr">
              <a:buNone/>
            </a:pPr>
            <a:endParaRPr lang="fr-CA" sz="2800" i="1" dirty="0" smtClean="0"/>
          </a:p>
          <a:p>
            <a:pPr algn="ctr">
              <a:buNone/>
            </a:pPr>
            <a:endParaRPr lang="fr-CA" sz="2800" i="1" dirty="0" smtClean="0"/>
          </a:p>
          <a:p>
            <a:pPr marL="0" indent="0" algn="ctr">
              <a:buNone/>
            </a:pPr>
            <a:r>
              <a:rPr lang="fr-CA" b="1" dirty="0" smtClean="0"/>
              <a:t>2- Les </a:t>
            </a:r>
            <a:r>
              <a:rPr lang="fr-CA" b="1" dirty="0" smtClean="0"/>
              <a:t>deux parties choisissent de s’ignorer</a:t>
            </a:r>
          </a:p>
          <a:p>
            <a:pPr algn="ctr">
              <a:buNone/>
            </a:pPr>
            <a:r>
              <a:rPr lang="fr-CA" sz="2400" dirty="0" smtClean="0"/>
              <a:t>Résultat : </a:t>
            </a:r>
            <a:r>
              <a:rPr lang="fr-CA" sz="2400" i="1" dirty="0" smtClean="0"/>
              <a:t>Le conflit devient latent, le désir de violence est prêt à éclater à la moindre étincelle. </a:t>
            </a:r>
          </a:p>
          <a:p>
            <a:endParaRPr lang="fr-CA" dirty="0"/>
          </a:p>
        </p:txBody>
      </p:sp>
      <p:pic>
        <p:nvPicPr>
          <p:cNvPr id="4" name="Espace réservé du contenu 5" descr="images (10)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851920" y="3501008"/>
            <a:ext cx="1539863" cy="1453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irds-448538_64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-78432"/>
            <a:ext cx="9144000" cy="89080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3- </a:t>
            </a:r>
            <a:r>
              <a:rPr lang="fr-CA" b="1" dirty="0" smtClean="0"/>
              <a:t>Les </a:t>
            </a:r>
            <a:r>
              <a:rPr lang="fr-CA" b="1" dirty="0" smtClean="0"/>
              <a:t>deux parties choisissent de dialoguer avec l’appui d’un médiateur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5575" y="4437112"/>
            <a:ext cx="8579296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A" sz="2400" dirty="0"/>
              <a:t>	</a:t>
            </a:r>
            <a:r>
              <a:rPr lang="fr-CA" sz="2400" dirty="0" smtClean="0"/>
              <a:t>Résultat </a:t>
            </a:r>
            <a:r>
              <a:rPr lang="fr-CA" sz="2400" dirty="0" smtClean="0"/>
              <a:t>: </a:t>
            </a:r>
            <a:r>
              <a:rPr lang="fr-CA" sz="2400" i="1" dirty="0" smtClean="0"/>
              <a:t>En faisant appel à un adulte ou à une </a:t>
            </a:r>
            <a:r>
              <a:rPr lang="fr-CA" sz="2400" i="1" dirty="0" smtClean="0"/>
              <a:t>personne-ressource qui </a:t>
            </a:r>
            <a:r>
              <a:rPr lang="fr-CA" sz="2400" i="1" dirty="0" smtClean="0"/>
              <a:t>peut agir à titre de médiateur pour gérer le conflit. Son rôle est d’écouter les deux parties et </a:t>
            </a:r>
            <a:r>
              <a:rPr lang="fr-CA" sz="2400" i="1" dirty="0" smtClean="0"/>
              <a:t>de les </a:t>
            </a:r>
            <a:r>
              <a:rPr lang="fr-CA" sz="2400" i="1" dirty="0" smtClean="0"/>
              <a:t>amener à formuler un accord qui soit satisfaisant pour les deux. </a:t>
            </a:r>
          </a:p>
          <a:p>
            <a:endParaRPr lang="fr-CA" dirty="0"/>
          </a:p>
        </p:txBody>
      </p:sp>
      <p:sp>
        <p:nvSpPr>
          <p:cNvPr id="58370" name="AutoShape 2" descr="data:image/jpeg;base64,/9j/4AAQSkZJRgABAQAAAQABAAD/2wCEAAkGBxQSEhUUEBQVFRQVFBQUFRYWFBgUFRUXFhcYFhQVFBYYHyggGRolHBcUITEhJSktLi4uFx8zODQsNyguLisBCgoKDg0OGxAQGywkICQsLCwsLCwsLCwsLCwsLCwsLCwsLCwsLCwsLCwsLCwsLCwsLCwsLCwsLCwsLCwsLCwsLP/AABEIAOEA4QMBEQACEQEDEQH/xAAcAAEAAgIDAQAAAAAAAAAAAAAABgcEBQIDCAH/xABGEAABAwICBQkGBAUCBAcBAAABAAIDBBEFIQYHEjFBExQzUVJhcYGRFSIycoKhQmKSwSOisbLRU8JDY3PwVHSTo7PS8ST/xAAcAQACAwEBAQEAAAAAAAAAAAAABQMEBgIBBwj/xAA5EQACAQMBBQcCBQQBBAMAAAAAAQIDBBFRBRITITEUIjIzQWFxBoEjkaGxwVLR4fBCU3KishU0Yv/aAAwDAQACEQMRAD8As/CsNjfGHOFyd5V2tWnGbSZcrVpxnhGX7Fi7Ki7TU1Iu01NR7Fi7KO01NQ7TU1HsWLso7TU1DtNTUexYuyjtNTUO01NR7Fi7KO01NQ7TU1HsWLso7TU1DtNTUexYuyjtNTUO01NR7Fi7KO01NQ7TU1HsWLso7TU1DtNTUexYuyjtNTUO01NR7Fi7KO01NQ7TU1HsWLso7TU1DtNTUexYuyjtNTUO01NR7Fi7KO01NQ7TU1HsWLso7TU1DtNTUexYuyjtNTUO01NR7Fi7KO01NQ7TU1HsWLso7TU1DtNTUexYuyjtNTUO01NR7Fi7KO01NQ7TU1HsWLso7TU1DtNTUexYuyjtNTUO01NR7Fi7KO01NQ7TU1HsWLso7TU1DtNTUexYuyjtNTUO01NR7Fi7KO01NQ7TU1OmswmJrHENzAK6p3E3JJs7hXm5JZIxyruspluoY7qJdgPQtSu58xiu58xmxVcgCACACACACACACACACAPhNt6AAN9yAPqACACACACACACACACACACACACACAMbEejd4FSUvGiSl40QdOhyTDAehalNz5jFNz5jNiq5AEAEAEAEAEAEAEAEAVdpzrLLHugw/ZLmktfORtAHi2IbiR2jl1A70xtrJz70+hSr3ShyiVlWVs8zi6eaWQntyOd6AmwHcE1jbQXRIXyuJPqzhTVs8BDoJpYyOw9zfUA2I7ikO17fgtVIck+vz/k1n09VhdwlRqpNx5rPXH+CzdBtZ5e9sGIbILiGsnA2QTwEo3D5hl19aXUrjPJlu92U6S36fTQtRWRKEAEAEAEAEAEAEAEAEAEAEAEAY2I9G7wKkpeNElLxog6dDkmGA9C1KbnzGKbnzGbFVyAIAIAIAIAIAIAIAh2tHHXUtGWxnZlnPJNI3tba8jh9OV+BcFbs6PEqc+iK9zV4cORR0MNlpYQEM5czIbGplEi3j5JFkf8Avdmlu2KG/aT9uf5D36auOHtGmv6u7+ZgyxLAxkfV6lJF5ap8fdVUnJym8lORGSTcuZa8bj32u36e9NKE9+PP0MRtS1VCty6PmTdTC0IAIAIAIAIAIAIAIAIAIAIAxsR6N3gVJS8aJKXjRB06HJMMB6FqU3PmMU3PmM2KrkAQBwkkDRdxDR1kgD1KEjzKRiMxinJ2Wzwk9QlYT6XXW5LRhvLUzQb5jcuT0+oAIAIAqbXY4malHARynzLmA/0CcbKjneFm0XjBAI2rQQQmkzuDVKkRZDm5HwP9FWvYb1vOOsX+xf2XV4d5SnpJfuYL2r5YmfeKkSdak5iKydnB1PtHxZIwD+8phaPm0ZP6gprhxl74/R/2LmV8yoQAQAQAQAQAQAQAQAQAQAQBjYj0bvAqSl40SUvGiDp0OSY4D0LUpufMYpufMZsCVXICq9NNaBDnQ4dY2uHTkbQvxELdx+Y5dQ4pjb2Lkt6ZSrXWOUSsK+plncXVEskrjneR5f6A5AdwTKFCMeiKMq8n1ZimlHUF06SOVUZscJxuqpHB1NPIy34doujPcYzdp9FBUtoSXNE0LiUfUtzQXWUyrc2CrDYqg5NIyilPU25u135Tv4Hglde1dPmugwpV1Pl6lgKqThAFda5sNLoYZwOie5j+5sltkn6mgfUmmyqmKjjqL9oQzDeXoVfGtNAQyO9qmREw4b/AqC6eKM37Mt2Ed65ppesl+5r3r5Mj9BVSytSeHG9RUEZe7C0+j32/kTOzjybMV9Q1k5Rpr5/sWorpmggAgAgAgAgAgAgAgAgAgAgDHxDo3fKVJS8aJKXjRBk6HBMcB6FqU3PmMVXPmMhOt7SMxxtpITZ8zdqUjeIs27P1EHyaetWLC335b76L9xXeVtxbq9SpGRJ9GAocjtEa73DjePhjQ4BvHW6NcOJ2pGNLEoJwyTQngvLVXpW6sgMU5vUQWDid8jD8Lz38D4A8UhuqPDly6Mb0Ku/Hn1JwqxOY+IUTJ43xSjaY9pa4dx6uo8fJdQm4SUo9UcyipLDKI0k0dloZdiS5YT/Dkt7rx+zusfstXZ3ca8crr6oz11bSpS9jWtcmKkUWg9+R8D98ku2xWVOzqPVY/PkPPpu2dbadJLonl/COeB4LLWzCKAXORc78Mbe04/txXzejSc3hH1+/vqdtT3pfZal/4DhLKSBkEXwsFr8XOObnHvJuU5hBRjhHzu4ryr1HUn1ZnrohCACACACACACAIppRrCoqElkjzJMN8UQ2nDuefhae4m/cuZTS6k9K3qVOiIHVa7JSf4VIxo4bcrnnz2Q1ROuX47Lb6sUmuqYH+LSRuH5JHMP3Dlz2g7eyX6S/Qnmi+sGjrSGMcYpjuik90k9THfC49wN+5TRqKXQoV7OrS5tctSVrsqmPiPRu+UqSl40SUvGiDJ0OCY4D0LUoufMYqufGyj9OaozYhUuO5shjHcI/c/qCfNP7Cnu0Y/mZu7nmqzUtYmCiUWznsLrdOcnwtRunuTg5i5cTpM6JGKGUSSMjcavcQNPiMDr2EjuQd3iX3R/NsHySy9p71N+wwtJ4mXXpTpRBQMDpiS519iNub3232HADiTklFGhOrLEUMalWNNZkVzX62Kp1+QgijHAvLpXfbZCZQ2VqyjPaC9ERnGNJ62rGzUTEx3B5NrWsZcG43C58yrtvYRpy3kVa145xwzCZHlxTaMOQtcuZj1ocB7vndZv6jjPhxee7nn8+htPo2pDjVIpd9rk/b1/gl2jesx9KwRmjh2Bv5EmInrJ2traPiVmoXMYrCRobrY9WrLfc2378yxtFtO6WuOxGXRy2vyUgDXHr2CDZ3ln3K1CrGfQS3NjWt+c1y9iUKQphABABABABAFR61dYbmOdR0Ltlw92eZpzaeMUZ4Hrdw3DO6hqVMckMrKz4j35dCoWRqo5Ggp0Uuh3NjUbkWo0zmI15vEnDPhjQpHMqKaLk1VacunIpKt21KB/BkJzkAuSx3W4DceIB4i5u0au93WZnaWz+F+JDp6osbEejd8pV2l40K6XjRBk6HBMcB6FqUXPmMVXPmMo3SuAsrqpp/wBeR3k47Y+xC0lk1KjH4RlrtYqy+TAa1X0im2c7LvBzkEIwe5ODmrho9TOiRqikiRMYWP8A+mn/APMQZ9X8Ruao3K7jLlu+8jbaR4mayqkndm0uLYh1RNJ2B55k97ip7C1VOmsrmQ3lw51HgwrBMMJcijljZXuEGT7Ze4PDoqOpYf6lvlOat4Ppzfzp9v5Pqf0TsiVKlK7qrnLlHXHq/v8AwdBaFlss3e5ENaWkPYS17SHNcMi1wNwR3gruNRxZBXtYVINNdT0JojjHO6SKY22nNtJbIbbfdfYcBcE+BCd0578Uz5peW7t68qej/T0NwuysEAEAEAaDTzHeZUM0zfjtsR/9R/utNu7N30rmct1E1vS4tRRPMzASSSSSSSSTcknMkniUvlI11GkkkkZDGKJsuwgdoauMlhQOQavMne4CxGQ3DlTTvikZJGbPY4Pae9puFJCWHkrV6EZwcZLqelm1gmpWyt3SRNkHg5oP7p1ReZJmDUHCruP0eCHp2NSY4D0LUoufMYqufMZW+trByydlS0e5KAx/dI0G1/Fv9hTjZFZOLpv05iDaVJ5UyEMT1ChnYF2cghAHBy4Z6jokUUiSJhPdZwtkVVmk3gsxbSyZscmWQV1VFGJVcG2bTSTC+ayxRHpObskl+eRzyW+Q2R5KjaV3WlKfpnkW7mkqSUfYwWlM0L2JH2Hfw/ykm29qqzp7kPHLp7e/9jVfS/0//wDJVuJVX4UXz/8A09P7mI4r5225PLPsiSikorkiV6raCOetLZmB7WwSOs4XFyWsBt4OcrdnBOXMzv1Bczp0FuNpt+hosaw801RNAf8AhvLR3t3sPm0hV60NybQ32bddot4zfqufyWBqYxIWnpycw4TN8HAMfbzDf1JhZSzFxMp9S2+Ksaq9eX3LNV0zIQAQAQBWGvqY82p2Dc6ck/Sw2/uUFd90abKhmq/ZFNxNVCTNXTiZDGqNstxidoauck6icg1c5O90bKMhunW9q7TI5xL/AND7+yafa/0Ptc2+1k7tf+J8+u//ALk8f1GmT4ukxwHoWpTc+YxVc+YztxfDY6mF8Mou14t3g8HN6iDYqOlVlTmpx6oq1KanFxZSGkWAS0UmxKLsJPJyAe68fs7rC1lpdwrxyuvqjO3NtKlLn01NaCr2SpgEoyeHBxXLOkfKWkknkbFC0vkcbNaP6nqHeqtarGEd6TwixSpubxExp6YNkeA4PDTs7Q3OIycW/lve3WLKOhmS35LB3WxF7qJ3q00UM0jamZtoY3XjBHSPG4/K0595HcVQ2leKMeFDq+pcsbXL4kunoa7WU6+JzdzYh/7bT+6sbJX4K+5DtJ/iGgaE3bUU2+iFsYuclGPV8jHebk/95cF8qv7mVzcSqS15fHofoHZVjCys6dCC6Ln7v1Z1OVRFyROtTEd6uY9UFvV4/wAJlZLmzIfUsu5Be5sdcGAm7KuMEiwiltw37Dz3Zlp+ldXlLK30RfTl6ot28n15r+UQDR7F3UVTHUMBIabPaPxMdk9vjbMd4CqUKu5IebUsu00XFfb5PRVFVsmjbJE4OY9oc1w3EHcnCeVyPnkouMt19Udy9OQgAgCvNd9AZKFkg/4MzSfleCy/qWqCusxyMtlT3a+NUUnGEukbKmjIaFGy5FHY0LkmSOdl4d4PhCAaEcDpHNYwXc9wa0DiXGwC7im3hFavOMIOUuiPR0VEIKRsI3RxNZ+ltk+oLDij5u6jqVnN+ryRFPBqTDAehalNz5jFNz5jNiq5ARTWfViPDpbgFz9mNlwDZzj8QvxDQ4g9yt2MW6yx6cytdtKk8lIUcpcM1qaE5SXMz9WKi+Rkuv3Kd5REsG10MwdldUmCSQx2YZBsgEvsQHNBOQOd9x4pZe3kqMeSyX7W1VV82b3SvG4sL26PDI28q5mzPUP9542hcNBFruAN+oXGW+y2nCrdPiVH8IvTnTt1uQRq9W2i3Pnl82UERAdbLlHZERjqFsz4jryt3l86UN1eJle2tFUlvPoXjDE1jQ1gDWtADQBYADIADgFn223ljhLHJFF6euviVT3OYPSNi1OyvIX3/cz+0X+KzTXVy+eLao1/TL9mc7JipX9BP/qQ/wDZGKvkx+hDi5eo4kWPqSg96rk4WhYP53H/AGppZLkzE/Usu/CPz/BaFTA2RjmSNDmOaWuaRcEHIgq60msMzMJOElKLw0UnpxoW+icZIrvpicjvdFf8Mnd1O8jnvV3Fu4c49DdbJ2xG6XDq8p/v8e/sZGrrTiOj2oKpzhCfeY4NLuTcT7wIGey6992Rv1qW1rYWJdCjtzZqqSVSgu96ot/DsQinYJIHtkY7c5puO8dx7jmr6aayjJzhKD3ZLD9zJXpyYGMY1BSM26qVkTTkNo2Lj1NbvcfBeNpdTqEJSeIrJCsU1mYVPHJBK+UxyNLHHkX2sRvGV7jfu4Lhzi1gtQtq9OSklzRTMrWte5sbxI0OIa9twHDgbHMZcCltSOGbO0rcSCf5o7GKFjOB2hcE0T6vDsEr1HLZZOqjRNxcK2dtmjoGne4m4MhHUBu6734C7G1o477+xkNvbSTXZ6b/AO5/x/cs/Eejd4FMqXjRmaXjRBk6HJMMB6FqU3PmMU3PmM2KrkBWmuip92ni4EyyH6Whrf7nJvsmGZSl7C3aMuUY+5VED7JvCWELZrLEk5RKowUEbXQOsLMTpHA75dg94kBZY/qHol173qbyXrXuzRmayK6KWvmNOPdb7r3gkh8gykcOoDJvi0nipLJzVFKX2+Di6UOK2ie6k6ZzaSV7vhfP7nfsta1x9cvpS3aEk6iXsXbJPcyWIqBcKE00N8Rqv+rb0a0fstZsxfgR/wB9TOX/AJrNYFfr0+JSlDVNfmiCzr8C4p1f6ZRl+TTMUiy+SVIOnNwfVPB+h6VWNWEakejSf5nW5coJFw6nKXZonP8A9SZ5/SAz9inFosQPnu36m9d40SJ2rQkOuqjDmOa5oe0tILSLhwtuI714+h1BtSTTweXOO62Zy6u5JpdT6PT8K9eRaGpWD3pXNny2bSU9s9q42JR3WuLjrsdwV61XV5+xmNuzjlQcOf8AV7aEp0607hw9uw20lS4XbFfJt9z5SNze7efurFSooLmKbSzncSwumpQ+M181VI6apeXvPXuaOyxu5re4JfKq5M1tGwhRp4ijUvYu0yCcEIGEOuCiTTR5QpyjPKZsoyVVY7puTRkRNLiA0EkmwABJJ6gBvXO7noTOoorMuSN5Q6JVs1timkseLhsAd5LrKWNvN+hTqbXtKay5p/HMn+i2rBkZElc5srhmIm9GD+cn4/CwHirlK0UecjOX/wBQTqrcoLC19f8ABYwFshkrhnOp0Yj0bvAqSl40SUvGiDJ0OSY4B0LUpufMYpufMZsVXICrddcZBp3cNiVvndn+U62TLuz+wr2iu9BlVxhMolCRxkavJI6TPuGQudUQta7Yc6RgD92zcj3rjq3qpVwlzWUWKab5LkdsNMXyCOIFxc4MYOLiTZvqrbaSy+SK6TbwubPSWj+FtpaaKBu6NgaT1u3vd5uJPmsvVnxJuT9R9TjuxUdDYLg7PP2lJvXVR/58g9Db9lsNnLFCPwZm+f4zNfdXnJJZZUjFyaS6sx5ngnL/APV8223c0bi5c6Swujer1Pt30zZ3FnYqlcSy85S/pWmf16ep1OSlD6Rferql5PDqYdbDJ/6jnSf7k8oLFNHzPac9+7qP3/YkalKAQBSetjRnm8/OIxaKckusMmSb3fqzd47SXXVLD3l6mv2JeqrT4U+sf2/wQKixSWGUSUzzG9t7PbvzyItuIPeo4dzmW7mKue5jK/3ocQwucXPJc5xLnOcblxOZJJ3lRzqZLttaKCSSNnheFyVEgigYXvdwHVxJO4DvK4hGU3iJZr1qVvTc6r5Gkrafk5ZIyQSx7mEjcS0lpI7slaaxyEdOSmlJdGImKOTLlOBksdZRNZLsJ7p34fijoJo5m5mORj7deyQbee7zUlNbskyreT4tKUNVg9M4ZXMqImTRG7JGh7T3Hr6jwt3JsnnmfPpwcJOL6oyl6chAGNiPRv8AAqSl40SUvGiDJ0OCY4B0LUpufMYqufMZsVXICo9cOOxS7NPHdz4XnbcPhBIsYweLss+q1vBzs6jOMHN9HyQrvasZSUF1XMrqFuV02guWRdN8zm6JduBypnGkl5CaKYi4jkY8i17hrgXDzF1TuKLcGkWqFRKSyXHovoFFHUNrBMJW3dJC1rbNs8HYN78A7IDqCV3G0HVp8PGOmXkv0LPcnv5J6lpeCAPPWMuvVVJ66if/AORy2tisUI/CMreedL5ZvtXGDNqasmVodHC3bLSLguJswEcR8R+kKltivuUtxf8AL9vUt7LpZqb/APT+5IdclG0U0D2tALZwzIAe66N54cLsCxV5FcPJ9C+m6rV04t9UVRJuKVrqbqfJHpHBqfk6eFnYijb6NAT+Kwkj5NVlvTctWZi6IzW4/jsNHHylQ/ZG5rRm957LG8SuJzUVlk9vb1K89ymsspDTTTGfEDsECKnBu2IG5dbc6V3E9wyHfvVCrdb3KJrrDYao96o8sj9HQuebRMe89TGl59Ggqt3pdBz+DRXeaRNcA1a1UxBnAp48r7WchH5WDcfmsp6dpOXi5Cq7+oLeksUu8/0/37E5xaOnwXD5pKdoD9kNa45ySSO91m0eIBJdbcADYK/GEaUeRlalxWvqy4j+3ovhHnmK535lUZM09CPoZTQoWMYx5HOy8Ozre1dJkU4E+1UaY81k5rUH+BK73HE5RSGwzvuY7j1HPiVcoVcd1md2rYuS4seq6l5K4ZwIAx8R6J/gVJS8aJKXjRBU6HBMcA6FqU3PmMVXPmM2KrkB551gQ8nWzs/5z3/rO2P7itRSqqdvTS0/bkIKlPdrTzr+/M1tC3JX6C7pTqvmdwbY29FIo+hw3yOuaC4XE6eUdRmSrV5pyaIimqyTTE+4/eYCbkg9cZP6fDdnr6z570R3aXKa3ZF1McCAWkEEAgg3BB3EHiEoGJyQB50qnXllPXLIfV5K3FosUY/CMndPNWXyWdqgo9mnllO+SXZB/LG0AfdzlndsVN6so6Id7NhilnVnZriI5i2/Gojt47L/ANrpBd+UzWfT+e2r4ZUtBS8rLFHv5SRjPJzgD9rpVSjvTSN3fVeFbznomek0+PlJX2nusLmz3U9IA6cWD3uF2R3F7AfifYjuF+O5Vq1wocl1HezNjzuu/PlH9WVHV1ckzzJPI6R5vdz3XOedh1DuGQS2dRz6mytbSnbRxTWCz9Wmh1PLTioqYuUe5ztgP+DZBsCG7jc333V62oRcd6SMxtradaNd0acsJY6dfzLIpqRkYtExjB1MaGj0AVxJLkjOTqSm8zbb9+Z3L04KV174ztzQ0rTlG3lXj8z8mA94aCfrVavL0HOy6OczfwVpA1U5M0lCJltChYwjE+li8ydOGhxC6I1h8ji6JCkcypZL11T6RGqpeSlN5afZYSTcuYR/Dces5EHw70zoVN+Jitq2fZ62V0f+4JwpxWY+I9E/wKkpeNElLxogqdDgmOAdC1KbnzGKrnzGbFVyA8+ayqrlMSqD2S2MfQ0A/e6f2UcUUJ7qWajNdRjJOqK7oqqvmc5V3I5ifY3hwXsZKSPJJxZ0VNPdQ1KWUSQqYZINCNOZcPIhm2pKW+7e+G+90fW3rZ6dRQ3djnvRHNtd+ki7aLEYpohNE8PjLdoOG4gZnwPcdyUOLUsMZbyayjzwHXuesk+putzRWKaXsjJVnmo37lz6sLezYbcXTX8eVeP6WWR2i83Mn/vQ0lksUYkS1z4wHPgpW5lp5d/cSCyMeNi8+YSS8n3d02P03QfEdV/CIvoMAcRpb7uU+4Y4j7gKna+YjRbdeLOaWhd2kOMMo6d88tyGDJo3vccmtHibZ8N6cTmoLLPnlvbzuKipwXNnnbFMRkqJpJpjd8jto23DgGjuAAHkk9SW/LeZ9Fs7eNvSjSj6E81daCCcCpq2/wALfHGcuUt+N/5eocfDfat7bPekJNsbZdNuhQfP1ensvf39C3WtAAAAAGQAyAHcmBj22+bPqACAPLml+I85rqmbg6Vwb8jDsM/laFQqPMjWWNLcpRRgQhV5DakjKYomXona1cMniddQLZ+q7hz5EFdKPeRyZmvHyJYc0TDVVX8jiDGn4ZmPiPVe222/m23mrVpPE8aiH6gt9633l1i8/b1L1TMxBj4j0T/AqSl40SUvGiCp0OCY4B0LUpufMYqufMZslXIDzhpew+0Kq/8A4iX02jb7WWltVmnHGiEVw8VJfJwgFgm9NYQtm8s+TLyfQI9SS6tdG2VpquVuA1kbWPG9ryXEkdeQFx3pHeXc7epFw+61G9tbwrU2pGLpBo9NRv2Zm3aT7sjQdh3nwPcU1tbyncru9dPUX3FrUoPn01NHLCCpp00yKM2jswzE6ikEraZ+yyVjmvYc2nabs7QHB4G5w6uKW17GM2pY6F6jeSisZMNlRla1jbcr0ayxhlSVLnktnV3ilPR0LG1VTDG+RzpRG+VocxrrbN23uLgbX1LL3qlUrNxTY/tsQppSZpNaeEsmDcRpHtljOzHKY3B7Rb4X3Hk0+SS3lF9cGv8Ap++inwW/df2K+osRdDLHKz4o3teO/ZN7ee7zVGn3ZJmmvFx6Uqb9UehdIcPFdRvjY5o5VjXMc5u0Bezmm3A248LptUjvxwfP7Wt2evGbzyfPBXuB6qJC69XIGtbILNZ73KMG/P8ADf8AyqkLR/8AI0Nz9QxUcUV1Xr6P+S2Y4w0BrQAAAABuAGQAV8yrbbyzmg8CAMTF5uTglf2IpHfpaSvH0OoLMkjyhHnvS2T5m1pR5IyYwomXqaMhijZcgdwC4J0iX6ssDFVUv5QXjjifteMgMbfsXn6VbtKe9LLEP1Bd8Ggorq3+3MiM9K6GWSJ/xRvdGeGbSRf7KGrHDaGNhWVWmpL1RkYbV8jPFKMuTkY/ya4E/a68pS3ZJnd9S4tGUNUemU7PmJj4j0b/AAKkpeNElLxogqdDgmWAdC1KbnzGKrnzGbFVyAovWVh/J4jIeErWSjzGyfu0rSbMlv0V7CO/W7UfuaRoyTpdBUzqnOSjqEkOpb+qXDORodt3xTvdL9OTWfZt/qWS2hU36z9uRo7OG7TWfUmFVTskaWSNa9rhYtcA4HxBVOMnF5jyLDipLDIFj+rZpu+jfsnfybzdvg128ed/JO7bbMo92ss+66/fX9BXX2ZF86bx7FeYnhksD9ieNzHd4yI62ncR4J5SrU60d6DyKalKdJ4msGBLAHbwupU4y5HkajXQ7KGOBjv47JDHbMQljX34H3xYjf1KtWhOEPwUs+5PSlGcvxG/sWDoTpJhwHMY4alrah5BNQ2NzZHPAZskxuNrgAbgEgvaFxUzUnFdPQc2lelSaVOXPPL5OyTVDCZXEVDxETkzZBcO7bJz9Eh7Is9eRr19Q1NxLcW9r6fl/ksWjphFGyNt9ljWsbfM2aLC/oriWDPzk5Scn1Z3IOQgAgAgCP6wKsRYdVuOV4HsHjINgfdy4m8RZPax3q0UtUeaIQlsmbakjJYFEy5FHewLhlqCO1ck/RF26pcL5KiEhHvTuMh69ke6weFgXfUm1rDdhnU+f7euOLdOK6R5fyyudalDyWJyEbpWRy91yNh1vNhPmq13HvZHX0/V3qGNHgi0u5U49TR1PCen6W+wy+/ZbfxsE+R8pl1Z14j0bvAqSl40d0vGiCp0OCZYB0LUpufMYqufMZsVXICvtbuF7UUVQ0ZxO2HfI/cfJwH6k22RV3ajg/X+BbtKnmnvL0Ky4LUiA+U1IZ5o4W75ZGR+G0bE+QufJU7qpw6bl7Fm3hvzSPRVJTtjYyNgs1jWsaOoNFgPQLGyeW2zTpYWEdq8PQgCPad4W+oo3siaHSAsc0ZX91w2tkncbXV3Z9aNK4jKTwireUnUouK6lKTxOY4te0tcMi1wII8QVsIyjNb0XlGZlFxeGdLWue4MjaXvO5o+I5XNgM9yhq1owXNr8yWnSlJ8kWVqx0OdEW1dRtsks9rYnDcDYB5Jz3XysFnb+7U/w49Nc5HdnbuPff5YLISoYBABABABABAFZ68sT2aeGnBzlk23D8kY/wDs5v6VXuJYjgbbHo79be0KcEPEJdvehsVRaW8jmxcslgZDAo2W4IyKOldNIyJnxSOaxvi42uuoR3mkji5rKlTlUfoj0tRUzYo2Rs+FjWsHg0WCeJYWD5bObnJyfq8lW676L36WYdUkR+zm/wC71VO8XJM0n03P8SUPuV5Q03Kyxx9uRjP1OAKoU45kkay7qcOjKeiZ6bTw+WmNiPRu8CpKXjRJS8aIKnQ4JlgHQtSm58xiq58xmxVcgNdpFQielmiP443AeNrtPqApaE3CpGS9GR1YqUGmUBG67b9y3MXlZMm1hm40FqYo8QifO9kbGiQhz3BjQ7YIbmcuKT7Wb4WEMtnJcTLLwpK6KUXikZIOtj2v/oVmsD4yF4AQAQBh4hhcM4tPEyQcNpoJHgd48lJTqzpvMG18Ec6UJ+JZNdh2h9HBKJoYQ2Rt9klz3bNxYkBxIBtfNS1LutUjuylyI6drSpy3oo3qrFgIAIAIAIAIAIAoLWzX8tiT2g3EDGRDqvm93nd9vJL7qXewa7YNDFLe1ZqdH8KNVURQNyMjrE9loF3u8mgqpTg6k8D+8uFa28qj9F+p3adYSykr5YYhaP3HsF72a5oNs+o7QU9xDdlyFeybp1qKcuvRmpYqjH8OhYWqDBOUndUvHuwjZZ1GRwsfRp/mCvWdPL3jM/Ul3uwVBdXzfwi3aidsbS+RzWNaLuc4hrQOsk7kwZjcZKh1maY0lYxkFMXyOjlD+VAtFk1zSATm6+1wFst6p3c4uGEabYFrWhX4jXdaK/Y5wcCwkOBGyW3DgeGzbO90vjlPka6soyi1Pp6npuha4RsEhu8MaHnrdYbR9bp4uh8tnjeeOhxxHo3eBUtLxo6peNEFTocEywDoWpTc+YxVc+YzYquQHCocQ1xAuQ0kDrIGQXq6nj6Hm6kN2jwW6o+BGSq+JmDiUG2QOsqpc09/CLNvPdyxgGGVLaiN9GxzpmPa5oZcE2INnEbmncb5WS6vbbke+0kXqNxvSSWWeoW7s8u7qSAbn1ABABABABABABABABABAEM0w1i0tE1zWPbNUWIbEwhwa7hyrhk0d2/uXE5qKLNva1KskkuWpRYmdK98khu+R7nvPW5x2nH1JSmrLLN/s+gqcEkWlqXwu7pqlw+G0TPP3pD/AGD1Vqyh1kI/qa55wop+7/j+SGay6rlMUqLbmFkY+hjQ7+baXNy8yJdiQ3aC9zSN3Kl6mmTxHLPQ+heEc1o4orWds7cnzvzdfw3eQTmjDcgkfNdoXPaLiVT0zy+F0NRrB0PmxF0IZOGRM2uUYdqxJIs8AZOItbPddeVYSl0eCSwuqNBylUjl+hUukeHwQVBgpJHTBgDXuIGctyCxmzvtkPG4S6vTUZYTybLZd1OtSdSpFRXp8E51c6BvD21VY3Z2bOiicLOvwfIDutwG++9Wbe3a70hNtjbEZRdCg/l/wv5LUV4ypjYj0bvAqSl40SUvGiCp0OCZ4B0LUpufMYqufMZsVXIAgCgNIaLkKuojtYNlcQOpr/fb9nBbOwnv0Iv2/Yy95DdrNHRo9TRyVtMyYXjfKGuFyL3BAFxnvsotoTlCm5Q6oks4xnNRl0L8oMPigbswxsjb1NaBfx6/NZSdSdR5m2/k0MKcYLEVgylwdhABABABABABABABAAoAo7XDpNVirfSNe6KBrWEBhsZQ5oJc9wzIvtC27Liq1WbTwO9n2tOcFNrL/Yrmmpe5U51DR29o36GzY2wVZvI6hDdWEXdqoIZhocchykznHuBsT6BNbXyzA7ebd617Io2aqM0skrt8kj5D3bRJt91SrSy2zUbPo7lOMSS6BYVzmuhYRdrDyr/ljsbebtkea5t4b9RHe2bns9pJrq+S+/8AjJ6DTg+dGBj1HJNTyxQyck97C1rx+EnjlmMsrjddcyTa5ElGUY1E5rKzzRGdCdX0VFaSXZlnHwm3uR/IDx/MfsoKVuoPL5saX+1p3EeHTW7DTX5/t0JqrInCAMbEejd8pUlLxokpeNEETocEzwDoWpTc+YxVc+YzYquQBAFOa0IQ2vJH44o3HxG03+jR6LUbGk3Ra0Yg2pHFVPVEIrrixaSHNIcCMiCDcEHgQbK5dQ3oNFW3nuyTRMtHdcMsYayvh5UAWM0ZDZD3ujPuk94I8Fmqlk14R9C6T6ln6O6UU1c0upZA4j4mEFsjfmYc7d+5U505Q8SLMZxl0ZuVwdBABABABABABABABAEf0h0NpK14fPGeUDdkPa4tds5kA8DvPDio50oz6ly1v69ssU3+iZqY9V9CN4lPjJ/gKLslLQvPb976SS+y/sZTNXWHjfAT4yy/s5e9lpafucPb1/8A9T/xj/Y1+snF4sPw808Aax8zTFExuVmnpH+ABOfW4Lqo1CGEQWlOpdXG9Lnzy2UjStySmb5n0C2jiJcepvCNmGSpcM5Hcmz5Gbz5uv8ApV+zhiO9qZP6kut+sqKfKPX5f+Cx1dM2EAEAEAEAY2I9G75SpKXjRJS8aIInQ4JngHQtSm58xiq58xmxVcgCAKe1nwv58XOaQzkowx1vdIFybHde5P2Wn2NKHCxnnnmINpqXF6csEPkaDvTeUU0Loywa2poL/DZUqtq30LVO4x1JjqcweTn/ACrmPDGRSe/Yhpc6zQ0nccto2/Kku0FuQ3X1yNbN7zyi8koGIQAQAQAQAQAQAQAQAQAQBFdOdN4cOZY/xJ3C8cQOfEB7+yy4OfG2XdxOaj1LFvbTrSxHpqUDi2LzVkxmqXbT3ZDg1jeDWDg0KhVm5czW2FpGit1HJuQVN82aGK3YnpDROnEdFTMGVoIieGZaC4+pKdU1iCR8zvZudzUk/wCp/ubZSFUIAIAIAIAxsR6N3ylSUvGiSl40QROhwTPAOhalNz5jFVz5jNiq5AEAfC0HfmhPQ8wcHQNO9rT5Be70tQ3UdYoo9/Jsv8g/wvd+Wp5urQ7wLbsly+Z6j6vD0L0AgAgAgAgAgAgAgAgD4gDzVrCo6iOvm51cve8vYd4MZcRHsdTQBa3CxVCrne5mt2eqbox4f3+TX4PhUs7wyGNz3nc1oufPgB3lV+cniI3ThQhxKrwi2NGNVobaSucHEWIhZ8P1u/F4DLvKtUrTHOQivvqGU8wt1havr9l6fqWa1oAsMgN3crpmD6gAgAgAgAgDGxHo3fKVJS8aJKXjRBE6HBNMA6FqUXPmMVXPmM2KgIAgAgAgAgAgAgAgAgAgAgAgAgAgAgAgAgDXYtgdPVbPOImSbPw7QzF99j1bslzKEZdUTUbmrRbdOTXwd9BQRQt2YY2Rt6mNDR9l7GKSwjmpVnVlvTbb9zKXpGEAEAEAEAEAEAY2JdG75SpKXjRJS8aIGnQ4JbglWxsLQ5wB6rpXcU5ObaQtrwk5vCM/n8fbHqoeFPQh4U9Bz+Ptj1Rwp6Bwp6Dn8fbHqjhT0DhT0HP4+2PVHCnoHCnoOfx9seqOFPQOFPQc/j7Y9UcKegcKeg5/H2x6o4U9A4U9Bz+Ptj1Rwp6Bwp6Dn8fbHqjhT0DhT0HP4+2PVHCnoHCnoOfx9seqOFPQOFPQc/j7Y9UcKegcKeg5/H2x6o4U9A4U9Bz+Ptj1Rwp6Bwp6Dn8fbHqjhT0DhT0HP4+2PVHCnoHCnoOfx9seqOFPQOFPQc/j7Y9UcKegcKeg5/H22+qOFPQOFPQc/j7Y9UcKegcKeg5/H2x6o4U9A4U9Bz+Ptj1Rwp6Bwp6Dn8fbHqjhT0DhT0HP4+2PVHCnoHCnoOfx9seqOFPQOFPQc/j7Y9UcKegcKehj19awxuAcNx4runTkpLkd06clJciGWTYanKb4j4leR6HkehwXR6EAEAEAEAEAEAEAEAEAEAEAEAEAEAEAEAEAEAEAEAEAEAEAEAEAfQvANqq5WP/Z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8372" name="AutoShape 4" descr="data:image/jpeg;base64,/9j/4AAQSkZJRgABAQAAAQABAAD/2wCEAAkGBxQSEhUUEBQVFRQVFBQUFRYWFBgUFRUXFhcYFhQVFBYYHyggGRolHBcUITEhJSktLi4uFx8zODQsNyguLisBCgoKDg0OGxAQGywkICQsLCwsLCwsLCwsLCwsLCwsLCwsLCwsLCwsLCwsLCwsLCwsLCwsLCwsLCwsLCwsLCwsLP/AABEIAOEA4QMBEQACEQEDEQH/xAAcAAEAAgIDAQAAAAAAAAAAAAAABgcEBQIDCAH/xABGEAABAwICBQkGBAUCBAcBAAABAAIDBBEFIQYHEjFBExQzUVJhcYGRFSIycoKhQmKSwSOisbLRU8JDY3PwVHSTo7PS8ST/xAAcAQACAwEBAQEAAAAAAAAAAAAABQMEBgIBBwj/xAA5EQACAQMBBQcCBQQBBAMAAAAAAQIDBBFRBRITITEUIjIzQWFxBoEjkaGxwVLR4fBCU3KishU0Yv/aAAwDAQACEQMRAD8As/CsNjfGHOFyd5V2tWnGbSZcrVpxnhGX7Fi7Ki7TU1Iu01NR7Fi7KO01NQ7TU1HsWLso7TU1DtNTUexYuyjtNTUO01NR7Fi7KO01NQ7TU1HsWLso7TU1DtNTUexYuyjtNTUO01NR7Fi7KO01NQ7TU1HsWLso7TU1DtNTUexYuyjtNTUO01NR7Fi7KO01NQ7TU1HsWLso7TU1DtNTUexYuyjtNTUO01NR7Fi7KO01NQ7TU1HsWLso7TU1DtNTUexYuyjtNTUO01NR7Fi7KO01NQ7TU1HsWLso7TU1DtNTUexYuyjtNTUO01NR7Fi7KO01NQ7TU1HsWLso7TU1DtNTUexYuyjtNTUO01NR7Fi7KO01NQ7TU1HsWLso7TU1DtNTUexYuyjtNTUO01NR7Fi7KO01NQ7TU1OmswmJrHENzAK6p3E3JJs7hXm5JZIxyruspluoY7qJdgPQtSu58xiu58xmxVcgCACACACACACACACACAPhNt6AAN9yAPqACACACACACACACACACACACACACAMbEejd4FSUvGiSl40QdOhyTDAehalNz5jFNz5jNiq5AEAEAEAEAEAEAEAEAVdpzrLLHugw/ZLmktfORtAHi2IbiR2jl1A70xtrJz70+hSr3ShyiVlWVs8zi6eaWQntyOd6AmwHcE1jbQXRIXyuJPqzhTVs8BDoJpYyOw9zfUA2I7ikO17fgtVIck+vz/k1n09VhdwlRqpNx5rPXH+CzdBtZ5e9sGIbILiGsnA2QTwEo3D5hl19aXUrjPJlu92U6S36fTQtRWRKEAEAEAEAEAEAEAEAEAEAEAEAY2I9G7wKkpeNElLxog6dDkmGA9C1KbnzGKbnzGbFVyAIAIAIAIAIAIAIAh2tHHXUtGWxnZlnPJNI3tba8jh9OV+BcFbs6PEqc+iK9zV4cORR0MNlpYQEM5czIbGplEi3j5JFkf8Avdmlu2KG/aT9uf5D36auOHtGmv6u7+ZgyxLAxkfV6lJF5ap8fdVUnJym8lORGSTcuZa8bj32u36e9NKE9+PP0MRtS1VCty6PmTdTC0IAIAIAIAIAIAIAIAIAIAIAxsR6N3gVJS8aJKXjRB06HJMMB6FqU3PmMU3PmM2KrkAQBwkkDRdxDR1kgD1KEjzKRiMxinJ2Wzwk9QlYT6XXW5LRhvLUzQb5jcuT0+oAIAIAqbXY4malHARynzLmA/0CcbKjneFm0XjBAI2rQQQmkzuDVKkRZDm5HwP9FWvYb1vOOsX+xf2XV4d5SnpJfuYL2r5YmfeKkSdak5iKydnB1PtHxZIwD+8phaPm0ZP6gprhxl74/R/2LmV8yoQAQAQAQAQAQAQAQAQAQAQBjYj0bvAqSl40SUvGiDp0OSY4D0LUpufMYpufMZsCVXICq9NNaBDnQ4dY2uHTkbQvxELdx+Y5dQ4pjb2Lkt6ZSrXWOUSsK+plncXVEskrjneR5f6A5AdwTKFCMeiKMq8n1ZimlHUF06SOVUZscJxuqpHB1NPIy34doujPcYzdp9FBUtoSXNE0LiUfUtzQXWUyrc2CrDYqg5NIyilPU25u135Tv4Hglde1dPmugwpV1Pl6lgKqThAFda5sNLoYZwOie5j+5sltkn6mgfUmmyqmKjjqL9oQzDeXoVfGtNAQyO9qmREw4b/AqC6eKM37Mt2Ed65ppesl+5r3r5Mj9BVSytSeHG9RUEZe7C0+j32/kTOzjybMV9Q1k5Rpr5/sWorpmggAgAgAgAgAgAgAgAgAgAgDHxDo3fKVJS8aJKXjRBk6HBMcB6FqU3PmMVXPmMhOt7SMxxtpITZ8zdqUjeIs27P1EHyaetWLC335b76L9xXeVtxbq9SpGRJ9GAocjtEa73DjePhjQ4BvHW6NcOJ2pGNLEoJwyTQngvLVXpW6sgMU5vUQWDid8jD8Lz38D4A8UhuqPDly6Mb0Ku/Hn1JwqxOY+IUTJ43xSjaY9pa4dx6uo8fJdQm4SUo9UcyipLDKI0k0dloZdiS5YT/Dkt7rx+zusfstXZ3ca8crr6oz11bSpS9jWtcmKkUWg9+R8D98ku2xWVOzqPVY/PkPPpu2dbadJLonl/COeB4LLWzCKAXORc78Mbe04/txXzejSc3hH1+/vqdtT3pfZal/4DhLKSBkEXwsFr8XOObnHvJuU5hBRjhHzu4ryr1HUn1ZnrohCACACACACACAIppRrCoqElkjzJMN8UQ2nDuefhae4m/cuZTS6k9K3qVOiIHVa7JSf4VIxo4bcrnnz2Q1ROuX47Lb6sUmuqYH+LSRuH5JHMP3Dlz2g7eyX6S/Qnmi+sGjrSGMcYpjuik90k9THfC49wN+5TRqKXQoV7OrS5tctSVrsqmPiPRu+UqSl40SUvGiDJ0OCY4D0LUoufMYqufGyj9OaozYhUuO5shjHcI/c/qCfNP7Cnu0Y/mZu7nmqzUtYmCiUWznsLrdOcnwtRunuTg5i5cTpM6JGKGUSSMjcavcQNPiMDr2EjuQd3iX3R/NsHySy9p71N+wwtJ4mXXpTpRBQMDpiS519iNub3232HADiTklFGhOrLEUMalWNNZkVzX62Kp1+QgijHAvLpXfbZCZQ2VqyjPaC9ERnGNJ62rGzUTEx3B5NrWsZcG43C58yrtvYRpy3kVa145xwzCZHlxTaMOQtcuZj1ocB7vndZv6jjPhxee7nn8+htPo2pDjVIpd9rk/b1/gl2jesx9KwRmjh2Bv5EmInrJ2traPiVmoXMYrCRobrY9WrLfc2378yxtFtO6WuOxGXRy2vyUgDXHr2CDZ3ln3K1CrGfQS3NjWt+c1y9iUKQphABABABABAFR61dYbmOdR0Ltlw92eZpzaeMUZ4Hrdw3DO6hqVMckMrKz4j35dCoWRqo5Ggp0Uuh3NjUbkWo0zmI15vEnDPhjQpHMqKaLk1VacunIpKt21KB/BkJzkAuSx3W4DceIB4i5u0au93WZnaWz+F+JDp6osbEejd8pV2l40K6XjRBk6HBMcB6FqUXPmMVXPmMo3SuAsrqpp/wBeR3k47Y+xC0lk1KjH4RlrtYqy+TAa1X0im2c7LvBzkEIwe5ODmrho9TOiRqikiRMYWP8A+mn/APMQZ9X8Ruao3K7jLlu+8jbaR4mayqkndm0uLYh1RNJ2B55k97ip7C1VOmsrmQ3lw51HgwrBMMJcijljZXuEGT7Ze4PDoqOpYf6lvlOat4Ppzfzp9v5Pqf0TsiVKlK7qrnLlHXHq/v8AwdBaFlss3e5ENaWkPYS17SHNcMi1wNwR3gruNRxZBXtYVINNdT0JojjHO6SKY22nNtJbIbbfdfYcBcE+BCd0578Uz5peW7t68qej/T0NwuysEAEAEAaDTzHeZUM0zfjtsR/9R/utNu7N30rmct1E1vS4tRRPMzASSSSSSSSTcknMkniUvlI11GkkkkZDGKJsuwgdoauMlhQOQavMne4CxGQ3DlTTvikZJGbPY4Pae9puFJCWHkrV6EZwcZLqelm1gmpWyt3SRNkHg5oP7p1ReZJmDUHCruP0eCHp2NSY4D0LUoufMYqufMZW+trByydlS0e5KAx/dI0G1/Fv9hTjZFZOLpv05iDaVJ5UyEMT1ChnYF2cghAHBy4Z6jokUUiSJhPdZwtkVVmk3gsxbSyZscmWQV1VFGJVcG2bTSTC+ayxRHpObskl+eRzyW+Q2R5KjaV3WlKfpnkW7mkqSUfYwWlM0L2JH2Hfw/ykm29qqzp7kPHLp7e/9jVfS/0//wDJVuJVX4UXz/8A09P7mI4r5225PLPsiSikorkiV6raCOetLZmB7WwSOs4XFyWsBt4OcrdnBOXMzv1Bczp0FuNpt+hosaw801RNAf8AhvLR3t3sPm0hV60NybQ32bddot4zfqufyWBqYxIWnpycw4TN8HAMfbzDf1JhZSzFxMp9S2+Ksaq9eX3LNV0zIQAQAQBWGvqY82p2Dc6ck/Sw2/uUFd90abKhmq/ZFNxNVCTNXTiZDGqNstxidoauck6icg1c5O90bKMhunW9q7TI5xL/AND7+yafa/0Ptc2+1k7tf+J8+u//ALk8f1GmT4ukxwHoWpTc+YxVc+YztxfDY6mF8Mou14t3g8HN6iDYqOlVlTmpx6oq1KanFxZSGkWAS0UmxKLsJPJyAe68fs7rC1lpdwrxyuvqjO3NtKlLn01NaCr2SpgEoyeHBxXLOkfKWkknkbFC0vkcbNaP6nqHeqtarGEd6TwixSpubxExp6YNkeA4PDTs7Q3OIycW/lve3WLKOhmS35LB3WxF7qJ3q00UM0jamZtoY3XjBHSPG4/K0595HcVQ2leKMeFDq+pcsbXL4kunoa7WU6+JzdzYh/7bT+6sbJX4K+5DtJ/iGgaE3bUU2+iFsYuclGPV8jHebk/95cF8qv7mVzcSqS15fHofoHZVjCys6dCC6Ln7v1Z1OVRFyROtTEd6uY9UFvV4/wAJlZLmzIfUsu5Be5sdcGAm7KuMEiwiltw37Dz3Zlp+ldXlLK30RfTl6ot28n15r+UQDR7F3UVTHUMBIabPaPxMdk9vjbMd4CqUKu5IebUsu00XFfb5PRVFVsmjbJE4OY9oc1w3EHcnCeVyPnkouMt19Udy9OQgAgCvNd9AZKFkg/4MzSfleCy/qWqCusxyMtlT3a+NUUnGEukbKmjIaFGy5FHY0LkmSOdl4d4PhCAaEcDpHNYwXc9wa0DiXGwC7im3hFavOMIOUuiPR0VEIKRsI3RxNZ+ltk+oLDij5u6jqVnN+ryRFPBqTDAehalNz5jFNz5jNiq5ARTWfViPDpbgFz9mNlwDZzj8QvxDQ4g9yt2MW6yx6cytdtKk8lIUcpcM1qaE5SXMz9WKi+Rkuv3Kd5REsG10MwdldUmCSQx2YZBsgEvsQHNBOQOd9x4pZe3kqMeSyX7W1VV82b3SvG4sL26PDI28q5mzPUP9542hcNBFruAN+oXGW+y2nCrdPiVH8IvTnTt1uQRq9W2i3Pnl82UERAdbLlHZERjqFsz4jryt3l86UN1eJle2tFUlvPoXjDE1jQ1gDWtADQBYADIADgFn223ljhLHJFF6euviVT3OYPSNi1OyvIX3/cz+0X+KzTXVy+eLao1/TL9mc7JipX9BP/qQ/wDZGKvkx+hDi5eo4kWPqSg96rk4WhYP53H/AGppZLkzE/Usu/CPz/BaFTA2RjmSNDmOaWuaRcEHIgq60msMzMJOElKLw0UnpxoW+icZIrvpicjvdFf8Mnd1O8jnvV3Fu4c49DdbJ2xG6XDq8p/v8e/sZGrrTiOj2oKpzhCfeY4NLuTcT7wIGey6992Rv1qW1rYWJdCjtzZqqSVSgu96ot/DsQinYJIHtkY7c5puO8dx7jmr6aayjJzhKD3ZLD9zJXpyYGMY1BSM26qVkTTkNo2Lj1NbvcfBeNpdTqEJSeIrJCsU1mYVPHJBK+UxyNLHHkX2sRvGV7jfu4Lhzi1gtQtq9OSklzRTMrWte5sbxI0OIa9twHDgbHMZcCltSOGbO0rcSCf5o7GKFjOB2hcE0T6vDsEr1HLZZOqjRNxcK2dtmjoGne4m4MhHUBu6734C7G1o477+xkNvbSTXZ6b/AO5/x/cs/Eejd4FMqXjRmaXjRBk6HJMMB6FqU3PmMU3PmM2KrkBWmuip92ni4EyyH6Whrf7nJvsmGZSl7C3aMuUY+5VED7JvCWELZrLEk5RKowUEbXQOsLMTpHA75dg94kBZY/qHol173qbyXrXuzRmayK6KWvmNOPdb7r3gkh8gykcOoDJvi0nipLJzVFKX2+Di6UOK2ie6k6ZzaSV7vhfP7nfsta1x9cvpS3aEk6iXsXbJPcyWIqBcKE00N8Rqv+rb0a0fstZsxfgR/wB9TOX/AJrNYFfr0+JSlDVNfmiCzr8C4p1f6ZRl+TTMUiy+SVIOnNwfVPB+h6VWNWEakejSf5nW5coJFw6nKXZonP8A9SZ5/SAz9inFosQPnu36m9d40SJ2rQkOuqjDmOa5oe0tILSLhwtuI714+h1BtSTTweXOO62Zy6u5JpdT6PT8K9eRaGpWD3pXNny2bSU9s9q42JR3WuLjrsdwV61XV5+xmNuzjlQcOf8AV7aEp0607hw9uw20lS4XbFfJt9z5SNze7efurFSooLmKbSzncSwumpQ+M181VI6apeXvPXuaOyxu5re4JfKq5M1tGwhRp4ijUvYu0yCcEIGEOuCiTTR5QpyjPKZsoyVVY7puTRkRNLiA0EkmwABJJ6gBvXO7noTOoorMuSN5Q6JVs1timkseLhsAd5LrKWNvN+hTqbXtKay5p/HMn+i2rBkZElc5srhmIm9GD+cn4/CwHirlK0UecjOX/wBQTqrcoLC19f8ABYwFshkrhnOp0Yj0bvAqSl40SUvGiDJ0OSY4B0LUpufMYpufMZsVXICrddcZBp3cNiVvndn+U62TLuz+wr2iu9BlVxhMolCRxkavJI6TPuGQudUQta7Yc6RgD92zcj3rjq3qpVwlzWUWKab5LkdsNMXyCOIFxc4MYOLiTZvqrbaSy+SK6TbwubPSWj+FtpaaKBu6NgaT1u3vd5uJPmsvVnxJuT9R9TjuxUdDYLg7PP2lJvXVR/58g9Db9lsNnLFCPwZm+f4zNfdXnJJZZUjFyaS6sx5ngnL/APV8223c0bi5c6Swujer1Pt30zZ3FnYqlcSy85S/pWmf16ep1OSlD6Rferql5PDqYdbDJ/6jnSf7k8oLFNHzPac9+7qP3/YkalKAQBSetjRnm8/OIxaKckusMmSb3fqzd47SXXVLD3l6mv2JeqrT4U+sf2/wQKixSWGUSUzzG9t7PbvzyItuIPeo4dzmW7mKue5jK/3ocQwucXPJc5xLnOcblxOZJJ3lRzqZLttaKCSSNnheFyVEgigYXvdwHVxJO4DvK4hGU3iJZr1qVvTc6r5Gkrafk5ZIyQSx7mEjcS0lpI7slaaxyEdOSmlJdGImKOTLlOBksdZRNZLsJ7p34fijoJo5m5mORj7deyQbee7zUlNbskyreT4tKUNVg9M4ZXMqImTRG7JGh7T3Hr6jwt3JsnnmfPpwcJOL6oyl6chAGNiPRv8AAqSl40SUvGiDJ0OCY4B0LUpufMYqufMZsVXICo9cOOxS7NPHdz4XnbcPhBIsYweLss+q1vBzs6jOMHN9HyQrvasZSUF1XMrqFuV02guWRdN8zm6JduBypnGkl5CaKYi4jkY8i17hrgXDzF1TuKLcGkWqFRKSyXHovoFFHUNrBMJW3dJC1rbNs8HYN78A7IDqCV3G0HVp8PGOmXkv0LPcnv5J6lpeCAPPWMuvVVJ66if/AORy2tisUI/CMreedL5ZvtXGDNqasmVodHC3bLSLguJswEcR8R+kKltivuUtxf8AL9vUt7LpZqb/APT+5IdclG0U0D2tALZwzIAe66N54cLsCxV5FcPJ9C+m6rV04t9UVRJuKVrqbqfJHpHBqfk6eFnYijb6NAT+Kwkj5NVlvTctWZi6IzW4/jsNHHylQ/ZG5rRm957LG8SuJzUVlk9vb1K89ymsspDTTTGfEDsECKnBu2IG5dbc6V3E9wyHfvVCrdb3KJrrDYao96o8sj9HQuebRMe89TGl59Ggqt3pdBz+DRXeaRNcA1a1UxBnAp48r7WchH5WDcfmsp6dpOXi5Cq7+oLeksUu8/0/37E5xaOnwXD5pKdoD9kNa45ySSO91m0eIBJdbcADYK/GEaUeRlalxWvqy4j+3ovhHnmK535lUZM09CPoZTQoWMYx5HOy8Ozre1dJkU4E+1UaY81k5rUH+BK73HE5RSGwzvuY7j1HPiVcoVcd1md2rYuS4seq6l5K4ZwIAx8R6J/gVJS8aJKXjRBU6HBMcA6FqU3PmMVXPmM2KrkB551gQ8nWzs/5z3/rO2P7itRSqqdvTS0/bkIKlPdrTzr+/M1tC3JX6C7pTqvmdwbY29FIo+hw3yOuaC4XE6eUdRmSrV5pyaIimqyTTE+4/eYCbkg9cZP6fDdnr6z570R3aXKa3ZF1McCAWkEEAgg3BB3EHiEoGJyQB50qnXllPXLIfV5K3FosUY/CMndPNWXyWdqgo9mnllO+SXZB/LG0AfdzlndsVN6so6Id7NhilnVnZriI5i2/Gojt47L/ANrpBd+UzWfT+e2r4ZUtBS8rLFHv5SRjPJzgD9rpVSjvTSN3fVeFbznomek0+PlJX2nusLmz3U9IA6cWD3uF2R3F7AfifYjuF+O5Vq1wocl1HezNjzuu/PlH9WVHV1ckzzJPI6R5vdz3XOedh1DuGQS2dRz6mytbSnbRxTWCz9Wmh1PLTioqYuUe5ztgP+DZBsCG7jc333V62oRcd6SMxtradaNd0acsJY6dfzLIpqRkYtExjB1MaGj0AVxJLkjOTqSm8zbb9+Z3L04KV174ztzQ0rTlG3lXj8z8mA94aCfrVavL0HOy6OczfwVpA1U5M0lCJltChYwjE+li8ydOGhxC6I1h8ji6JCkcypZL11T6RGqpeSlN5afZYSTcuYR/Dces5EHw70zoVN+Jitq2fZ62V0f+4JwpxWY+I9E/wKkpeNElLxogqdDgmOAdC1KbnzGKrnzGbFVyA8+ayqrlMSqD2S2MfQ0A/e6f2UcUUJ7qWajNdRjJOqK7oqqvmc5V3I5ifY3hwXsZKSPJJxZ0VNPdQ1KWUSQqYZINCNOZcPIhm2pKW+7e+G+90fW3rZ6dRQ3djnvRHNtd+ki7aLEYpohNE8PjLdoOG4gZnwPcdyUOLUsMZbyayjzwHXuesk+putzRWKaXsjJVnmo37lz6sLezYbcXTX8eVeP6WWR2i83Mn/vQ0lksUYkS1z4wHPgpW5lp5d/cSCyMeNi8+YSS8n3d02P03QfEdV/CIvoMAcRpb7uU+4Y4j7gKna+YjRbdeLOaWhd2kOMMo6d88tyGDJo3vccmtHibZ8N6cTmoLLPnlvbzuKipwXNnnbFMRkqJpJpjd8jto23DgGjuAAHkk9SW/LeZ9Fs7eNvSjSj6E81daCCcCpq2/wALfHGcuUt+N/5eocfDfat7bPekJNsbZdNuhQfP1ensvf39C3WtAAAAAGQAyAHcmBj22+bPqACAPLml+I85rqmbg6Vwb8jDsM/laFQqPMjWWNLcpRRgQhV5DakjKYomXona1cMniddQLZ+q7hz5EFdKPeRyZmvHyJYc0TDVVX8jiDGn4ZmPiPVe222/m23mrVpPE8aiH6gt9633l1i8/b1L1TMxBj4j0T/AqSl40SUvGiCp0OCY4B0LUpufMYqufMZslXIDzhpew+0Kq/8A4iX02jb7WWltVmnHGiEVw8VJfJwgFgm9NYQtm8s+TLyfQI9SS6tdG2VpquVuA1kbWPG9ryXEkdeQFx3pHeXc7epFw+61G9tbwrU2pGLpBo9NRv2Zm3aT7sjQdh3nwPcU1tbyncru9dPUX3FrUoPn01NHLCCpp00yKM2jswzE6ikEraZ+yyVjmvYc2nabs7QHB4G5w6uKW17GM2pY6F6jeSisZMNlRla1jbcr0ayxhlSVLnktnV3ilPR0LG1VTDG+RzpRG+VocxrrbN23uLgbX1LL3qlUrNxTY/tsQppSZpNaeEsmDcRpHtljOzHKY3B7Rb4X3Hk0+SS3lF9cGv8Ap++inwW/df2K+osRdDLHKz4o3teO/ZN7ee7zVGn3ZJmmvFx6Uqb9UehdIcPFdRvjY5o5VjXMc5u0Bezmm3A248LptUjvxwfP7Wt2evGbzyfPBXuB6qJC69XIGtbILNZ73KMG/P8ADf8AyqkLR/8AI0Nz9QxUcUV1Xr6P+S2Y4w0BrQAAAABuAGQAV8yrbbyzmg8CAMTF5uTglf2IpHfpaSvH0OoLMkjyhHnvS2T5m1pR5IyYwomXqaMhijZcgdwC4J0iX6ssDFVUv5QXjjifteMgMbfsXn6VbtKe9LLEP1Bd8Ggorq3+3MiM9K6GWSJ/xRvdGeGbSRf7KGrHDaGNhWVWmpL1RkYbV8jPFKMuTkY/ya4E/a68pS3ZJnd9S4tGUNUemU7PmJj4j0b/AAKkpeNElLxogqdDgmWAdC1KbnzGKrnzGbFVyAovWVh/J4jIeErWSjzGyfu0rSbMlv0V7CO/W7UfuaRoyTpdBUzqnOSjqEkOpb+qXDORodt3xTvdL9OTWfZt/qWS2hU36z9uRo7OG7TWfUmFVTskaWSNa9rhYtcA4HxBVOMnF5jyLDipLDIFj+rZpu+jfsnfybzdvg128ed/JO7bbMo92ss+66/fX9BXX2ZF86bx7FeYnhksD9ieNzHd4yI62ncR4J5SrU60d6DyKalKdJ4msGBLAHbwupU4y5HkajXQ7KGOBjv47JDHbMQljX34H3xYjf1KtWhOEPwUs+5PSlGcvxG/sWDoTpJhwHMY4alrah5BNQ2NzZHPAZskxuNrgAbgEgvaFxUzUnFdPQc2lelSaVOXPPL5OyTVDCZXEVDxETkzZBcO7bJz9Eh7Is9eRr19Q1NxLcW9r6fl/ksWjphFGyNt9ljWsbfM2aLC/oriWDPzk5Scn1Z3IOQgAgAgCP6wKsRYdVuOV4HsHjINgfdy4m8RZPax3q0UtUeaIQlsmbakjJYFEy5FHewLhlqCO1ck/RF26pcL5KiEhHvTuMh69ke6weFgXfUm1rDdhnU+f7euOLdOK6R5fyyudalDyWJyEbpWRy91yNh1vNhPmq13HvZHX0/V3qGNHgi0u5U49TR1PCen6W+wy+/ZbfxsE+R8pl1Z14j0bvAqSl40d0vGiCp0OCZYB0LUpufMYqufMZsVXICvtbuF7UUVQ0ZxO2HfI/cfJwH6k22RV3ajg/X+BbtKnmnvL0Ky4LUiA+U1IZ5o4W75ZGR+G0bE+QufJU7qpw6bl7Fm3hvzSPRVJTtjYyNgs1jWsaOoNFgPQLGyeW2zTpYWEdq8PQgCPad4W+oo3siaHSAsc0ZX91w2tkncbXV3Z9aNK4jKTwireUnUouK6lKTxOY4te0tcMi1wII8QVsIyjNb0XlGZlFxeGdLWue4MjaXvO5o+I5XNgM9yhq1owXNr8yWnSlJ8kWVqx0OdEW1dRtsks9rYnDcDYB5Jz3XysFnb+7U/w49Nc5HdnbuPff5YLISoYBABABABABAFZ68sT2aeGnBzlk23D8kY/wDs5v6VXuJYjgbbHo79be0KcEPEJdvehsVRaW8jmxcslgZDAo2W4IyKOldNIyJnxSOaxvi42uuoR3mkji5rKlTlUfoj0tRUzYo2Rs+FjWsHg0WCeJYWD5bObnJyfq8lW676L36WYdUkR+zm/wC71VO8XJM0n03P8SUPuV5Q03Kyxx9uRjP1OAKoU45kkay7qcOjKeiZ6bTw+WmNiPRu8CpKXjRJS8aIKnQ4JlgHQtSm58xiq58xmxVcgNdpFQielmiP443AeNrtPqApaE3CpGS9GR1YqUGmUBG67b9y3MXlZMm1hm40FqYo8QifO9kbGiQhz3BjQ7YIbmcuKT7Wb4WEMtnJcTLLwpK6KUXikZIOtj2v/oVmsD4yF4AQAQBh4hhcM4tPEyQcNpoJHgd48lJTqzpvMG18Ec6UJ+JZNdh2h9HBKJoYQ2Rt9klz3bNxYkBxIBtfNS1LutUjuylyI6drSpy3oo3qrFgIAIAIAIAIAIAoLWzX8tiT2g3EDGRDqvm93nd9vJL7qXewa7YNDFLe1ZqdH8KNVURQNyMjrE9loF3u8mgqpTg6k8D+8uFa28qj9F+p3adYSykr5YYhaP3HsF72a5oNs+o7QU9xDdlyFeybp1qKcuvRmpYqjH8OhYWqDBOUndUvHuwjZZ1GRwsfRp/mCvWdPL3jM/Ul3uwVBdXzfwi3aidsbS+RzWNaLuc4hrQOsk7kwZjcZKh1maY0lYxkFMXyOjlD+VAtFk1zSATm6+1wFst6p3c4uGEabYFrWhX4jXdaK/Y5wcCwkOBGyW3DgeGzbO90vjlPka6soyi1Pp6npuha4RsEhu8MaHnrdYbR9bp4uh8tnjeeOhxxHo3eBUtLxo6peNEFTocEywDoWpTc+YxVc+YzYquQHCocQ1xAuQ0kDrIGQXq6nj6Hm6kN2jwW6o+BGSq+JmDiUG2QOsqpc09/CLNvPdyxgGGVLaiN9GxzpmPa5oZcE2INnEbmncb5WS6vbbke+0kXqNxvSSWWeoW7s8u7qSAbn1ABABABABABABABABABAEM0w1i0tE1zWPbNUWIbEwhwa7hyrhk0d2/uXE5qKLNva1KskkuWpRYmdK98khu+R7nvPW5x2nH1JSmrLLN/s+gqcEkWlqXwu7pqlw+G0TPP3pD/AGD1Vqyh1kI/qa55wop+7/j+SGay6rlMUqLbmFkY+hjQ7+baXNy8yJdiQ3aC9zSN3Kl6mmTxHLPQ+heEc1o4orWds7cnzvzdfw3eQTmjDcgkfNdoXPaLiVT0zy+F0NRrB0PmxF0IZOGRM2uUYdqxJIs8AZOItbPddeVYSl0eCSwuqNBylUjl+hUukeHwQVBgpJHTBgDXuIGctyCxmzvtkPG4S6vTUZYTybLZd1OtSdSpFRXp8E51c6BvD21VY3Z2bOiicLOvwfIDutwG++9Wbe3a70hNtjbEZRdCg/l/wv5LUV4ypjYj0bvAqSl40SUvGiCp0OCZ4B0LUpufMYqufMZsVXIAgCgNIaLkKuojtYNlcQOpr/fb9nBbOwnv0Iv2/Yy95DdrNHRo9TRyVtMyYXjfKGuFyL3BAFxnvsotoTlCm5Q6oks4xnNRl0L8oMPigbswxsjb1NaBfx6/NZSdSdR5m2/k0MKcYLEVgylwdhABABABABABABABAAoAo7XDpNVirfSNe6KBrWEBhsZQ5oJc9wzIvtC27Liq1WbTwO9n2tOcFNrL/Yrmmpe5U51DR29o36GzY2wVZvI6hDdWEXdqoIZhocchykznHuBsT6BNbXyzA7ebd617Io2aqM0skrt8kj5D3bRJt91SrSy2zUbPo7lOMSS6BYVzmuhYRdrDyr/ljsbebtkea5t4b9RHe2bns9pJrq+S+/8AjJ6DTg+dGBj1HJNTyxQyck97C1rx+EnjlmMsrjddcyTa5ElGUY1E5rKzzRGdCdX0VFaSXZlnHwm3uR/IDx/MfsoKVuoPL5saX+1p3EeHTW7DTX5/t0JqrInCAMbEejd8pUlLxokpeNEETocEzwDoWpTc+YxVc+YzYquQBAFOa0IQ2vJH44o3HxG03+jR6LUbGk3Ra0Yg2pHFVPVEIrrixaSHNIcCMiCDcEHgQbK5dQ3oNFW3nuyTRMtHdcMsYayvh5UAWM0ZDZD3ujPuk94I8Fmqlk14R9C6T6ln6O6UU1c0upZA4j4mEFsjfmYc7d+5U505Q8SLMZxl0ZuVwdBABABABABABABABAEf0h0NpK14fPGeUDdkPa4tds5kA8DvPDio50oz6ly1v69ssU3+iZqY9V9CN4lPjJ/gKLslLQvPb976SS+y/sZTNXWHjfAT4yy/s5e9lpafucPb1/8A9T/xj/Y1+snF4sPw808Aax8zTFExuVmnpH+ABOfW4Lqo1CGEQWlOpdXG9Lnzy2UjStySmb5n0C2jiJcepvCNmGSpcM5Hcmz5Gbz5uv8ApV+zhiO9qZP6kut+sqKfKPX5f+Cx1dM2EAEAEAEAY2I9G75SpKXjRJS8aIInQ4JngHQtSm58xiq58xmxVcgCAKe1nwv58XOaQzkowx1vdIFybHde5P2Wn2NKHCxnnnmINpqXF6csEPkaDvTeUU0Loywa2poL/DZUqtq30LVO4x1JjqcweTn/ACrmPDGRSe/Yhpc6zQ0nccto2/Kku0FuQ3X1yNbN7zyi8koGIQAQAQAQAQAQAQAQAQAQBFdOdN4cOZY/xJ3C8cQOfEB7+yy4OfG2XdxOaj1LFvbTrSxHpqUDi2LzVkxmqXbT3ZDg1jeDWDg0KhVm5czW2FpGit1HJuQVN82aGK3YnpDROnEdFTMGVoIieGZaC4+pKdU1iCR8zvZudzUk/wCp/ubZSFUIAIAIAIAxsR6N3ylSUvGiSl40QROhwTPAOhalNz5jFVz5jNiq5AEAfC0HfmhPQ8wcHQNO9rT5Be70tQ3UdYoo9/Jsv8g/wvd+Wp5urQ7wLbsly+Z6j6vD0L0AgAgAgAgAgAgAgAgD4gDzVrCo6iOvm51cve8vYd4MZcRHsdTQBa3CxVCrne5mt2eqbox4f3+TX4PhUs7wyGNz3nc1oufPgB3lV+cniI3ThQhxKrwi2NGNVobaSucHEWIhZ8P1u/F4DLvKtUrTHOQivvqGU8wt1havr9l6fqWa1oAsMgN3crpmD6gAgAgAgAgDGxHo3fKVJS8aJKXjRBE6HBNMA6FqUXPmMVXPmM2KgIAgAgAgAgAgAgAgAgAgAgAgAgAgAgAgAgDXYtgdPVbPOImSbPw7QzF99j1bslzKEZdUTUbmrRbdOTXwd9BQRQt2YY2Rt6mNDR9l7GKSwjmpVnVlvTbb9zKXpGEAEAEAEAEAEAY2JdG75SpKXjRJS8aIGnQ4JbglWxsLQ5wB6rpXcU5ObaQtrwk5vCM/n8fbHqoeFPQh4U9Bz+Ptj1Rwp6Bwp6Dn8fbHqjhT0DhT0HP4+2PVHCnoHCnoOfx9seqOFPQOFPQc/j7Y9UcKegcKeg5/H2x6o4U9A4U9Bz+Ptj1Rwp6Bwp6Dn8fbHqjhT0DhT0HP4+2PVHCnoHCnoOfx9seqOFPQOFPQc/j7Y9UcKegcKeg5/H2x6o4U9A4U9Bz+Ptj1Rwp6Bwp6Dn8fbHqjhT0DhT0HP4+2PVHCnoHCnoOfx9seqOFPQOFPQc/j7Y9UcKegcKeg5/H22+qOFPQOFPQc/j7Y9UcKegcKeg5/H2x6o4U9A4U9Bz+Ptj1Rwp6Bwp6Dn8fbHqjhT0DhT0HP4+2PVHCnoHCnoOfx9seqOFPQOFPQc/j7Y9UcKegcKehj19awxuAcNx4runTkpLkd06clJciGWTYanKb4j4leR6HkehwXR6EAEAEAEAEAEAEAEAEAEAEAEAEAEAEAEAEAEAEAEAEAEAEAEAEAfQvANqq5WP/Z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58374" name="Picture 6" descr="Combien coûte une médiation familial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700808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irds-448538_64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0" y="-78432"/>
            <a:ext cx="9144000" cy="69364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121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sz="4900" b="1" dirty="0" smtClean="0"/>
              <a:t>L’exemple de la médiation scolaire </a:t>
            </a:r>
            <a:r>
              <a:rPr lang="fr-CA" sz="4900" b="1" dirty="0" smtClean="0"/>
              <a:t>pour</a:t>
            </a:r>
            <a:r>
              <a:rPr lang="fr-CA" sz="4900" b="1" dirty="0" smtClean="0"/>
              <a:t> </a:t>
            </a:r>
            <a:r>
              <a:rPr lang="fr-CA" sz="4900" b="1" dirty="0" smtClean="0"/>
              <a:t>la résolution pacifique des conflit</a:t>
            </a:r>
            <a:endParaRPr lang="fr-CA" sz="53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5536" y="2276872"/>
            <a:ext cx="8424936" cy="3949899"/>
          </a:xfrm>
        </p:spPr>
        <p:txBody>
          <a:bodyPr>
            <a:normAutofit/>
          </a:bodyPr>
          <a:lstStyle/>
          <a:p>
            <a:pPr marL="82550" indent="0" algn="ctr">
              <a:buNone/>
            </a:pPr>
            <a:r>
              <a:rPr lang="fr-CA" sz="3600" dirty="0" smtClean="0"/>
              <a:t>Les élèves-médiateurs vont proposer leur aide lors de désaccords, </a:t>
            </a:r>
            <a:r>
              <a:rPr lang="fr-CA" sz="3600" dirty="0" smtClean="0"/>
              <a:t>de disputes </a:t>
            </a:r>
            <a:r>
              <a:rPr lang="fr-CA" sz="3600" dirty="0" smtClean="0"/>
              <a:t>ou de bagarres, ou à des victimes de violence.</a:t>
            </a:r>
            <a:endParaRPr lang="fr-CA" sz="3600" dirty="0"/>
          </a:p>
        </p:txBody>
      </p:sp>
      <p:pic>
        <p:nvPicPr>
          <p:cNvPr id="4" name="Image 3" descr="mediation sociale scolaire 1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4581128"/>
            <a:ext cx="2677003" cy="2276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IMG_2216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767736" y="4581128"/>
            <a:ext cx="2376264" cy="2276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paix10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99792" y="4434213"/>
            <a:ext cx="4032448" cy="2423787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irds-448538_64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-324544" y="0"/>
            <a:ext cx="9468544" cy="71734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sz="7300" dirty="0" smtClean="0"/>
              <a:t>Qu’est-ce que la paix?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-252536" y="1196752"/>
            <a:ext cx="939653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A" dirty="0" smtClean="0"/>
              <a:t> </a:t>
            </a:r>
            <a:r>
              <a:rPr lang="fr-CA" sz="2400" dirty="0" smtClean="0"/>
              <a:t> Selon le Petit Robert, c’est la </a:t>
            </a:r>
            <a:r>
              <a:rPr lang="fr-CA" sz="2400" dirty="0" smtClean="0"/>
              <a:t>« situation </a:t>
            </a:r>
            <a:r>
              <a:rPr lang="fr-CA" sz="2400" dirty="0" smtClean="0"/>
              <a:t>d’une nation, d’un état qui n’est pas en guerre, ce sont des rapports calmes entre </a:t>
            </a:r>
            <a:r>
              <a:rPr lang="fr-CA" sz="2400" dirty="0" smtClean="0"/>
              <a:t>nations ».</a:t>
            </a:r>
            <a:r>
              <a:rPr lang="fr-CA" sz="2400" dirty="0" smtClean="0">
                <a:ea typeface="Times New Roman" pitchFamily="18" charset="0"/>
                <a:cs typeface="Arial" pitchFamily="34" charset="0"/>
              </a:rPr>
              <a:t>  </a:t>
            </a:r>
            <a:endParaRPr lang="fr-CA" sz="2400" dirty="0" smtClean="0">
              <a:ea typeface="Times New Roman" pitchFamily="18" charset="0"/>
              <a:cs typeface="Arial" pitchFamily="34" charset="0"/>
            </a:endParaRPr>
          </a:p>
          <a:p>
            <a:pPr lvl="0" algn="ctr">
              <a:buNone/>
            </a:pPr>
            <a:r>
              <a:rPr lang="fr-C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Dimension politique</a:t>
            </a:r>
          </a:p>
          <a:p>
            <a:pPr algn="ctr">
              <a:buNone/>
            </a:pPr>
            <a:endParaRPr lang="fr-C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algn="ctr">
              <a:buNone/>
            </a:pPr>
            <a:endParaRPr lang="fr-C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endParaRPr lang="fr-CA" sz="1100" dirty="0" smtClean="0"/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0" y="2924944"/>
            <a:ext cx="914400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CA" sz="105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 sz="2400" dirty="0" smtClean="0"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 sz="2400" dirty="0" smtClean="0"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A" sz="2400" dirty="0" smtClean="0">
                <a:ea typeface="Times New Roman" pitchFamily="18" charset="0"/>
                <a:cs typeface="Arial" pitchFamily="34" charset="0"/>
              </a:rPr>
              <a:t>La paix se définit </a:t>
            </a:r>
            <a:r>
              <a:rPr lang="fr-CA" sz="2400" dirty="0" smtClean="0">
                <a:ea typeface="Times New Roman" pitchFamily="18" charset="0"/>
                <a:cs typeface="Arial" pitchFamily="34" charset="0"/>
              </a:rPr>
              <a:t>également</a:t>
            </a:r>
            <a:r>
              <a:rPr lang="fr-CA" sz="2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fr-CA" sz="2400" dirty="0" smtClean="0">
                <a:ea typeface="Times New Roman" pitchFamily="18" charset="0"/>
                <a:cs typeface="Arial" pitchFamily="34" charset="0"/>
              </a:rPr>
              <a:t>comme étant un état </a:t>
            </a:r>
            <a:r>
              <a:rPr lang="fr-CA" sz="2400" dirty="0" smtClean="0"/>
              <a:t>de calme et d’harmonie que l’on peut ressentir à l’intérieur de soi.</a:t>
            </a:r>
            <a:r>
              <a:rPr lang="fr-CA" sz="2400" dirty="0" smtClean="0">
                <a:ea typeface="Times New Roman" pitchFamily="18" charset="0"/>
                <a:cs typeface="Arial" pitchFamily="34" charset="0"/>
              </a:rPr>
              <a:t> </a:t>
            </a:r>
            <a:endParaRPr lang="fr-C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Dimension personnelle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C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C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CA" dirty="0" smtClean="0"/>
          </a:p>
          <a:p>
            <a:endParaRPr lang="fr-CA" dirty="0"/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1835696" y="515719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À</a:t>
            </a:r>
            <a:r>
              <a:rPr lang="fr-CA" sz="2400" b="1" dirty="0" smtClean="0"/>
              <a:t> l’école </a:t>
            </a:r>
            <a:r>
              <a:rPr lang="fr-CA" sz="2400" dirty="0" smtClean="0"/>
              <a:t>c’est une façon de vivre les relations avec ses pairs, une façon de régler les conflits et de réagir contre l’injustice</a:t>
            </a:r>
            <a:r>
              <a:rPr lang="fr-CA" sz="2000" dirty="0" smtClean="0"/>
              <a:t>.</a:t>
            </a:r>
            <a:endParaRPr lang="fr-CA" sz="2000" dirty="0"/>
          </a:p>
        </p:txBody>
      </p:sp>
      <p:sp>
        <p:nvSpPr>
          <p:cNvPr id="10" name="ZoneTexte 9"/>
          <p:cNvSpPr txBox="1"/>
          <p:nvPr>
            <p:custDataLst>
              <p:tags r:id="rId6"/>
            </p:custDataLst>
          </p:nvPr>
        </p:nvSpPr>
        <p:spPr>
          <a:xfrm>
            <a:off x="-327570" y="2755711"/>
            <a:ext cx="94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CA" sz="2400" dirty="0" smtClean="0"/>
              <a:t> La paix est aussi reliée aux rapports que nous entretenons avec les autres. </a:t>
            </a:r>
            <a:r>
              <a:rPr lang="fr-C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 sociale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8" grpId="0" build="allAtOnce"/>
      <p:bldP spid="1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irds-448538_64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-78432"/>
            <a:ext cx="9144000" cy="693643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1772816"/>
            <a:ext cx="9144000" cy="377728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CA" dirty="0" smtClean="0"/>
              <a:t>En laissant à chacun la possibilité de s’exprimer librement, mais respectueusement, sur sa perception du conflit.</a:t>
            </a:r>
          </a:p>
          <a:p>
            <a:pPr lvl="0" algn="ctr">
              <a:buNone/>
            </a:pPr>
            <a:endParaRPr lang="fr-CA" sz="1800" dirty="0" smtClean="0"/>
          </a:p>
          <a:p>
            <a:pPr lvl="0" algn="ctr">
              <a:buNone/>
            </a:pPr>
            <a:r>
              <a:rPr lang="fr-CA" sz="2400" dirty="0" smtClean="0"/>
              <a:t>Résultat : </a:t>
            </a:r>
            <a:r>
              <a:rPr lang="fr-CA" sz="2400" i="1" dirty="0" smtClean="0"/>
              <a:t>Le conflit se résout directement, sans intermédiaires, dans une atmosphère de </a:t>
            </a:r>
            <a:r>
              <a:rPr lang="fr-CA" sz="2400" i="1" dirty="0" smtClean="0"/>
              <a:t>coopération </a:t>
            </a:r>
            <a:r>
              <a:rPr lang="fr-CA" sz="2400" i="1" dirty="0" smtClean="0"/>
              <a:t>plus </a:t>
            </a:r>
            <a:r>
              <a:rPr lang="fr-CA" sz="2400" i="1" dirty="0" smtClean="0"/>
              <a:t>respectueuse </a:t>
            </a:r>
            <a:r>
              <a:rPr lang="fr-CA" sz="2400" i="1" dirty="0" smtClean="0"/>
              <a:t>de l’autre, </a:t>
            </a:r>
            <a:r>
              <a:rPr lang="fr-CA" sz="2400" i="1" dirty="0" smtClean="0"/>
              <a:t>et donc </a:t>
            </a:r>
            <a:r>
              <a:rPr lang="fr-CA" sz="2400" i="1" dirty="0" smtClean="0"/>
              <a:t>moins tendue.</a:t>
            </a:r>
          </a:p>
          <a:p>
            <a:pPr lvl="0" algn="ctr">
              <a:buNone/>
            </a:pPr>
            <a:endParaRPr lang="fr-CA" dirty="0" smtClean="0"/>
          </a:p>
          <a:p>
            <a:endParaRPr lang="en-CA" dirty="0" smtClean="0"/>
          </a:p>
          <a:p>
            <a:endParaRPr lang="fr-CA" dirty="0"/>
          </a:p>
        </p:txBody>
      </p:sp>
      <p:pic>
        <p:nvPicPr>
          <p:cNvPr id="4" name="Image 3" descr="images (11)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411759" y="5085185"/>
            <a:ext cx="2763037" cy="177281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4- </a:t>
            </a:r>
            <a:r>
              <a:rPr lang="fr-CA" b="1" dirty="0" smtClean="0"/>
              <a:t>Les </a:t>
            </a:r>
            <a:r>
              <a:rPr lang="fr-CA" b="1" dirty="0" smtClean="0"/>
              <a:t>deux parties choisissent de dialoguer directement</a:t>
            </a:r>
            <a:endParaRPr lang="fr-CA" b="1" dirty="0"/>
          </a:p>
        </p:txBody>
      </p:sp>
      <p:pic>
        <p:nvPicPr>
          <p:cNvPr id="7" name="Image 6" descr="paix1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5085185"/>
            <a:ext cx="2671880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japanese-peace-park-.LDjpg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20888" y="0"/>
            <a:ext cx="6923112" cy="922114"/>
          </a:xfrm>
        </p:spPr>
        <p:txBody>
          <a:bodyPr>
            <a:normAutofit fontScale="90000"/>
          </a:bodyPr>
          <a:lstStyle/>
          <a:p>
            <a:r>
              <a:rPr lang="fr-CA" dirty="0"/>
              <a:t>L</a:t>
            </a:r>
            <a:r>
              <a:rPr lang="fr-CA" dirty="0" smtClean="0"/>
              <a:t>a communication non-violente</a:t>
            </a:r>
            <a:endParaRPr lang="fr-CA" dirty="0"/>
          </a:p>
        </p:txBody>
      </p:sp>
      <p:pic>
        <p:nvPicPr>
          <p:cNvPr id="6" name="Espace réservé du contenu 4" descr="ob_915167_citation-nelson-mandela-la-meilleure-a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59632" y="1988840"/>
            <a:ext cx="7662390" cy="3734166"/>
          </a:xfrm>
          <a:prstGeom prst="rect">
            <a:avLst/>
          </a:prstGeom>
        </p:spPr>
      </p:pic>
      <p:pic>
        <p:nvPicPr>
          <p:cNvPr id="5" name="Espace réservé du contenu 4" descr="images (1).jp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876256" y="692696"/>
            <a:ext cx="1772816" cy="1772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 descr="japanese-peace-park-.LDjpg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373016" y="116632"/>
            <a:ext cx="5770984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CA" sz="4400" dirty="0" smtClean="0"/>
              <a:t>La communication non-violente vise à développer des </a:t>
            </a:r>
            <a:r>
              <a:rPr lang="fr-CA" sz="4400" b="1" dirty="0" smtClean="0"/>
              <a:t>relations harmonieuses et respectueuses </a:t>
            </a:r>
            <a:r>
              <a:rPr lang="fr-CA" sz="4400" dirty="0" smtClean="0"/>
              <a:t>entre les humains, principalement pour arriver à résoudre les conflits et mieux se connaître soi-même. </a:t>
            </a:r>
          </a:p>
          <a:p>
            <a:endParaRPr lang="fr-CA" dirty="0"/>
          </a:p>
        </p:txBody>
      </p:sp>
      <p:pic>
        <p:nvPicPr>
          <p:cNvPr id="4" name="Image 3" descr="speech-938585_640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932040" y="4509120"/>
            <a:ext cx="2880320" cy="196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japanese-peace-park-.LDjpg.jp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 smtClean="0"/>
              <a:t>La communication non-</a:t>
            </a:r>
            <a:r>
              <a:rPr lang="en-CA" dirty="0" err="1" smtClean="0"/>
              <a:t>violente</a:t>
            </a:r>
            <a:endParaRPr lang="fr-CA" dirty="0"/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5220072" y="3717032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fr-CA" dirty="0" smtClean="0">
                <a:latin typeface="Agency FB" pitchFamily="34" charset="0"/>
              </a:rPr>
              <a:t>J’OBSERVE</a:t>
            </a:r>
          </a:p>
          <a:p>
            <a:pPr algn="ctr"/>
            <a:endParaRPr lang="fr-CA" dirty="0" smtClean="0">
              <a:latin typeface="Agency FB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fr-CA" dirty="0" smtClean="0">
                <a:latin typeface="Agency FB" pitchFamily="34" charset="0"/>
              </a:rPr>
              <a:t>J’EXPRIME</a:t>
            </a:r>
          </a:p>
          <a:p>
            <a:pPr algn="ctr">
              <a:buFont typeface="Arial" pitchFamily="34" charset="0"/>
              <a:buChar char="•"/>
            </a:pPr>
            <a:endParaRPr lang="fr-CA" dirty="0" smtClean="0">
              <a:latin typeface="Agency FB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fr-CA" dirty="0" smtClean="0">
                <a:latin typeface="Agency FB" pitchFamily="34" charset="0"/>
              </a:rPr>
              <a:t>JE PRÉCISE </a:t>
            </a:r>
            <a:r>
              <a:rPr lang="fr-CA" dirty="0" smtClean="0">
                <a:latin typeface="Agency FB" pitchFamily="34" charset="0"/>
              </a:rPr>
              <a:t>MES </a:t>
            </a:r>
            <a:r>
              <a:rPr lang="fr-CA" dirty="0" smtClean="0">
                <a:latin typeface="Agency FB" pitchFamily="34" charset="0"/>
              </a:rPr>
              <a:t>BESOINS</a:t>
            </a:r>
          </a:p>
          <a:p>
            <a:pPr algn="ctr">
              <a:buFont typeface="Arial" pitchFamily="34" charset="0"/>
              <a:buChar char="•"/>
            </a:pPr>
            <a:endParaRPr lang="fr-CA" dirty="0" smtClean="0">
              <a:latin typeface="Agency FB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fr-CA" dirty="0" smtClean="0">
                <a:latin typeface="Agency FB" pitchFamily="34" charset="0"/>
              </a:rPr>
              <a:t>JE FAIS UNE DEMANDE </a:t>
            </a:r>
            <a:r>
              <a:rPr lang="fr-CA" dirty="0" smtClean="0">
                <a:latin typeface="Agency FB" pitchFamily="34" charset="0"/>
              </a:rPr>
              <a:t>CLAIR</a:t>
            </a:r>
            <a:r>
              <a:rPr lang="fr-CA" dirty="0" smtClean="0">
                <a:latin typeface="Agency FB" pitchFamily="34" charset="0"/>
              </a:rPr>
              <a:t>E</a:t>
            </a:r>
            <a:endParaRPr lang="fr-CA" dirty="0" smtClean="0">
              <a:latin typeface="Agency FB" pitchFamily="34" charset="0"/>
            </a:endParaRPr>
          </a:p>
          <a:p>
            <a:endParaRPr lang="fr-CA" dirty="0"/>
          </a:p>
        </p:txBody>
      </p:sp>
      <p:sp>
        <p:nvSpPr>
          <p:cNvPr id="7" name="Arrondir un rectangle à un seul coin 6"/>
          <p:cNvSpPr/>
          <p:nvPr>
            <p:custDataLst>
              <p:tags r:id="rId4"/>
            </p:custDataLst>
          </p:nvPr>
        </p:nvSpPr>
        <p:spPr>
          <a:xfrm>
            <a:off x="4788024" y="3789040"/>
            <a:ext cx="72008" cy="7200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4067944" y="1340768"/>
            <a:ext cx="4896544" cy="2016224"/>
          </a:xfrm>
          <a:prstGeom prst="rect">
            <a:avLst/>
          </a:prstGeom>
          <a:solidFill>
            <a:schemeClr val="bg2"/>
          </a:solidFill>
          <a:ln w="12700"/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>
            <p:custDataLst>
              <p:tags r:id="rId6"/>
            </p:custDataLst>
          </p:nvPr>
        </p:nvSpPr>
        <p:spPr>
          <a:xfrm>
            <a:off x="4427984" y="1700808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/>
              <a:t>La paix ce n’est pas seulement un mot, c’est aussi un </a:t>
            </a:r>
            <a:r>
              <a:rPr lang="fr-CA" sz="3200" u="sng" dirty="0" smtClean="0"/>
              <a:t>comportement</a:t>
            </a:r>
            <a:r>
              <a:rPr lang="fr-CA" sz="3200" dirty="0" smtClean="0"/>
              <a:t>.</a:t>
            </a:r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Communication </a:t>
            </a:r>
            <a:r>
              <a:rPr lang="en-CA" dirty="0" err="1" smtClean="0"/>
              <a:t>basée</a:t>
            </a:r>
            <a:r>
              <a:rPr lang="en-CA" dirty="0" smtClean="0"/>
              <a:t> </a:t>
            </a:r>
            <a:r>
              <a:rPr lang="en-CA" dirty="0" err="1" smtClean="0"/>
              <a:t>sur</a:t>
            </a:r>
            <a:r>
              <a:rPr lang="en-CA" dirty="0" smtClean="0"/>
              <a:t> la domination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CA" i="1" dirty="0" smtClean="0"/>
              <a:t>   </a:t>
            </a:r>
            <a:r>
              <a:rPr lang="fr-CA" i="1" dirty="0" smtClean="0"/>
              <a:t>« Tu </a:t>
            </a:r>
            <a:r>
              <a:rPr lang="fr-CA" i="1" dirty="0" smtClean="0"/>
              <a:t>es insupportable de laisser trainer tes affaires comme ça, tu ne penses vraiment qu’à toi, tu m’énerves</a:t>
            </a:r>
            <a:r>
              <a:rPr lang="fr-CA" i="1" dirty="0" smtClean="0"/>
              <a:t>! »</a:t>
            </a:r>
            <a:endParaRPr lang="fr-CA" i="1" dirty="0" smtClean="0"/>
          </a:p>
          <a:p>
            <a:endParaRPr lang="fr-CA" dirty="0"/>
          </a:p>
        </p:txBody>
      </p:sp>
      <p:pic>
        <p:nvPicPr>
          <p:cNvPr id="5" name="Image 4" descr="paix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263745"/>
            <a:ext cx="3024336" cy="3594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Les 4 </a:t>
            </a:r>
            <a:r>
              <a:rPr lang="en-CA" dirty="0" err="1" smtClean="0"/>
              <a:t>étapes</a:t>
            </a:r>
            <a:r>
              <a:rPr lang="en-CA" dirty="0" smtClean="0"/>
              <a:t> de la communication </a:t>
            </a:r>
            <a:br>
              <a:rPr lang="en-CA" dirty="0" smtClean="0"/>
            </a:br>
            <a:r>
              <a:rPr lang="en-CA" dirty="0" smtClean="0"/>
              <a:t>non-</a:t>
            </a:r>
            <a:r>
              <a:rPr lang="en-CA" dirty="0" err="1" smtClean="0"/>
              <a:t>violente</a:t>
            </a:r>
            <a:endParaRPr lang="fr-CA" dirty="0"/>
          </a:p>
        </p:txBody>
      </p:sp>
      <p:pic>
        <p:nvPicPr>
          <p:cNvPr id="4" name="Image 3" descr="pai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7308304" cy="2700914"/>
          </a:xfrm>
          <a:prstGeom prst="rect">
            <a:avLst/>
          </a:prstGeom>
        </p:spPr>
      </p:pic>
      <p:pic>
        <p:nvPicPr>
          <p:cNvPr id="5" name="Image 4" descr="paix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933056"/>
            <a:ext cx="7128792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fr-CA" dirty="0" smtClean="0"/>
              <a:t>En </a:t>
            </a:r>
            <a:r>
              <a:rPr lang="fr-CA" dirty="0" smtClean="0"/>
              <a:t>passant par ces 4 étapes et </a:t>
            </a:r>
            <a:r>
              <a:rPr lang="fr-CA" dirty="0" smtClean="0"/>
              <a:t>en aidant l’autre à faire de même, nous établissons un courant de communication qui débouche naturellement sur </a:t>
            </a:r>
            <a:r>
              <a:rPr lang="fr-CA" b="1" u="sng" dirty="0" smtClean="0"/>
              <a:t>une meilleure compréhension. </a:t>
            </a:r>
            <a:endParaRPr lang="fr-CA" dirty="0"/>
          </a:p>
        </p:txBody>
      </p:sp>
      <p:pic>
        <p:nvPicPr>
          <p:cNvPr id="1026" name="Picture 2" descr="https://upload.wikimedia.org/wikipedia/commons/thumb/b/b2/Bonhomme_OSBD.svg/500px-Bonhomme_OSBD.sv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838077"/>
            <a:ext cx="6964028" cy="4019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ccess-933120_64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-1057723" y="-531440"/>
            <a:ext cx="11102331" cy="7632848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03648" y="1628800"/>
            <a:ext cx="6048672" cy="4525963"/>
          </a:xfrm>
        </p:spPr>
        <p:txBody>
          <a:bodyPr/>
          <a:lstStyle/>
          <a:p>
            <a:pPr algn="ctr">
              <a:buNone/>
              <a:defRPr/>
            </a:pPr>
            <a:r>
              <a:rPr lang="fr-C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Mettre en pratique la règle d’or de la communication :</a:t>
            </a:r>
          </a:p>
          <a:p>
            <a:pPr algn="ctr">
              <a:defRPr/>
            </a:pPr>
            <a:endParaRPr lang="fr-C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  <a:defRPr/>
            </a:pPr>
            <a:r>
              <a:rPr lang="en-C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“Le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</a:t>
            </a:r>
            <a:r>
              <a:rPr lang="en-C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CA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tue</a:t>
            </a:r>
            <a:r>
              <a:rPr lang="en-C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 </a:t>
            </a:r>
          </a:p>
          <a:p>
            <a:pPr algn="ctr">
              <a:buNone/>
              <a:defRPr/>
            </a:pPr>
            <a:r>
              <a:rPr lang="en-C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 le </a:t>
            </a:r>
            <a:r>
              <a:rPr lang="en-C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</a:t>
            </a:r>
            <a:r>
              <a:rPr lang="en-C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CA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donne</a:t>
            </a:r>
            <a:r>
              <a:rPr lang="en-C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vie!”</a:t>
            </a:r>
            <a:endParaRPr lang="fr-C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wheat-LD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-14270" y="0"/>
            <a:ext cx="915827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6000" b="1" dirty="0" smtClean="0"/>
              <a:t>Cultivons la PAIX</a:t>
            </a:r>
            <a:endParaRPr lang="fr-CA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ccess-933120_64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-1476672" y="-603448"/>
            <a:ext cx="12025336" cy="83529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340768"/>
            <a:ext cx="9144000" cy="1143000"/>
          </a:xfrm>
        </p:spPr>
        <p:txBody>
          <a:bodyPr>
            <a:noAutofit/>
          </a:bodyPr>
          <a:lstStyle/>
          <a:p>
            <a:r>
              <a:rPr lang="fr-CA" sz="4800" b="1" dirty="0" smtClean="0"/>
              <a:t>Comment cultiver </a:t>
            </a:r>
            <a:br>
              <a:rPr lang="fr-CA" sz="4800" b="1" dirty="0" smtClean="0"/>
            </a:br>
            <a:r>
              <a:rPr lang="fr-CA" sz="4800" b="1" dirty="0" smtClean="0"/>
              <a:t>la paix autour de soi ?</a:t>
            </a:r>
            <a:endParaRPr lang="fr-CA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63688" y="2564904"/>
            <a:ext cx="511256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A" sz="2800" dirty="0" smtClean="0"/>
              <a:t>      Il s'agit d'un </a:t>
            </a:r>
            <a:r>
              <a:rPr lang="fr-CA" sz="4000" dirty="0" smtClean="0"/>
              <a:t>engagement de soi et des autres </a:t>
            </a:r>
            <a:r>
              <a:rPr lang="fr-CA" sz="2800" u="sng" dirty="0" smtClean="0"/>
              <a:t>au quotidien</a:t>
            </a:r>
            <a:r>
              <a:rPr lang="fr-CA" sz="2800" dirty="0" smtClean="0"/>
              <a:t> dans l'application de valeurs personnelles à travers ses </a:t>
            </a:r>
            <a:r>
              <a:rPr lang="fr-CA" sz="4000" dirty="0" smtClean="0"/>
              <a:t>actes, ses paroles et sa façon de penser.</a:t>
            </a:r>
            <a:endParaRPr lang="fr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irds-448538_64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-324544" y="0"/>
            <a:ext cx="9468544" cy="69364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CA" sz="3200" b="1" dirty="0" smtClean="0"/>
              <a:t>L’importance de </a:t>
            </a:r>
            <a:br>
              <a:rPr lang="fr-CA" sz="3200" b="1" dirty="0" smtClean="0"/>
            </a:br>
            <a:r>
              <a:rPr lang="fr-CA" sz="3200" b="1" dirty="0" smtClean="0"/>
              <a:t>l’éducation à la paix </a:t>
            </a:r>
            <a:endParaRPr lang="fr-CA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1628800"/>
            <a:ext cx="8892480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A" dirty="0" smtClean="0"/>
              <a:t>La </a:t>
            </a:r>
            <a:r>
              <a:rPr lang="fr-CA" dirty="0" smtClean="0"/>
              <a:t>paix, c’est </a:t>
            </a:r>
            <a:r>
              <a:rPr lang="fr-CA" dirty="0" smtClean="0"/>
              <a:t>une façon </a:t>
            </a:r>
            <a:r>
              <a:rPr lang="fr-CA" b="1" dirty="0" smtClean="0"/>
              <a:t>de favoriser le développement des valeurs humaines et le respect des droits humains</a:t>
            </a:r>
            <a:r>
              <a:rPr lang="fr-CA" dirty="0" smtClean="0"/>
              <a:t>. </a:t>
            </a:r>
            <a:endParaRPr lang="fr-CA" dirty="0" smtClean="0"/>
          </a:p>
          <a:p>
            <a:pPr marL="0" indent="0" algn="just">
              <a:buNone/>
            </a:pPr>
            <a:r>
              <a:rPr lang="fr-CA" dirty="0" smtClean="0"/>
              <a:t>Dans </a:t>
            </a:r>
            <a:r>
              <a:rPr lang="fr-CA" dirty="0" smtClean="0"/>
              <a:t>le cadre de cette animation,</a:t>
            </a:r>
            <a:r>
              <a:rPr lang="fr-CA" b="1" dirty="0" smtClean="0"/>
              <a:t> </a:t>
            </a:r>
            <a:r>
              <a:rPr lang="fr-CA" dirty="0" smtClean="0"/>
              <a:t>nous allons aussi l’aborder de façon plus personnelle, en terme d’attitude afin </a:t>
            </a:r>
            <a:r>
              <a:rPr lang="fr-CA" b="1" dirty="0" smtClean="0"/>
              <a:t>d’apprendre à résoudre nos conflits interpersonnels.</a:t>
            </a:r>
          </a:p>
          <a:p>
            <a:pPr algn="ctr">
              <a:buNone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3" descr="japanese-peace-park-.LDjpg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-2556792" y="0"/>
            <a:ext cx="11700792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43808" y="188640"/>
            <a:ext cx="6300192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4400" b="1" dirty="0" smtClean="0"/>
              <a:t>La paix se construit par :</a:t>
            </a:r>
          </a:p>
          <a:p>
            <a:pPr algn="ctr"/>
            <a:r>
              <a:rPr lang="fr-CA" dirty="0" smtClean="0"/>
              <a:t>la tolérance</a:t>
            </a:r>
          </a:p>
          <a:p>
            <a:pPr algn="ctr"/>
            <a:r>
              <a:rPr lang="fr-CA" dirty="0" smtClean="0"/>
              <a:t>l’ouverture à l’autre</a:t>
            </a:r>
          </a:p>
          <a:p>
            <a:pPr algn="ctr"/>
            <a:r>
              <a:rPr lang="en-CA" dirty="0" smtClean="0"/>
              <a:t>le </a:t>
            </a:r>
            <a:r>
              <a:rPr lang="en-CA" dirty="0" err="1" smtClean="0"/>
              <a:t>partage</a:t>
            </a:r>
            <a:endParaRPr lang="en-CA" dirty="0" smtClean="0"/>
          </a:p>
          <a:p>
            <a:pPr algn="ctr"/>
            <a:r>
              <a:rPr lang="en-CA" dirty="0" smtClean="0"/>
              <a:t>la politesse et la </a:t>
            </a:r>
            <a:r>
              <a:rPr lang="en-CA" dirty="0" err="1" smtClean="0"/>
              <a:t>courtoisie</a:t>
            </a:r>
            <a:endParaRPr lang="en-CA" dirty="0" smtClean="0"/>
          </a:p>
          <a:p>
            <a:pPr algn="ctr"/>
            <a:r>
              <a:rPr lang="en-CA" dirty="0" err="1" smtClean="0"/>
              <a:t>l’altruisme</a:t>
            </a:r>
            <a:endParaRPr lang="fr-CA" dirty="0" smtClean="0"/>
          </a:p>
          <a:p>
            <a:pPr algn="ctr"/>
            <a:r>
              <a:rPr lang="fr-CA" dirty="0" smtClean="0"/>
              <a:t>la compassion</a:t>
            </a:r>
          </a:p>
          <a:p>
            <a:pPr algn="ctr"/>
            <a:r>
              <a:rPr lang="fr-CA" dirty="0" smtClean="0"/>
              <a:t>la coopération</a:t>
            </a:r>
          </a:p>
          <a:p>
            <a:pPr algn="ctr"/>
            <a:endParaRPr lang="fr-CA" dirty="0"/>
          </a:p>
        </p:txBody>
      </p:sp>
      <p:pic>
        <p:nvPicPr>
          <p:cNvPr id="4" name="Image 3" descr="images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499992" y="5330178"/>
            <a:ext cx="2304256" cy="152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://www.cameroun-online.com/images/site/news/1348243308-paix.jpg">
            <a:hlinkClick r:id="rId11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5372057"/>
            <a:ext cx="1981596" cy="1485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0" y="5290794"/>
            <a:ext cx="2004492" cy="1567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boys-271057__180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23528" y="5319210"/>
            <a:ext cx="2051720" cy="153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japanese-peace-park-.LDjpg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95736" y="274638"/>
            <a:ext cx="6948264" cy="1143000"/>
          </a:xfrm>
        </p:spPr>
        <p:txBody>
          <a:bodyPr>
            <a:normAutofit/>
          </a:bodyPr>
          <a:lstStyle/>
          <a:p>
            <a:r>
              <a:rPr lang="fr-CA" b="1" dirty="0" smtClean="0"/>
              <a:t>Coopération ou compétition</a:t>
            </a:r>
            <a:endParaRPr lang="fr-CA" b="1" dirty="0"/>
          </a:p>
        </p:txBody>
      </p:sp>
      <p:pic>
        <p:nvPicPr>
          <p:cNvPr id="5" name="Image 4" descr="pencil-37254_640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588224" y="3068960"/>
            <a:ext cx="2250814" cy="2780928"/>
          </a:xfrm>
          <a:prstGeom prst="rect">
            <a:avLst/>
          </a:prstGeom>
        </p:spPr>
      </p:pic>
      <p:pic>
        <p:nvPicPr>
          <p:cNvPr id="6" name="Image 5" descr="cooperation-384084__180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716016" y="2564904"/>
            <a:ext cx="241935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ymbole_de_paix_chino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6984776" cy="457046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3" descr="japanese-peace-park-.LDjpg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Deviens un instrument de paix</a:t>
            </a:r>
            <a:endParaRPr lang="fr-CA" dirty="0"/>
          </a:p>
        </p:txBody>
      </p:sp>
      <p:pic>
        <p:nvPicPr>
          <p:cNvPr id="5" name="Image 4" descr="sois-le-changement-que-tu-veux-voir-dans-le-monde-gandhi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11560" y="1973425"/>
            <a:ext cx="8532440" cy="2716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Espace réservé du contenu 3" descr="Gandhi_640 (1).jp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619672" y="1628800"/>
            <a:ext cx="3744416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nnière, En Tête, Silhouette, L'Homme, Femme, Relati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260648"/>
            <a:ext cx="6120680" cy="604867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548680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n-CA" sz="5400" b="1" dirty="0" err="1" smtClean="0">
                <a:solidFill>
                  <a:schemeClr val="bg1"/>
                </a:solidFill>
              </a:rPr>
              <a:t>Qu’est-ce</a:t>
            </a:r>
            <a:r>
              <a:rPr lang="en-CA" sz="5400" b="1" dirty="0" smtClean="0">
                <a:solidFill>
                  <a:schemeClr val="bg1"/>
                </a:solidFill>
              </a:rPr>
              <a:t> </a:t>
            </a:r>
            <a:r>
              <a:rPr lang="en-CA" sz="5400" b="1" dirty="0" err="1" smtClean="0">
                <a:solidFill>
                  <a:schemeClr val="bg1"/>
                </a:solidFill>
              </a:rPr>
              <a:t>qu’un</a:t>
            </a:r>
            <a:r>
              <a:rPr lang="en-CA" sz="5400" b="1" dirty="0" smtClean="0">
                <a:solidFill>
                  <a:schemeClr val="bg1"/>
                </a:solidFill>
              </a:rPr>
              <a:t> </a:t>
            </a:r>
            <a:r>
              <a:rPr lang="en-CA" sz="5400" b="1" dirty="0" err="1" smtClean="0">
                <a:solidFill>
                  <a:schemeClr val="bg1"/>
                </a:solidFill>
              </a:rPr>
              <a:t>conflit</a:t>
            </a:r>
            <a:r>
              <a:rPr lang="en-CA" sz="5400" b="1" dirty="0" smtClean="0">
                <a:solidFill>
                  <a:schemeClr val="bg1"/>
                </a:solidFill>
              </a:rPr>
              <a:t> ?</a:t>
            </a:r>
            <a:endParaRPr lang="fr-CA" sz="54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552" y="2060848"/>
            <a:ext cx="5832648" cy="381642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fr-CA" sz="3600" b="1" dirty="0" smtClean="0">
                <a:solidFill>
                  <a:schemeClr val="bg1"/>
                </a:solidFill>
              </a:rPr>
              <a:t>« Opposition de sentiments, d’opinions entre des personnes ou des groupes. » </a:t>
            </a:r>
            <a:r>
              <a:rPr lang="fr-CA" sz="3600" b="1" i="1" dirty="0" smtClean="0">
                <a:solidFill>
                  <a:schemeClr val="bg1"/>
                </a:solidFill>
              </a:rPr>
              <a:t>Larousse</a:t>
            </a:r>
          </a:p>
          <a:p>
            <a:pPr>
              <a:buNone/>
            </a:pPr>
            <a:endParaRPr lang="fr-CA" sz="36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CA" sz="3600" b="1" dirty="0" smtClean="0">
                <a:solidFill>
                  <a:schemeClr val="bg1"/>
                </a:solidFill>
              </a:rPr>
              <a:t>« Contestation entre deux puissances </a:t>
            </a:r>
          </a:p>
          <a:p>
            <a:pPr algn="ctr">
              <a:buNone/>
            </a:pPr>
            <a:r>
              <a:rPr lang="fr-CA" sz="3600" b="1" dirty="0" smtClean="0">
                <a:solidFill>
                  <a:schemeClr val="bg1"/>
                </a:solidFill>
              </a:rPr>
              <a:t>qui se </a:t>
            </a:r>
            <a:r>
              <a:rPr lang="fr-CA" sz="3600" b="1" dirty="0" smtClean="0">
                <a:solidFill>
                  <a:schemeClr val="bg1"/>
                </a:solidFill>
              </a:rPr>
              <a:t>disputent </a:t>
            </a:r>
            <a:r>
              <a:rPr lang="fr-CA" sz="3600" b="1" dirty="0" smtClean="0">
                <a:solidFill>
                  <a:schemeClr val="bg1"/>
                </a:solidFill>
              </a:rPr>
              <a:t>un droit. » </a:t>
            </a:r>
          </a:p>
          <a:p>
            <a:pPr algn="ctr">
              <a:buNone/>
            </a:pPr>
            <a:r>
              <a:rPr lang="fr-CA" sz="3600" b="1" i="1" dirty="0" smtClean="0">
                <a:solidFill>
                  <a:schemeClr val="bg1"/>
                </a:solidFill>
              </a:rPr>
              <a:t>Le Petit Robert</a:t>
            </a:r>
          </a:p>
          <a:p>
            <a:pPr algn="ctr">
              <a:buNone/>
            </a:pPr>
            <a:endParaRPr lang="fr-CA" sz="3600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CA" sz="3600" b="1" dirty="0" smtClean="0">
                <a:solidFill>
                  <a:schemeClr val="bg1"/>
                </a:solidFill>
              </a:rPr>
              <a:t>Un conflit mal géré peut entraîner des actes </a:t>
            </a:r>
            <a:r>
              <a:rPr lang="fr-CA" sz="3600" b="1" dirty="0" smtClean="0">
                <a:solidFill>
                  <a:schemeClr val="bg1"/>
                </a:solidFill>
              </a:rPr>
              <a:t>violents, </a:t>
            </a:r>
            <a:r>
              <a:rPr lang="fr-CA" sz="3600" b="1" dirty="0" smtClean="0">
                <a:solidFill>
                  <a:schemeClr val="bg1"/>
                </a:solidFill>
              </a:rPr>
              <a:t>négatifs et destructeurs.</a:t>
            </a:r>
            <a:endParaRPr lang="fr-CA" sz="3600" b="1" i="1" dirty="0">
              <a:solidFill>
                <a:schemeClr val="bg1"/>
              </a:solidFill>
            </a:endParaRPr>
          </a:p>
        </p:txBody>
      </p:sp>
      <p:pic>
        <p:nvPicPr>
          <p:cNvPr id="5" name="Image 4" descr="paix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764704"/>
            <a:ext cx="2699792" cy="2321430"/>
          </a:xfrm>
          <a:prstGeom prst="rect">
            <a:avLst/>
          </a:prstGeom>
        </p:spPr>
      </p:pic>
      <p:pic>
        <p:nvPicPr>
          <p:cNvPr id="6" name="Image 5" descr="paix1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8813" y="3573016"/>
            <a:ext cx="2715187" cy="2009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irds-448538_64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-612576" y="0"/>
            <a:ext cx="9756576" cy="69364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CA" b="1" dirty="0" smtClean="0"/>
              <a:t>Pourquoi y a-t-il des conflits armés dans le monde?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75656" y="1600200"/>
            <a:ext cx="7211144" cy="4525963"/>
          </a:xfrm>
        </p:spPr>
        <p:txBody>
          <a:bodyPr>
            <a:normAutofit/>
          </a:bodyPr>
          <a:lstStyle/>
          <a:p>
            <a:r>
              <a:rPr lang="fr-CA" b="1" dirty="0" smtClean="0"/>
              <a:t>Les ressources naturelles</a:t>
            </a:r>
          </a:p>
          <a:p>
            <a:pPr>
              <a:buNone/>
            </a:pPr>
            <a:r>
              <a:rPr lang="fr-CA" b="1" dirty="0" smtClean="0"/>
              <a:t>  </a:t>
            </a:r>
            <a:endParaRPr lang="fr-CA" dirty="0" smtClean="0"/>
          </a:p>
          <a:p>
            <a:r>
              <a:rPr lang="fr-FR" b="1" dirty="0" smtClean="0"/>
              <a:t>L’extrême pauvreté</a:t>
            </a:r>
            <a:endParaRPr lang="fr-CA" dirty="0" smtClean="0"/>
          </a:p>
          <a:p>
            <a:r>
              <a:rPr lang="fr-CA" b="1" dirty="0" smtClean="0"/>
              <a:t>Le partage du territoire</a:t>
            </a:r>
            <a:r>
              <a:rPr lang="fr-FR" dirty="0" smtClean="0"/>
              <a:t> </a:t>
            </a:r>
            <a:endParaRPr lang="fr-CA" dirty="0" smtClean="0"/>
          </a:p>
          <a:p>
            <a:r>
              <a:rPr lang="fr-FR" b="1" dirty="0" smtClean="0"/>
              <a:t>La soif du pouvoir</a:t>
            </a:r>
          </a:p>
          <a:p>
            <a:r>
              <a:rPr lang="fr-CA" b="1" dirty="0" smtClean="0"/>
              <a:t>L’utilisation de la religion</a:t>
            </a:r>
          </a:p>
          <a:p>
            <a:r>
              <a:rPr lang="fr-FR" b="1" dirty="0" smtClean="0"/>
              <a:t>L’armement</a:t>
            </a:r>
            <a:endParaRPr lang="fr-CA" dirty="0" smtClean="0"/>
          </a:p>
          <a:p>
            <a:pPr>
              <a:buNone/>
            </a:pPr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4" name="Image 3" descr="198237_vignette_capture-d-ecran-2012-08-10-a-13-26-25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228184" y="1628800"/>
            <a:ext cx="2750618" cy="2053671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 descr="iphone-37856_640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733093" y="2996952"/>
            <a:ext cx="1410907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 descr="military-raptor-582888_640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0" y="5614737"/>
            <a:ext cx="1691680" cy="1243263"/>
          </a:xfrm>
        </p:spPr>
      </p:pic>
      <p:sp>
        <p:nvSpPr>
          <p:cNvPr id="20485" name="ZoneText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20713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A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Dépenses militaires </a:t>
            </a:r>
          </a:p>
          <a:p>
            <a:pPr algn="ctr"/>
            <a:r>
              <a:rPr lang="fr-CA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monde </a:t>
            </a:r>
            <a:r>
              <a:rPr lang="fr-CA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CA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fr-CA" sz="6600" dirty="0" smtClean="0">
                <a:solidFill>
                  <a:srgbClr val="FFFF00"/>
                </a:solidFill>
              </a:rPr>
              <a:t>?</a:t>
            </a:r>
            <a:endParaRPr lang="fr-CA" sz="6600" dirty="0">
              <a:solidFill>
                <a:srgbClr val="FFFF00"/>
              </a:solidFill>
            </a:endParaRPr>
          </a:p>
        </p:txBody>
      </p:sp>
      <p:sp>
        <p:nvSpPr>
          <p:cNvPr id="12294" name="ZoneTexte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3212976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fr-CA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$ 1800 </a:t>
            </a:r>
            <a:r>
              <a:rPr lang="fr-CA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milliards</a:t>
            </a:r>
            <a:endParaRPr lang="fr-CA" b="1" dirty="0" smtClean="0">
              <a:solidFill>
                <a:srgbClr val="FF0000"/>
              </a:solidFill>
            </a:endParaRPr>
          </a:p>
        </p:txBody>
      </p:sp>
      <p:sp>
        <p:nvSpPr>
          <p:cNvPr id="37890" name="AutoShape 2" descr="Rapace Militaire, Jet, F-22, Avion, Plan, Chasse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9" name="Image 8" descr="soldiers-1002_640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691680" y="5601798"/>
            <a:ext cx="1872208" cy="1256202"/>
          </a:xfrm>
          <a:prstGeom prst="rect">
            <a:avLst/>
          </a:prstGeom>
        </p:spPr>
      </p:pic>
      <p:pic>
        <p:nvPicPr>
          <p:cNvPr id="10" name="Image 9" descr="jet-838752_640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563888" y="5589240"/>
            <a:ext cx="2016224" cy="1268760"/>
          </a:xfrm>
          <a:prstGeom prst="rect">
            <a:avLst/>
          </a:prstGeom>
        </p:spPr>
      </p:pic>
      <p:pic>
        <p:nvPicPr>
          <p:cNvPr id="12" name="Image 11" descr="military-jets-586724_640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7237882" y="5589240"/>
            <a:ext cx="1906118" cy="1268760"/>
          </a:xfrm>
          <a:prstGeom prst="rect">
            <a:avLst/>
          </a:prstGeom>
        </p:spPr>
      </p:pic>
      <p:pic>
        <p:nvPicPr>
          <p:cNvPr id="13" name="Image 12" descr="akatsiya-855589_640.jp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508104" y="5589240"/>
            <a:ext cx="1967880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irds-448538_64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-612576" y="0"/>
            <a:ext cx="9756576" cy="86855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/>
              <a:t>La culture de la </a:t>
            </a:r>
            <a:r>
              <a:rPr lang="fr-CA" b="1" dirty="0" smtClean="0"/>
              <a:t>violence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fr-CA" u="sng" dirty="0" smtClean="0"/>
              <a:t>La violence dans les jeux vidéo</a:t>
            </a:r>
            <a:endParaRPr lang="fr-CA" dirty="0" smtClean="0"/>
          </a:p>
          <a:p>
            <a:r>
              <a:rPr lang="fr-CA" u="sng" dirty="0" smtClean="0"/>
              <a:t>La violence dans les médias</a:t>
            </a:r>
            <a:endParaRPr lang="fr-CA" dirty="0" smtClean="0"/>
          </a:p>
          <a:p>
            <a:pPr marL="285750" lvl="1" algn="ctr">
              <a:buNone/>
            </a:pPr>
            <a:r>
              <a:rPr lang="fr-CA" dirty="0" smtClean="0"/>
              <a:t>À l’âge de 12 ans, un enfant ayant une consommation « moyenne » de télévision aura été témoin de 8 000 meurtres. </a:t>
            </a:r>
            <a:endParaRPr lang="fr-CA" sz="2400" dirty="0" smtClean="0"/>
          </a:p>
          <a:p>
            <a:r>
              <a:rPr lang="fr-CA" u="sng" dirty="0" smtClean="0">
                <a:hlinkClick r:id="rId10"/>
              </a:rPr>
              <a:t>http://www.lexpress.fr/culture/tele/quand-la-tele-realite-vire-au-trash_855423.html</a:t>
            </a:r>
            <a:r>
              <a:rPr lang="fr-CA" dirty="0" smtClean="0"/>
              <a:t> </a:t>
            </a:r>
            <a:endParaRPr lang="fr-CA" sz="4000" dirty="0" smtClean="0"/>
          </a:p>
          <a:p>
            <a:endParaRPr lang="fr-CA" sz="2400" dirty="0" smtClean="0"/>
          </a:p>
        </p:txBody>
      </p:sp>
      <p:pic>
        <p:nvPicPr>
          <p:cNvPr id="4" name="Espace réservé du contenu 3" descr="war-venue-LD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275856" y="3789040"/>
            <a:ext cx="2808312" cy="2232248"/>
          </a:xfrm>
          <a:prstGeom prst="rect">
            <a:avLst/>
          </a:prstGeom>
        </p:spPr>
      </p:pic>
      <p:pic>
        <p:nvPicPr>
          <p:cNvPr id="6" name="Image 5" descr="soldiers-1002_640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51521" y="3789040"/>
            <a:ext cx="3024335" cy="2193602"/>
          </a:xfrm>
          <a:prstGeom prst="rect">
            <a:avLst/>
          </a:prstGeom>
        </p:spPr>
      </p:pic>
      <p:pic>
        <p:nvPicPr>
          <p:cNvPr id="7" name="Image 6" descr="children-403582__180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084168" y="3789040"/>
            <a:ext cx="2891521" cy="2232248"/>
          </a:xfrm>
          <a:prstGeom prst="rect">
            <a:avLst/>
          </a:prstGeom>
        </p:spPr>
      </p:pic>
      <p:pic>
        <p:nvPicPr>
          <p:cNvPr id="8" name="Image 7" descr="soldiers-311384_640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339752" y="5373216"/>
            <a:ext cx="4824536" cy="162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japanese-peace-park-.LDjpg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-1044624" y="0"/>
            <a:ext cx="10188624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sz="6700" b="1" dirty="0" smtClean="0"/>
              <a:t>Construire la paix</a:t>
            </a:r>
            <a:r>
              <a:rPr lang="fr-CA" b="1" dirty="0" smtClean="0"/>
              <a:t/>
            </a:r>
            <a:br>
              <a:rPr lang="fr-CA" b="1" dirty="0" smtClean="0"/>
            </a:br>
            <a:endParaRPr lang="fr-CA" dirty="0"/>
          </a:p>
        </p:txBody>
      </p:sp>
      <p:pic>
        <p:nvPicPr>
          <p:cNvPr id="5" name="Espace réservé du contenu 4" descr="d6bc22c6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171344" y="1600200"/>
            <a:ext cx="680131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3" descr="japanese-peace-park-.LDjpg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-1836712" y="0"/>
            <a:ext cx="1098071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10544" y="404664"/>
            <a:ext cx="6933456" cy="1143000"/>
          </a:xfrm>
        </p:spPr>
        <p:txBody>
          <a:bodyPr>
            <a:normAutofit fontScale="90000"/>
          </a:bodyPr>
          <a:lstStyle/>
          <a:p>
            <a:r>
              <a:rPr lang="fr-CA" sz="4900" b="1" dirty="0" smtClean="0"/>
              <a:t>Des organisations et des outils au service de la paix 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pic>
        <p:nvPicPr>
          <p:cNvPr id="33794" name="Picture 2" descr="http://www.un.org/fr/multimedia/yearinreview/2010/photos/10-November-2010-UN-Photo-Logan-Abassi-455677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152" y="3212976"/>
            <a:ext cx="2664296" cy="177442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796" name="Picture 4" descr="http://idata.over-blog.com/3/29/25/58/1-LES-ILLUMINATI-SES-ALLIES-ET-LES-CHEFS-JESUITES/JESUITES-ILLUMINATI-MACONS-2/4-ONU-Assemblee-Generale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1916832"/>
            <a:ext cx="2520280" cy="176979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798" name="AutoShape 6" descr="Résultats de recherche d'images pour « Les artistes pour la paix »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3800" name="AutoShape 8" descr="Résultats de recherche d'images pour « Les artistes pour la paix »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33802" name="Picture 10" descr="http://www.artistespourlapaix.org/icon-facebook.gi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2280" y="5333999"/>
            <a:ext cx="1847850" cy="1524001"/>
          </a:xfrm>
          <a:prstGeom prst="rect">
            <a:avLst/>
          </a:prstGeom>
          <a:noFill/>
        </p:spPr>
      </p:pic>
      <p:pic>
        <p:nvPicPr>
          <p:cNvPr id="33804" name="Picture 12" descr="http://itinerairesud.unblog.fr/files/2010/09/logo21sept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55976" y="4509120"/>
            <a:ext cx="1656184" cy="1662482"/>
          </a:xfrm>
          <a:prstGeom prst="rect">
            <a:avLst/>
          </a:prstGeom>
          <a:noFill/>
        </p:spPr>
      </p:pic>
      <p:sp>
        <p:nvSpPr>
          <p:cNvPr id="33806" name="AutoShape 14" descr="Résultats de recherche d'images pour « onu »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3808" name="AutoShape 16" descr="https://www.compteepargneco2.com/wp-content/uploads/2015/05/LOGO-ONU.jpg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3" name="Image 12" descr="LOGO-ONU.jpg">
            <a:hlinkClick r:id="rId19"/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6444208" y="1556792"/>
            <a:ext cx="1412776" cy="1412776"/>
          </a:xfrm>
          <a:prstGeom prst="rect">
            <a:avLst/>
          </a:prstGeom>
        </p:spPr>
      </p:pic>
      <p:sp>
        <p:nvSpPr>
          <p:cNvPr id="14" name="Flèche droite à entaille 13">
            <a:hlinkClick r:id="" action="ppaction://hlinkshowjump?jump=nextslide"/>
          </p:cNvPr>
          <p:cNvSpPr/>
          <p:nvPr>
            <p:custDataLst>
              <p:tags r:id="rId12"/>
            </p:custDataLst>
          </p:nvPr>
        </p:nvSpPr>
        <p:spPr>
          <a:xfrm rot="11286026">
            <a:off x="7844281" y="1965050"/>
            <a:ext cx="720080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5080</TotalTime>
  <Words>637</Words>
  <Application>Microsoft Office PowerPoint</Application>
  <PresentationFormat>Affichage à l'écran (4:3)</PresentationFormat>
  <Paragraphs>112</Paragraphs>
  <Slides>33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La culture de la paix</vt:lpstr>
      <vt:lpstr>Qu’est-ce que la paix? </vt:lpstr>
      <vt:lpstr>L’importance de  l’éducation à la paix </vt:lpstr>
      <vt:lpstr>Qu’est-ce qu’un conflit ?</vt:lpstr>
      <vt:lpstr>Pourquoi y a-t-il des conflits armés dans le monde?  </vt:lpstr>
      <vt:lpstr>Présentation PowerPoint</vt:lpstr>
      <vt:lpstr>La culture de la violence</vt:lpstr>
      <vt:lpstr>Construire la paix </vt:lpstr>
      <vt:lpstr>Des organisations et des outils au service de la paix  </vt:lpstr>
      <vt:lpstr>Des leaders de la paix  </vt:lpstr>
      <vt:lpstr>Gandhi  </vt:lpstr>
      <vt:lpstr>Et nous dans tout ça?</vt:lpstr>
      <vt:lpstr>Présentation PowerPoint</vt:lpstr>
      <vt:lpstr>Présentation PowerPoint</vt:lpstr>
      <vt:lpstr>Résolution pacifique des conflits</vt:lpstr>
      <vt:lpstr>La saine gestion de nos frustrations</vt:lpstr>
      <vt:lpstr>Comment gérer les conflits en 4 façons </vt:lpstr>
      <vt:lpstr>3- Les deux parties choisissent de dialoguer avec l’appui d’un médiateur</vt:lpstr>
      <vt:lpstr> L’exemple de la médiation scolaire pour la résolution pacifique des conflit</vt:lpstr>
      <vt:lpstr>4- Les deux parties choisissent de dialoguer directement</vt:lpstr>
      <vt:lpstr>La communication non-violente</vt:lpstr>
      <vt:lpstr>Présentation PowerPoint</vt:lpstr>
      <vt:lpstr>La communication non-violente</vt:lpstr>
      <vt:lpstr>Communication basée sur la domination</vt:lpstr>
      <vt:lpstr>Les 4 étapes de la communication  non-violente</vt:lpstr>
      <vt:lpstr>Présentation PowerPoint</vt:lpstr>
      <vt:lpstr>Présentation PowerPoint</vt:lpstr>
      <vt:lpstr>Cultivons la PAIX</vt:lpstr>
      <vt:lpstr>Comment cultiver  la paix autour de soi ?</vt:lpstr>
      <vt:lpstr>Présentation PowerPoint</vt:lpstr>
      <vt:lpstr>Coopération ou compétition</vt:lpstr>
      <vt:lpstr>Présentation PowerPoint</vt:lpstr>
      <vt:lpstr>Deviens un instrument de paix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amichaud</dc:creator>
  <cp:lastModifiedBy>Sarah Bourdages</cp:lastModifiedBy>
  <cp:revision>367</cp:revision>
  <dcterms:created xsi:type="dcterms:W3CDTF">2015-09-30T14:01:59Z</dcterms:created>
  <dcterms:modified xsi:type="dcterms:W3CDTF">2016-09-19T17:57:32Z</dcterms:modified>
</cp:coreProperties>
</file>