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5" r:id="rId3"/>
    <p:sldId id="266" r:id="rId4"/>
    <p:sldId id="264" r:id="rId5"/>
    <p:sldId id="261" r:id="rId6"/>
    <p:sldId id="267" r:id="rId7"/>
    <p:sldId id="258" r:id="rId8"/>
    <p:sldId id="260" r:id="rId9"/>
    <p:sldId id="268" r:id="rId10"/>
    <p:sldId id="275" r:id="rId11"/>
    <p:sldId id="274" r:id="rId12"/>
    <p:sldId id="273" r:id="rId13"/>
    <p:sldId id="272" r:id="rId14"/>
    <p:sldId id="276" r:id="rId15"/>
    <p:sldId id="271" r:id="rId16"/>
    <p:sldId id="277" r:id="rId17"/>
    <p:sldId id="278" r:id="rId18"/>
    <p:sldId id="283" r:id="rId19"/>
    <p:sldId id="282" r:id="rId20"/>
    <p:sldId id="281" r:id="rId21"/>
    <p:sldId id="290" r:id="rId22"/>
    <p:sldId id="291" r:id="rId23"/>
    <p:sldId id="280" r:id="rId24"/>
    <p:sldId id="279" r:id="rId25"/>
    <p:sldId id="289" r:id="rId26"/>
    <p:sldId id="285" r:id="rId27"/>
    <p:sldId id="292" r:id="rId28"/>
    <p:sldId id="293" r:id="rId29"/>
    <p:sldId id="294" r:id="rId30"/>
    <p:sldId id="28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229" autoAdjust="0"/>
  </p:normalViewPr>
  <p:slideViewPr>
    <p:cSldViewPr>
      <p:cViewPr varScale="1">
        <p:scale>
          <a:sx n="88" d="100"/>
          <a:sy n="88" d="100"/>
        </p:scale>
        <p:origin x="-23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CB7AC-9A90-4EFF-9BB9-D7B9CA6058BF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138F0-B421-442D-9B39-33CB7E34D8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825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05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4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5017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4074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14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3783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1460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 smtClean="0">
              <a:latin typeface="Tempus Sans ITC" pitchFamily="8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538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567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9992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69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2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9381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3752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3167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579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4573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6361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661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661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661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66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7185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584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398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075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327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000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889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38F0-B421-442D-9B39-33CB7E34D8C1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274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800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742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36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91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317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633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962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18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983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75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993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C2B87-E67D-400F-9CC5-466478B046D9}" type="datetimeFigureOut">
              <a:rPr lang="fr-CA" smtClean="0"/>
              <a:t>2017-04-05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0EC51-A7BD-4F8B-B326-6F20F004E1A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20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s://www.youtube.com/watch?v=l-YqoA3zkv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hyperlink" Target="https://www.youtube.com/watch?v=C1b82uX08w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s de recherche d'images pour « accès à l'eau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467350"/>
            <a:ext cx="2114550" cy="13906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16216" y="18863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L’EAU</a:t>
            </a:r>
            <a:endParaRPr lang="fr-C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09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4338" name="Picture 2" descr="Résultats de recherche d'images pour « deepwater horizons pollution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ésultats de recherche d'images pour « deepwater horizons pollution 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4517" cy="234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5364" name="Picture 4" descr="http://imworld.aufeminin.com/story/20150512/-662555_w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426"/>
            <a:ext cx="9144000" cy="68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6388" name="Picture 4" descr="Résultats de recherche d'images pour « eau pollué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" y="-16848"/>
            <a:ext cx="9141037" cy="68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world.aufeminin.com/story/20150511/-661863_w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848"/>
            <a:ext cx="1960377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ollution plastique : une tortue emprisonnée dans un emballage plasti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86" y="4797152"/>
            <a:ext cx="2752714" cy="2060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8436" name="Picture 4" descr="Résultats de recherche d'images pour « cygnes bolmon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482" name="Picture 2" descr="http://i.huffpost.com/gadgets/slideshows/445732/slide_445732_5921842_compres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7" y="0"/>
            <a:ext cx="5052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ésultats de recherche d'images pour « riviere animas colorado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1947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Résultats de recherche d'images pour « riviere animas colorado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09194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9458" name="Picture 2" descr="Résultats de recherche d'images pour « enfant eau pollué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Résultats de recherche d'images pour « drapeau québec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AutoShape 6" descr="Résultats de recherche d'images pour « drapeau québec 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8" descr="Résultats de recherche d'images pour « drapeau québec 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" name="AutoShape 10" descr="Résultats de recherche d'images pour « drapeau québec »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1520" name="Picture 16" descr="Résultats de recherche d'images pour « eau douce dans le mond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936"/>
            <a:ext cx="6623923" cy="36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ésultats de recherche d'images pour « fontaine québec 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549613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Résultats de recherche d'images pour « drapeau québec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8" y="3514997"/>
            <a:ext cx="1487210" cy="8361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3055032" y="908720"/>
            <a:ext cx="1862609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/>
          <p:cNvSpPr/>
          <p:nvPr/>
        </p:nvSpPr>
        <p:spPr>
          <a:xfrm>
            <a:off x="6943938" y="2603477"/>
            <a:ext cx="205293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5580112" y="3933055"/>
            <a:ext cx="3383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Le Québec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compte</a:t>
            </a:r>
            <a:r>
              <a:rPr lang="en-CA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:</a:t>
            </a:r>
          </a:p>
          <a:p>
            <a:pPr algn="ctr"/>
            <a:endParaRPr lang="en-CA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pPr marL="285750" indent="-285750" algn="ctr">
              <a:buFontTx/>
              <a:buChar char="-"/>
            </a:pP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 million de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lacs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pPr marL="285750" indent="-285750" algn="ctr">
              <a:buFontTx/>
              <a:buChar char="-"/>
            </a:pP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130 000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cours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d’eau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(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dont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4500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rivières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Environ 2% des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réserves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d’eau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douce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de la PLANÈTE!</a:t>
            </a:r>
            <a:endParaRPr lang="fr-CA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8" name="Picture 4" descr="Résultats de recherche d'images pour « planète eau 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873"/>
            <a:ext cx="2576701" cy="33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Résultats de recherche d'images pour « eau douce dans le mond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8"/>
            <a:ext cx="9144000" cy="68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971600" y="620688"/>
            <a:ext cx="187220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2123728" y="1196752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179512" y="2606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329 litres/jour</a:t>
            </a:r>
            <a:endParaRPr lang="fr-C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07060" y="183304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400 </a:t>
            </a:r>
          </a:p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litres/jour</a:t>
            </a:r>
            <a:endParaRPr lang="fr-C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79168" y="2420888"/>
            <a:ext cx="2156927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4860032" y="443711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10 à 20 </a:t>
            </a:r>
          </a:p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litres/jour</a:t>
            </a:r>
            <a:endParaRPr lang="fr-C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733056" y="1627221"/>
            <a:ext cx="529309" cy="441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3025602" y="950821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140</a:t>
            </a:r>
          </a:p>
          <a:p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litres/jour</a:t>
            </a:r>
            <a:endParaRPr lang="fr-C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22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ésultats de recherche d'images pour « toilett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2520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ésultats de recherche d'images pour « douche 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6665"/>
            <a:ext cx="2664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Résultats de recherche d'images pour « brosser dents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664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Résultats de recherche d'images pour « boire de l'eau 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5" y="2420888"/>
            <a:ext cx="250168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Résultats de recherche d'images pour « cuisiner 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24" y="2420888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Résultats de recherche d'images pour « sauter dans piscine 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Résultats de recherche d'images pour « laver la vaisselle 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5" y="4725144"/>
            <a:ext cx="2496444" cy="2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Résultats de recherche d'images pour « laver vêtements 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15" y="4725144"/>
            <a:ext cx="2652329" cy="2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8624" y="4725144"/>
            <a:ext cx="2664296" cy="2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092280" y="4941078"/>
            <a:ext cx="7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?</a:t>
            </a:r>
            <a:endParaRPr lang="fr-CA" sz="96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87891" y="266665"/>
            <a:ext cx="2644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Douche : 15 litres/min.</a:t>
            </a:r>
          </a:p>
          <a:p>
            <a:pPr algn="r"/>
            <a:endParaRPr lang="en-CA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Bain : 150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162821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6 à 20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707904" y="6283761"/>
            <a:ext cx="2152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70 à 150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78624" y="1743957"/>
            <a:ext cx="2641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0,5 à... 13,5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9552" y="474001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20 à 40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03848" y="243121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40 000 litres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2824" y="2411708"/>
            <a:ext cx="2496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0,25 litres/</a:t>
            </a:r>
            <a:r>
              <a:rPr lang="en-CA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verre</a:t>
            </a:r>
            <a:endParaRPr lang="fr-CA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19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s de recherche d'images pour « paire jeans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93" y="5043922"/>
            <a:ext cx="1588529" cy="14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s de recherche d'images pour « 1 kg boeuf 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44" y="1124744"/>
            <a:ext cx="2340521" cy="12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s de recherche d'images pour « t-shirt coton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32" y="2888696"/>
            <a:ext cx="1970584" cy="169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s de recherche d'images pour « noix 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56" y="1120502"/>
            <a:ext cx="1870988" cy="13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ésultats de recherche d'images pour « légumineuses 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43922"/>
            <a:ext cx="2354465" cy="14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s de recherche d'images pour « 1 kg poulet 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3" y="1124744"/>
            <a:ext cx="1864209" cy="12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s de recherche d'images pour « subaru impreza 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1" y="5085184"/>
            <a:ext cx="317575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ésultats de recherche d'images pour « ordinateur 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71" y="2881122"/>
            <a:ext cx="2269282" cy="16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0" descr="Résultats de recherche d'images pour « 1 kg café torréfié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327447" y="160338"/>
            <a:ext cx="863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Placez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produits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en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ordre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croissant,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selon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la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quantité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d’eau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nécessaire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à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leur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production</a:t>
            </a:r>
            <a:endParaRPr lang="fr-CA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4" name="Picture 16" descr="Résultats de recherche d'images pour « 1 litre lait natrel 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4" y="1124745"/>
            <a:ext cx="1524000" cy="12961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691" y="2420890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1000 litres pour 1 litre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Picture 2" descr="Résultats de recherche d'images pour « canette boisson gazeuse »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217" y="2882881"/>
            <a:ext cx="1738256" cy="16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472971" y="2420890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16 000 litres pour 1 kg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48193" y="4579373"/>
            <a:ext cx="235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2700 litres pour 1 t-shirt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226712" y="4579371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120 litres pour 1 litre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32236" y="6512625"/>
            <a:ext cx="2399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20 000 litres pour 1 jeans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165543" y="6512624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</a:t>
            </a:r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000 litres pour 1 kg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07001" y="2420890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</a:t>
            </a:r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000 litres pour 1 kg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245411" y="2425492"/>
            <a:ext cx="215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9000 litres pour 1 kg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476371" y="4579372"/>
            <a:ext cx="2399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20 000 litres pour 1 </a:t>
            </a:r>
            <a:r>
              <a:rPr lang="en-CA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ordi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60376" y="6512623"/>
            <a:ext cx="2672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400 000 litres pour 1 </a:t>
            </a:r>
            <a:r>
              <a:rPr lang="en-CA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voiture</a:t>
            </a:r>
            <a:endParaRPr lang="fr-CA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40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AutoShape 2" descr="https://static.wixstatic.com/media/108ff4_abf2b596003c4c90a60c6cb3eae19bf3.jpg/v1/fill/w_736,h_490,al_c,q_85/108ff4_abf2b596003c4c90a60c6cb3eae19bf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AutoShape 4" descr="https://static.wixstatic.com/media/108ff4_abf2b596003c4c90a60c6cb3eae19bf3.jpg/v1/fill/w_736,h_490,al_c,q_85/108ff4_abf2b596003c4c90a60c6cb3eae19bf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102" name="Picture 6" descr="Vue de la cascade sous-marine de l'île Mau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ieau.com/images/articles/images/etape-production-e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8" y="-5071"/>
            <a:ext cx="7620000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2228528" y="2132856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/>
          <p:cNvSpPr/>
          <p:nvPr/>
        </p:nvSpPr>
        <p:spPr>
          <a:xfrm>
            <a:off x="2956992" y="2027609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/>
          <p:cNvSpPr/>
          <p:nvPr/>
        </p:nvSpPr>
        <p:spPr>
          <a:xfrm>
            <a:off x="3995936" y="1412776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/>
          <p:cNvSpPr/>
          <p:nvPr/>
        </p:nvSpPr>
        <p:spPr>
          <a:xfrm>
            <a:off x="4860032" y="1941081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/>
          <p:cNvSpPr/>
          <p:nvPr/>
        </p:nvSpPr>
        <p:spPr>
          <a:xfrm>
            <a:off x="3671325" y="2314994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/>
          <p:cNvSpPr/>
          <p:nvPr/>
        </p:nvSpPr>
        <p:spPr>
          <a:xfrm>
            <a:off x="5868144" y="2569720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7020272" y="2459590"/>
            <a:ext cx="576064" cy="509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4572000" y="6447865"/>
            <a:ext cx="43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hlinkClick r:id="rId4"/>
              </a:rPr>
              <a:t>Vidéo : Étapes du traitement de l’eau potable</a:t>
            </a:r>
            <a:endParaRPr lang="fr-CA" dirty="0"/>
          </a:p>
        </p:txBody>
      </p:sp>
      <p:pic>
        <p:nvPicPr>
          <p:cNvPr id="1030" name="Picture 6" descr="Résultats de recherche d'images pour « programme excellence eau potable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9" y="3437688"/>
            <a:ext cx="1895242" cy="9172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9206" y="4354984"/>
            <a:ext cx="3920009" cy="2462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1-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Captage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Dégrillage-Tamisage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4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Floculation-Décantation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5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- Filtration</a:t>
            </a:r>
          </a:p>
          <a:p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6-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Ozonation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8-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Chloration</a:t>
            </a:r>
            <a:endParaRPr lang="en-CA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9- </a:t>
            </a:r>
            <a:r>
              <a:rPr lang="en-CA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Stockage</a:t>
            </a:r>
            <a:r>
              <a:rPr lang="en-CA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/Distribution</a:t>
            </a:r>
          </a:p>
        </p:txBody>
      </p:sp>
      <p:pic>
        <p:nvPicPr>
          <p:cNvPr id="1032" name="Picture 8" descr="http://www.ville.joliette.qc.ca/upload/Image/7-usine-de-filtr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19054"/>
            <a:ext cx="2967134" cy="27075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ésultats de recherche d'images pour « logo vidéo 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25075" y="6006529"/>
            <a:ext cx="603159" cy="4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Qu’est-ce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ça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veut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dire?</a:t>
            </a:r>
            <a:endParaRPr lang="fr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50" name="Picture 2" descr="Résultats de recherche d'images pour « eau blanchâtre robinet 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59"/>
            <a:ext cx="2592290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s de recherche d'images pour « eau rougeâtre robinet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52936"/>
            <a:ext cx="2406216" cy="18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s de recherche d'images pour « avis ébullition eau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09071"/>
            <a:ext cx="2599538" cy="19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79912" y="140784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Eau </a:t>
            </a:r>
            <a:r>
              <a:rPr lang="en-CA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blanchâtre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: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dépend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la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teneur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en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oxygène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l’eau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ou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des fluctuations de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température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(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printemps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/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automne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). </a:t>
            </a:r>
          </a:p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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Laisser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reposer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l’eau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quelques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instants.</a:t>
            </a:r>
            <a:endParaRPr lang="fr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1033" y="3356989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Eau </a:t>
            </a:r>
            <a:r>
              <a:rPr lang="en-CA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jaunâtre</a:t>
            </a:r>
            <a:r>
              <a:rPr lang="en-CA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/</a:t>
            </a:r>
            <a:r>
              <a:rPr lang="en-CA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rouillée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: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dépend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des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particules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ferreuses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dans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l’eau.</a:t>
            </a:r>
          </a:p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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Laisser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couler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l’eau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froide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du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robinet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quelques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instants et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éviter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d’utiliser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l’eau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chaude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.</a:t>
            </a:r>
            <a:endParaRPr lang="fr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91880" y="4941168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Avis </a:t>
            </a:r>
            <a:r>
              <a:rPr lang="en-CA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d’ébullition</a:t>
            </a:r>
            <a:r>
              <a:rPr lang="en-CA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: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signifie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qu’une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anomalie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a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été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détectée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dans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l’eau. </a:t>
            </a:r>
          </a:p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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Suivre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les indications (faire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bouillir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l’eau 1 minute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avant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de la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boire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).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Une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fois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l’avis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levé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,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laisser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couler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l’eau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froide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quelques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minutes…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puis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boire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normalement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!</a:t>
            </a:r>
            <a:endParaRPr lang="fr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65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ésultats de recherche d'images pour « étiquette dasani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" y="3789040"/>
            <a:ext cx="8200196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s de recherche d'images pour « étiquette dasani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" y="620688"/>
            <a:ext cx="820019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5004048" y="4365104"/>
            <a:ext cx="362687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0" y="632669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PROVENANT DU RÉSEAU PUBLIC DE DISTRIBUTION D’EAU, MISSISSAUGA (ONTARIO)</a:t>
            </a:r>
            <a:endParaRPr lang="fr-C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80" name="Picture 8" descr="Résultats de recherche d'images pour « eau robinet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53" y="620688"/>
            <a:ext cx="50838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3568" y="3305817"/>
            <a:ext cx="38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= 1,50$... 1500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fois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plus </a:t>
            </a:r>
            <a:r>
              <a:rPr lang="en-C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chère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!!!</a:t>
            </a:r>
            <a:endParaRPr lang="fr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83783" y="331842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= 0,001$ pour 1 litre</a:t>
            </a:r>
            <a:endParaRPr lang="fr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36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8" y="3212976"/>
            <a:ext cx="9149037" cy="3645024"/>
          </a:xfrm>
          <a:prstGeom prst="rect">
            <a:avLst/>
          </a:prstGeom>
        </p:spPr>
      </p:pic>
      <p:pic>
        <p:nvPicPr>
          <p:cNvPr id="24581" name="Picture 5" descr="https://mariefreak.files.wordpress.com/2015/02/polluer_eau_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296641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Résultats de recherche d'images pour « eau embouteillée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41" y="0"/>
            <a:ext cx="4847359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s de recherche d'images pour « great pacific garbage patch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988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ésultats de recherche d'images pour « déchets pacifique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4392488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s de recherche d'images pour « great pacific garbage patch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74" y="0"/>
            <a:ext cx="3352779" cy="18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s de recherche d'images pour « animaux marins pollution 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1854611"/>
            <a:ext cx="334117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105735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hlinkClick r:id="rId7"/>
              </a:rPr>
              <a:t>Vidéo : Le grand vortex de déchets du Pacifique</a:t>
            </a:r>
            <a:endParaRPr lang="fr-CA" dirty="0"/>
          </a:p>
        </p:txBody>
      </p:sp>
      <p:pic>
        <p:nvPicPr>
          <p:cNvPr id="4102" name="Picture 6" descr="Résultats de recherche d'images pour « caricature eau 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942843"/>
            <a:ext cx="3341171" cy="27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ésultats de recherche d'images pour « logo vidéo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028" name="Picture 4" descr="Résultats de recherche d'images pour « logo vidéo 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7972" y="69733"/>
            <a:ext cx="603159" cy="4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Qu’est-ce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qu’on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peut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faire?</a:t>
            </a:r>
            <a:endParaRPr lang="fr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122" name="Picture 2" descr="Résultats de recherche d'images pour « eau éco responsabl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1484784"/>
            <a:ext cx="74295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CA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À la </a:t>
            </a:r>
            <a:r>
              <a:rPr lang="en-CA" sz="3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maison</a:t>
            </a:r>
            <a:endParaRPr lang="fr-CA" sz="3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7016" y="1675400"/>
            <a:ext cx="885698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Limiter la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durée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nos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douches</a:t>
            </a: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Installer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une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pomme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douche à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débit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réduit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Fermer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robinet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en se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brossant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les dents, en se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rasant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et en se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lavant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les mains</a:t>
            </a: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Remplir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 lave-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vaisselle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et la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laveuse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à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pleine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capacité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avant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les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activer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Placer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une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bouteille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en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plastique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dans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réservoir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la toilette</a:t>
            </a: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Ne pas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actionner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la chasse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d’eau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inutilement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Avoir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un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pichet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d’eau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froide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au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frigo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Réparer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les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fuites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d’eau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au plus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vite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!</a:t>
            </a:r>
          </a:p>
          <a:p>
            <a:pPr marL="285750" indent="-285750">
              <a:buFont typeface="Wingdings"/>
              <a:buChar char="à"/>
            </a:pPr>
            <a:endParaRPr lang="fr-CA" dirty="0"/>
          </a:p>
        </p:txBody>
      </p:sp>
      <p:pic>
        <p:nvPicPr>
          <p:cNvPr id="7170" name="Picture 2" descr="Résultats de recherche d'images pour « bouteille réservoir toilette 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81" y="174896"/>
            <a:ext cx="2000672" cy="15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ésultats de recherche d'images pour « pichet eau frigo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53032"/>
            <a:ext cx="1147584" cy="10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ésultats de recherche d'images pour « lave-vaisselle plein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174896"/>
            <a:ext cx="1741936" cy="17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ésultats de recherche d'images pour « fuite eau tuyaux 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3032"/>
            <a:ext cx="1512168" cy="10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4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CA" sz="3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Gestion</a:t>
            </a:r>
            <a:r>
              <a:rPr lang="en-CA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des </a:t>
            </a:r>
            <a:r>
              <a:rPr lang="en-CA" sz="3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déchets</a:t>
            </a:r>
            <a:endParaRPr lang="fr-CA" sz="3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162880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Ne pas utiliser la toilette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comme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une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poubelle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Aller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porter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produits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chimiques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et/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ou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dangereux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à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l’éco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-centre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plutôt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que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s’en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départir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par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soi-même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Favoriser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l’utilisation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produits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ménagers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biodégradables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</p:txBody>
      </p:sp>
      <p:pic>
        <p:nvPicPr>
          <p:cNvPr id="6146" name="Picture 2" descr="Résultats de recherche d'images pour « produits attitud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86" y="4342783"/>
            <a:ext cx="3624337" cy="23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ésultats de recherche d'images pour « produits bio-vert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42784"/>
            <a:ext cx="1428750" cy="234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ésultats de recherche d'images pour « éco-centre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176"/>
            <a:ext cx="2144663" cy="16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ésultats de recherche d'images pour « fabriquer produits entretien biodégradables 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6236"/>
            <a:ext cx="2497460" cy="18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ésultats de recherche d'images pour « toilette pas poubelle 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50" y="3382707"/>
            <a:ext cx="2557401" cy="18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CA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Eau </a:t>
            </a:r>
            <a:r>
              <a:rPr lang="en-CA" sz="3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embouteillée</a:t>
            </a:r>
            <a:endParaRPr lang="fr-CA" sz="3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1628800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Éviter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d’acheter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/de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consommer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l’eau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embouteillée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Se procurer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une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bouteille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d’eau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réutilisable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et la transporter avec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soi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Faire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pression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sur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la direction de son école</a:t>
            </a:r>
          </a:p>
        </p:txBody>
      </p:sp>
      <p:pic>
        <p:nvPicPr>
          <p:cNvPr id="8194" name="Picture 2" descr="Résultats de recherche d'images pour « non eau embouteillée 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6" y="3261764"/>
            <a:ext cx="3456249" cy="345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ésultats de recherche d'images pour « non eau embouteillée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61536"/>
            <a:ext cx="3917107" cy="25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ésultats de recherche d'images pour « bouteille eau réutilisable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2304256" cy="23042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CA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En nature</a:t>
            </a:r>
            <a:endParaRPr lang="fr-CA" sz="3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6078" y="1340768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Faire attention à son utilisation de crème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solaire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lorsqu’on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se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baigne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dans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un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cours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d’eau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Ne pas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jeter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ses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déchets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dans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l’eau</a:t>
            </a: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Favoriser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embarcations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nautiques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écologiques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(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canot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, kayak,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pédalo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,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chaloupe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… sans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moteur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)</a:t>
            </a: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Limiter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l’utilisation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d’insecticides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/herbicides/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engrais</a:t>
            </a:r>
            <a:r>
              <a:rPr lang="en-CA" sz="24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/pesticides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chimiques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pPr marL="285750" indent="-285750" algn="ctr">
              <a:buFont typeface="Wingdings"/>
              <a:buChar char="à"/>
            </a:pP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Participer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à des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corvées</a:t>
            </a:r>
            <a:r>
              <a:rPr lang="en-C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 de </a:t>
            </a:r>
            <a:r>
              <a:rPr lang="en-CA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sym typeface="Wingdings" pitchFamily="2" charset="2"/>
              </a:rPr>
              <a:t>nettoyage</a:t>
            </a:r>
            <a:endParaRPr lang="en-C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sym typeface="Wingdings" pitchFamily="2" charset="2"/>
            </a:endParaRPr>
          </a:p>
        </p:txBody>
      </p:sp>
      <p:pic>
        <p:nvPicPr>
          <p:cNvPr id="9218" name="Picture 2" descr="Résultats de recherche d'images pour « canot 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6779"/>
            <a:ext cx="3240360" cy="2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ésultats de recherche d'images pour « non aux pesticides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06778"/>
            <a:ext cx="2304256" cy="2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ésultats de recherche d'images pour « corvée nettoyage rivière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6777"/>
            <a:ext cx="3242387" cy="2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4" name="Picture 2" descr="http://www.web-trotters.com/wp-content/uploads/2014/08/iles-whitsunday-en-forme-de-co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211871" cy="5400600"/>
          </a:xfrm>
        </p:spPr>
      </p:pic>
      <p:sp>
        <p:nvSpPr>
          <p:cNvPr id="5" name="ZoneTexte 4"/>
          <p:cNvSpPr txBox="1"/>
          <p:nvPr/>
        </p:nvSpPr>
        <p:spPr>
          <a:xfrm>
            <a:off x="251520" y="5517232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“La Terre </a:t>
            </a:r>
            <a:r>
              <a:rPr lang="en-CA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n’appartient</a:t>
            </a:r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pas à </a:t>
            </a:r>
            <a:r>
              <a:rPr lang="en-CA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l’Homme</a:t>
            </a:r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, </a:t>
            </a:r>
            <a:r>
              <a:rPr lang="en-CA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c’est</a:t>
            </a:r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l’Homme</a:t>
            </a:r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qui </a:t>
            </a:r>
            <a:r>
              <a:rPr lang="en-CA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appartient</a:t>
            </a:r>
            <a:r>
              <a:rPr lang="en-C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à la Terre.”</a:t>
            </a:r>
          </a:p>
          <a:p>
            <a:pPr algn="r"/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- Sitting Bull, chef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amérindien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américain</a:t>
            </a:r>
            <a:endParaRPr lang="fr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61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122" name="Picture 2" descr="Résultats de recherche d'images pour « geysers island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194" name="Picture 2" descr="http://exruefrontenac.com/images6/paysage-d-ocean-pacifique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50" name="Picture 2" descr="Résultats de recherche d'images pour « magnifiques paysages eau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42" name="Picture 2" descr="Résultats de recherche d'images pour « lac wapizagonk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218" name="Picture 2" descr="Résultats de recherche d'images pour « fleuve st-laurent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" y="-12803"/>
            <a:ext cx="9140107" cy="6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7410" name="Picture 2" descr="Résultats de recherche d'images pour « déversement déchets eau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4" y="-15806"/>
            <a:ext cx="9151794" cy="68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mworld.aufeminin.com/story/20150512/-662544_w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15805"/>
            <a:ext cx="3707904" cy="24175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547</Words>
  <Application>Microsoft Office PowerPoint</Application>
  <PresentationFormat>Affichage à l'écran (4:3)</PresentationFormat>
  <Paragraphs>109</Paragraphs>
  <Slides>30</Slides>
  <Notes>30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que ça veut dire?</vt:lpstr>
      <vt:lpstr>Présentation PowerPoint</vt:lpstr>
      <vt:lpstr>Présentation PowerPoint</vt:lpstr>
      <vt:lpstr>Présentation PowerPoint</vt:lpstr>
      <vt:lpstr>Qu’est-ce qu’on peut faire?</vt:lpstr>
      <vt:lpstr>À la maison</vt:lpstr>
      <vt:lpstr>Gestion des déchets</vt:lpstr>
      <vt:lpstr>Eau embouteillée</vt:lpstr>
      <vt:lpstr>En nature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Sarah Bourdages</dc:creator>
  <cp:lastModifiedBy>Sarah Bourdages</cp:lastModifiedBy>
  <cp:revision>231</cp:revision>
  <dcterms:created xsi:type="dcterms:W3CDTF">2017-02-06T15:01:24Z</dcterms:created>
  <dcterms:modified xsi:type="dcterms:W3CDTF">2017-04-05T19:30:23Z</dcterms:modified>
</cp:coreProperties>
</file>