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8.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9.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0.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1.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12.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3.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4.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5.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16.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7.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8.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9.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30"/>
  </p:notesMasterIdLst>
  <p:sldIdLst>
    <p:sldId id="256" r:id="rId2"/>
    <p:sldId id="289" r:id="rId3"/>
    <p:sldId id="284" r:id="rId4"/>
    <p:sldId id="296" r:id="rId5"/>
    <p:sldId id="297" r:id="rId6"/>
    <p:sldId id="298" r:id="rId7"/>
    <p:sldId id="260" r:id="rId8"/>
    <p:sldId id="293" r:id="rId9"/>
    <p:sldId id="267" r:id="rId10"/>
    <p:sldId id="261" r:id="rId11"/>
    <p:sldId id="291" r:id="rId12"/>
    <p:sldId id="282" r:id="rId13"/>
    <p:sldId id="281" r:id="rId14"/>
    <p:sldId id="280" r:id="rId15"/>
    <p:sldId id="270" r:id="rId16"/>
    <p:sldId id="268" r:id="rId17"/>
    <p:sldId id="263" r:id="rId18"/>
    <p:sldId id="286" r:id="rId19"/>
    <p:sldId id="292" r:id="rId20"/>
    <p:sldId id="264" r:id="rId21"/>
    <p:sldId id="265" r:id="rId22"/>
    <p:sldId id="271" r:id="rId23"/>
    <p:sldId id="287" r:id="rId24"/>
    <p:sldId id="272" r:id="rId25"/>
    <p:sldId id="273" r:id="rId26"/>
    <p:sldId id="274" r:id="rId27"/>
    <p:sldId id="277" r:id="rId28"/>
    <p:sldId id="295" r:id="rId2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88800" autoAdjust="0"/>
  </p:normalViewPr>
  <p:slideViewPr>
    <p:cSldViewPr>
      <p:cViewPr>
        <p:scale>
          <a:sx n="100" d="100"/>
          <a:sy n="100" d="100"/>
        </p:scale>
        <p:origin x="-1944" y="-1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B90324-3544-41EE-BE90-7D977E4C82D9}" type="datetimeFigureOut">
              <a:rPr lang="fr-CA" smtClean="0"/>
              <a:pPr/>
              <a:t>2015-12-16</a:t>
            </a:fld>
            <a:endParaRPr lang="fr-CA"/>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819B49-610F-485D-BE73-3F17813D7D6C}" type="slidenum">
              <a:rPr lang="fr-CA" smtClean="0"/>
              <a:pPr/>
              <a:t>‹N°›</a:t>
            </a:fld>
            <a:endParaRPr lang="fr-CA"/>
          </a:p>
        </p:txBody>
      </p:sp>
    </p:spTree>
    <p:extLst>
      <p:ext uri="{BB962C8B-B14F-4D97-AF65-F5344CB8AC3E}">
        <p14:creationId xmlns:p14="http://schemas.microsoft.com/office/powerpoint/2010/main" val="203520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KUzWmZqMLiE"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www.amnistie.ca/site/refugies/pdf/livretMontageVert_3.pdf" TargetMode="External"/><Relationship Id="rId5" Type="http://schemas.openxmlformats.org/officeDocument/2006/relationships/hyperlink" Target="http://oxfam.qc.ca/" TargetMode="External"/><Relationship Id="rId4" Type="http://schemas.openxmlformats.org/officeDocument/2006/relationships/hyperlink" Target="http://quebec.huffingtonpost.ca/2015/11/18/pub-yvon-deschamps-oxfam-et-refugies_n_8591398.html"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amnistie.ca/site/refugies/pdf/livretMontageVert_3.pdf"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ici.radio-canada.ca/nouvelles/International/2015/11/13/013-refugies-syriens-camps-accueil-pays-reponse-carte.shtml"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amnistie.ca/site/refugies/pdf/livretMontageVert_3.pdf"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ici.radio-canada.ca/sujet/elections-canada-2015/2015/09/30/006-niqab-voile-citoyennete-serment-deux-femmes-depuis-2011.shtml"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amnistie.ca/site/refugies/pdf/livretMontageVert_3.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cic.gc.ca/francais/refugies/bienvenue/survol/securite.asp"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ici.radio-canada.ca/nouvelles/politique/2015/11/22/003-plan-canada-accueil-refugies-syriens-femmes-familles-enfants.shtml" TargetMode="External"/><Relationship Id="rId4" Type="http://schemas.openxmlformats.org/officeDocument/2006/relationships/hyperlink" Target="http://www.lapresse.ca/le-nouvelliste/actualites/201511/18/01-4922338-la-moitie-des-refugies-sont-des-enfants.php"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amnistie.ca/site/refugies/pdf/livretMontageVert_3.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amnistie.ca/site/refugies/pdf/livretMontageVert_3.pdf"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statistiques-mondiales.com/syrie.htm"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s3r.org/show.php?id=7839"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MVT_4W9bVak"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1jour1actu.com/monde/printemps-arabe-que-se-passe-t-il-aujourdhui/"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BSngwvYZSPU"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ews.vice.com/fr/article/la-syrie-4-ans-apres-une-chronologie-du-conflit"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rue89.nouvelobs.com/2015/09/10/refugies-reponses-a-questions-parfois-genantes-261119"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fr.wikipedia.org/wiki/Deuxi%C3%A8me_bataille_de_Koban%C3%A9"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www.ledevoir.com/societe/actualites-en-societe/449340/aylan-trois-ans-enfant-de-kobane" TargetMode="External"/><Relationship Id="rId5" Type="http://schemas.openxmlformats.org/officeDocument/2006/relationships/hyperlink" Target="https://fr.wikipedia.org/wiki/Alan_Kurdi" TargetMode="External"/><Relationship Id="rId4" Type="http://schemas.openxmlformats.org/officeDocument/2006/relationships/hyperlink" Target="http://quebec.huffingtonpost.ca/2015/09/03/pere-garcon-temoignage-mi_n_8083148.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i="1" kern="1200" dirty="0" smtClean="0">
                <a:solidFill>
                  <a:schemeClr val="tx1"/>
                </a:solidFill>
                <a:effectLst/>
                <a:latin typeface="+mn-lt"/>
                <a:ea typeface="+mn-ea"/>
                <a:cs typeface="+mn-cs"/>
              </a:rPr>
              <a:t>Une animation offerte par le Réseau In-Terre-Actif du Comité de Solidarité/Trois-Rivières</a:t>
            </a:r>
            <a:endParaRPr lang="fr-CA" sz="1200" kern="1200" dirty="0" smtClean="0">
              <a:solidFill>
                <a:schemeClr val="tx1"/>
              </a:solidFill>
              <a:effectLst/>
              <a:latin typeface="+mn-lt"/>
              <a:ea typeface="+mn-ea"/>
              <a:cs typeface="+mn-cs"/>
            </a:endParaRPr>
          </a:p>
          <a:p>
            <a:r>
              <a:rPr lang="fr-CA" sz="1200" b="1" i="1" kern="1200" dirty="0" smtClean="0">
                <a:solidFill>
                  <a:schemeClr val="tx1"/>
                </a:solidFill>
                <a:effectLst/>
                <a:latin typeface="+mn-lt"/>
                <a:ea typeface="+mn-ea"/>
                <a:cs typeface="+mn-cs"/>
              </a:rPr>
              <a:t>Public cible</a:t>
            </a:r>
            <a:r>
              <a:rPr lang="fr-CA" sz="1200" i="1" kern="1200" dirty="0" smtClean="0">
                <a:solidFill>
                  <a:schemeClr val="tx1"/>
                </a:solidFill>
                <a:effectLst/>
                <a:latin typeface="+mn-lt"/>
                <a:ea typeface="+mn-ea"/>
                <a:cs typeface="+mn-cs"/>
              </a:rPr>
              <a:t> : élèves du niveau secondaire (facilement adaptable au primaire)</a:t>
            </a:r>
            <a:endParaRPr lang="fr-CA" sz="1200" kern="1200" dirty="0" smtClean="0">
              <a:solidFill>
                <a:schemeClr val="tx1"/>
              </a:solidFill>
              <a:effectLst/>
              <a:latin typeface="+mn-lt"/>
              <a:ea typeface="+mn-ea"/>
              <a:cs typeface="+mn-cs"/>
            </a:endParaRPr>
          </a:p>
          <a:p>
            <a:r>
              <a:rPr lang="fr-CA" sz="1200" b="1" i="1" kern="1200" dirty="0" smtClean="0">
                <a:solidFill>
                  <a:schemeClr val="tx1"/>
                </a:solidFill>
                <a:effectLst/>
                <a:latin typeface="+mn-lt"/>
                <a:ea typeface="+mn-ea"/>
                <a:cs typeface="+mn-cs"/>
              </a:rPr>
              <a:t>Durée :</a:t>
            </a:r>
            <a:r>
              <a:rPr lang="fr-CA" sz="1200" i="1" kern="1200" dirty="0" smtClean="0">
                <a:solidFill>
                  <a:schemeClr val="tx1"/>
                </a:solidFill>
                <a:effectLst/>
                <a:latin typeface="+mn-lt"/>
                <a:ea typeface="+mn-ea"/>
                <a:cs typeface="+mn-cs"/>
              </a:rPr>
              <a:t> 1 heure</a:t>
            </a:r>
            <a:endParaRPr lang="fr-CA" sz="1200" kern="1200" dirty="0" smtClean="0">
              <a:solidFill>
                <a:schemeClr val="tx1"/>
              </a:solidFill>
              <a:effectLst/>
              <a:latin typeface="+mn-lt"/>
              <a:ea typeface="+mn-ea"/>
              <a:cs typeface="+mn-cs"/>
            </a:endParaRPr>
          </a:p>
          <a:p>
            <a:r>
              <a:rPr lang="fr-CA" sz="1200" b="1" i="1" kern="1200" dirty="0" smtClean="0">
                <a:solidFill>
                  <a:schemeClr val="tx1"/>
                </a:solidFill>
                <a:effectLst/>
                <a:latin typeface="+mn-lt"/>
                <a:ea typeface="+mn-ea"/>
                <a:cs typeface="+mn-cs"/>
              </a:rPr>
              <a:t>Matériel requis</a:t>
            </a:r>
            <a:r>
              <a:rPr lang="fr-CA" sz="1200" i="1" kern="1200" dirty="0" smtClean="0">
                <a:solidFill>
                  <a:schemeClr val="tx1"/>
                </a:solidFill>
                <a:effectLst/>
                <a:latin typeface="+mn-lt"/>
                <a:ea typeface="+mn-ea"/>
                <a:cs typeface="+mn-cs"/>
              </a:rPr>
              <a:t> : ordinateur, rétroprojecteur ou tableau interactif, connexion à Internet.</a:t>
            </a:r>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p>
          <a:p>
            <a:r>
              <a:rPr lang="fr-CA" sz="1200" kern="1200" dirty="0" smtClean="0">
                <a:solidFill>
                  <a:schemeClr val="tx1"/>
                </a:solidFill>
                <a:effectLst/>
                <a:latin typeface="+mn-lt"/>
                <a:ea typeface="+mn-ea"/>
                <a:cs typeface="+mn-cs"/>
              </a:rPr>
              <a:t> </a:t>
            </a:r>
          </a:p>
          <a:p>
            <a:r>
              <a:rPr lang="fr-CA" sz="1200" b="1" u="sng" kern="1200" dirty="0" smtClean="0">
                <a:solidFill>
                  <a:schemeClr val="tx1"/>
                </a:solidFill>
                <a:effectLst/>
                <a:latin typeface="+mn-lt"/>
                <a:ea typeface="+mn-ea"/>
                <a:cs typeface="+mn-cs"/>
              </a:rPr>
              <a:t>Présentation de l’animateur (</a:t>
            </a:r>
            <a:r>
              <a:rPr lang="fr-CA" sz="1200" b="1" u="sng" kern="1200" dirty="0" err="1" smtClean="0">
                <a:solidFill>
                  <a:schemeClr val="tx1"/>
                </a:solidFill>
                <a:effectLst/>
                <a:latin typeface="+mn-lt"/>
                <a:ea typeface="+mn-ea"/>
                <a:cs typeface="+mn-cs"/>
              </a:rPr>
              <a:t>trice</a:t>
            </a:r>
            <a:r>
              <a:rPr lang="fr-CA" sz="1200" b="1" u="sng" kern="1200" dirty="0" smtClean="0">
                <a:solidFill>
                  <a:schemeClr val="tx1"/>
                </a:solidFill>
                <a:effectLst/>
                <a:latin typeface="+mn-lt"/>
                <a:ea typeface="+mn-ea"/>
                <a:cs typeface="+mn-cs"/>
              </a:rPr>
              <a:t>) et du Réseau In-Terre-Actif du Comité de Solidarité/Trois-Rivières</a:t>
            </a:r>
            <a:endParaRPr lang="fr-CA"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Comité de Solidarité/Trois-Rivières (CS/TR)</a:t>
            </a:r>
            <a:r>
              <a:rPr lang="fr-FR" sz="1200" kern="1200" dirty="0" smtClean="0">
                <a:solidFill>
                  <a:schemeClr val="tx1"/>
                </a:solidFill>
                <a:effectLst/>
                <a:latin typeface="+mn-lt"/>
                <a:ea typeface="+mn-ea"/>
                <a:cs typeface="+mn-cs"/>
              </a:rPr>
              <a:t> : Organisme d’éducation et de sensibilisation à la solidarité internationale qui existe depuis 40 ans (en 2013). Il soutient, entre autres, des projets de coopération à Cuba, en Haïti, au Mali, en Bolivie, au Nicaragua, etc.</a:t>
            </a:r>
            <a:endParaRPr lang="fr-CA"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Réseau In-Terre-Actif :</a:t>
            </a:r>
            <a:r>
              <a:rPr lang="fr-FR" sz="1200" kern="1200" dirty="0" smtClean="0">
                <a:solidFill>
                  <a:schemeClr val="tx1"/>
                </a:solidFill>
                <a:effectLst/>
                <a:latin typeface="+mn-lt"/>
                <a:ea typeface="+mn-ea"/>
                <a:cs typeface="+mn-cs"/>
              </a:rPr>
              <a:t> Secteur jeunesse du CS/TR. Vise les jeunes de 9 à 17 ans et les intervenants scolaires qui les accompagnent (enseignants, animateurs, etc.). Il alimente un site web contenant des outils pédagogiques téléchargeables et reproductibles gratuitement, propose des campagnes de solidarité jeunesse, organise des activités sur le terrain, etc.</a:t>
            </a:r>
            <a:endParaRPr lang="fr-CA"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a:t>
            </a:r>
            <a:endParaRPr lang="fr-CA"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Comme vous le savez sans doute, le Canada va accueillir (si ce n’est pas déjà fait)  25 000 réfugiés syriens. </a:t>
            </a:r>
            <a:r>
              <a:rPr lang="fr-CA" sz="1200" kern="1200" dirty="0" smtClean="0">
                <a:solidFill>
                  <a:schemeClr val="tx1"/>
                </a:solidFill>
                <a:effectLst/>
                <a:latin typeface="+mn-lt"/>
                <a:ea typeface="+mn-ea"/>
                <a:cs typeface="+mn-cs"/>
              </a:rPr>
              <a:t>Cet accueil semble susciter plusieurs arguments de réticences et/ou d’acceptations au Québec. </a:t>
            </a:r>
          </a:p>
          <a:p>
            <a:r>
              <a:rPr lang="fr-CA" sz="1200" kern="1200" dirty="0" smtClean="0">
                <a:solidFill>
                  <a:schemeClr val="tx1"/>
                </a:solidFill>
                <a:effectLst/>
                <a:latin typeface="+mn-lt"/>
                <a:ea typeface="+mn-ea"/>
                <a:cs typeface="+mn-cs"/>
              </a:rPr>
              <a:t>Aujourd’hui, j’aimerais vous entendre sur la question de l’accueil des réfugiés. Je veux, entre autres, écouter vos craintes, vos préoccupations et vos questions sur cette question.</a:t>
            </a:r>
          </a:p>
          <a:p>
            <a:r>
              <a:rPr lang="fr-CA" sz="1200" kern="1200" dirty="0" smtClean="0">
                <a:solidFill>
                  <a:schemeClr val="tx1"/>
                </a:solidFill>
                <a:effectLst/>
                <a:latin typeface="+mn-lt"/>
                <a:ea typeface="+mn-ea"/>
                <a:cs typeface="+mn-cs"/>
              </a:rPr>
              <a:t>On va commencer par une petite discussion : selon vous, quels sont les arguments contre l’accueil des réfugiés que nous attendons souvent?</a:t>
            </a:r>
          </a:p>
          <a:p>
            <a:r>
              <a:rPr lang="fr-CA" sz="1200" b="1" kern="1200" dirty="0" smtClean="0">
                <a:solidFill>
                  <a:schemeClr val="tx1"/>
                </a:solidFill>
                <a:effectLst/>
                <a:latin typeface="+mn-lt"/>
                <a:ea typeface="+mn-ea"/>
                <a:cs typeface="+mn-cs"/>
              </a:rPr>
              <a:t>Remarque :</a:t>
            </a:r>
            <a:r>
              <a:rPr lang="fr-CA" sz="1200" kern="1200" dirty="0" smtClean="0">
                <a:solidFill>
                  <a:schemeClr val="tx1"/>
                </a:solidFill>
                <a:effectLst/>
                <a:latin typeface="+mn-lt"/>
                <a:ea typeface="+mn-ea"/>
                <a:cs typeface="+mn-cs"/>
              </a:rPr>
              <a:t> Désigner une personne dans la classe qui prendra en note les réponses des élèves! L’objectif de cette partie est de faire comprendre aux élèves que, souvent, ces arguments sont des mythes et vous allez tenter de les déconstruire ensemble. </a:t>
            </a:r>
          </a:p>
          <a:p>
            <a:r>
              <a:rPr lang="fr-CA" sz="1200" kern="1200" dirty="0" smtClean="0">
                <a:solidFill>
                  <a:schemeClr val="tx1"/>
                </a:solidFill>
                <a:effectLst/>
                <a:latin typeface="+mn-lt"/>
                <a:ea typeface="+mn-ea"/>
                <a:cs typeface="+mn-cs"/>
              </a:rPr>
              <a:t>Continuez l’animation et chaque fois qu’un mythe est brisé, faites un « X » à côté de celui-ci. </a:t>
            </a:r>
          </a:p>
          <a:p>
            <a:r>
              <a:rPr lang="fr-CA" sz="1200" kern="1200" dirty="0" smtClean="0">
                <a:solidFill>
                  <a:schemeClr val="tx1"/>
                </a:solidFill>
                <a:effectLst/>
                <a:latin typeface="+mn-lt"/>
                <a:ea typeface="+mn-ea"/>
                <a:cs typeface="+mn-cs"/>
              </a:rPr>
              <a:t> </a:t>
            </a:r>
          </a:p>
          <a:p>
            <a:r>
              <a:rPr lang="fr-CA" sz="1200" kern="1200" dirty="0" smtClean="0">
                <a:solidFill>
                  <a:schemeClr val="tx1"/>
                </a:solidFill>
                <a:effectLst/>
                <a:latin typeface="+mn-lt"/>
                <a:ea typeface="+mn-ea"/>
                <a:cs typeface="+mn-cs"/>
              </a:rPr>
              <a:t> </a:t>
            </a:r>
          </a:p>
          <a:p>
            <a:r>
              <a:rPr lang="fr-CA" sz="1200" b="1" u="sng" kern="1200" dirty="0" smtClean="0">
                <a:solidFill>
                  <a:schemeClr val="tx1"/>
                </a:solidFill>
                <a:effectLst/>
                <a:latin typeface="+mn-lt"/>
                <a:ea typeface="+mn-ea"/>
                <a:cs typeface="+mn-cs"/>
              </a:rPr>
              <a:t>Les objectifs de l’animation</a:t>
            </a:r>
            <a:endParaRPr lang="fr-CA" sz="1200" kern="1200" dirty="0" smtClean="0">
              <a:solidFill>
                <a:schemeClr val="tx1"/>
              </a:solidFill>
              <a:effectLst/>
              <a:latin typeface="+mn-lt"/>
              <a:ea typeface="+mn-ea"/>
              <a:cs typeface="+mn-cs"/>
            </a:endParaRPr>
          </a:p>
          <a:p>
            <a:pPr lvl="0"/>
            <a:r>
              <a:rPr lang="fr-CA" sz="1200" b="1" kern="1200" dirty="0" smtClean="0">
                <a:solidFill>
                  <a:schemeClr val="tx1"/>
                </a:solidFill>
                <a:effectLst/>
                <a:latin typeface="+mn-lt"/>
                <a:ea typeface="+mn-ea"/>
                <a:cs typeface="+mn-cs"/>
              </a:rPr>
              <a:t>Sensibiliser</a:t>
            </a:r>
            <a:r>
              <a:rPr lang="fr-CA" sz="1200" kern="1200" dirty="0" smtClean="0">
                <a:solidFill>
                  <a:schemeClr val="tx1"/>
                </a:solidFill>
                <a:effectLst/>
                <a:latin typeface="+mn-lt"/>
                <a:ea typeface="+mn-ea"/>
                <a:cs typeface="+mn-cs"/>
              </a:rPr>
              <a:t> les jeunes à la </a:t>
            </a:r>
            <a:r>
              <a:rPr lang="fr-CA" sz="1200" b="1" kern="1200" dirty="0" smtClean="0">
                <a:solidFill>
                  <a:schemeClr val="tx1"/>
                </a:solidFill>
                <a:effectLst/>
                <a:latin typeface="+mn-lt"/>
                <a:ea typeface="+mn-ea"/>
                <a:cs typeface="+mn-cs"/>
              </a:rPr>
              <a:t>réalité de la guerre</a:t>
            </a:r>
            <a:r>
              <a:rPr lang="fr-CA" sz="1200" kern="1200" dirty="0" smtClean="0">
                <a:solidFill>
                  <a:schemeClr val="tx1"/>
                </a:solidFill>
                <a:effectLst/>
                <a:latin typeface="+mn-lt"/>
                <a:ea typeface="+mn-ea"/>
                <a:cs typeface="+mn-cs"/>
              </a:rPr>
              <a:t>;</a:t>
            </a:r>
          </a:p>
          <a:p>
            <a:pPr lvl="0"/>
            <a:r>
              <a:rPr lang="fr-CA" sz="1200" b="1" kern="1200" dirty="0" smtClean="0">
                <a:solidFill>
                  <a:schemeClr val="tx1"/>
                </a:solidFill>
                <a:effectLst/>
                <a:latin typeface="+mn-lt"/>
                <a:ea typeface="+mn-ea"/>
                <a:cs typeface="+mn-cs"/>
              </a:rPr>
              <a:t>Démystifier les préjugés </a:t>
            </a:r>
            <a:r>
              <a:rPr lang="fr-CA" sz="1200" kern="1200" dirty="0" smtClean="0">
                <a:solidFill>
                  <a:schemeClr val="tx1"/>
                </a:solidFill>
                <a:effectLst/>
                <a:latin typeface="+mn-lt"/>
                <a:ea typeface="+mn-ea"/>
                <a:cs typeface="+mn-cs"/>
              </a:rPr>
              <a:t>qui entourent parfois la question de l’accueil des réfugiés au Canada;</a:t>
            </a:r>
          </a:p>
          <a:p>
            <a:pPr lvl="0"/>
            <a:r>
              <a:rPr lang="fr-CA" sz="1200" b="1" kern="1200" dirty="0" smtClean="0">
                <a:solidFill>
                  <a:schemeClr val="tx1"/>
                </a:solidFill>
                <a:effectLst/>
                <a:latin typeface="+mn-lt"/>
                <a:ea typeface="+mn-ea"/>
                <a:cs typeface="+mn-cs"/>
              </a:rPr>
              <a:t>Expliquer</a:t>
            </a:r>
            <a:r>
              <a:rPr lang="fr-CA" sz="1200" kern="1200" dirty="0" smtClean="0">
                <a:solidFill>
                  <a:schemeClr val="tx1"/>
                </a:solidFill>
                <a:effectLst/>
                <a:latin typeface="+mn-lt"/>
                <a:ea typeface="+mn-ea"/>
                <a:cs typeface="+mn-cs"/>
              </a:rPr>
              <a:t> aux élèves </a:t>
            </a:r>
            <a:r>
              <a:rPr lang="fr-CA" sz="1200" b="1" kern="1200" dirty="0" smtClean="0">
                <a:solidFill>
                  <a:schemeClr val="tx1"/>
                </a:solidFill>
                <a:effectLst/>
                <a:latin typeface="+mn-lt"/>
                <a:ea typeface="+mn-ea"/>
                <a:cs typeface="+mn-cs"/>
              </a:rPr>
              <a:t>la réalité des personnes réfugiées</a:t>
            </a:r>
            <a:r>
              <a:rPr lang="fr-CA" sz="1200" kern="1200" dirty="0" smtClean="0">
                <a:solidFill>
                  <a:schemeClr val="tx1"/>
                </a:solidFill>
                <a:effectLst/>
                <a:latin typeface="+mn-lt"/>
                <a:ea typeface="+mn-ea"/>
                <a:cs typeface="+mn-cs"/>
              </a:rPr>
              <a:t>;</a:t>
            </a:r>
          </a:p>
          <a:p>
            <a:pPr lvl="0"/>
            <a:r>
              <a:rPr lang="fr-CA" sz="1200" b="1" kern="1200" dirty="0" smtClean="0">
                <a:solidFill>
                  <a:schemeClr val="tx1"/>
                </a:solidFill>
                <a:effectLst/>
                <a:latin typeface="+mn-lt"/>
                <a:ea typeface="+mn-ea"/>
                <a:cs typeface="+mn-cs"/>
              </a:rPr>
              <a:t>Montrer l’importance d’accueillir les réfugiés </a:t>
            </a:r>
            <a:r>
              <a:rPr lang="fr-CA" sz="1200" kern="1200" dirty="0" smtClean="0">
                <a:solidFill>
                  <a:schemeClr val="tx1"/>
                </a:solidFill>
                <a:effectLst/>
                <a:latin typeface="+mn-lt"/>
                <a:ea typeface="+mn-ea"/>
                <a:cs typeface="+mn-cs"/>
              </a:rPr>
              <a:t>qui, majoritairement, vivent des situations de violences sérieuses dans leur pays d’origine;</a:t>
            </a:r>
          </a:p>
          <a:p>
            <a:pPr lvl="0"/>
            <a:r>
              <a:rPr lang="fr-CA" sz="1200" b="1" kern="1200" dirty="0" smtClean="0">
                <a:solidFill>
                  <a:schemeClr val="tx1"/>
                </a:solidFill>
                <a:effectLst/>
                <a:latin typeface="+mn-lt"/>
                <a:ea typeface="+mn-ea"/>
                <a:cs typeface="+mn-cs"/>
              </a:rPr>
              <a:t>Montrer que l’accueil des réfugiés est une richesse </a:t>
            </a:r>
            <a:r>
              <a:rPr lang="fr-CA" sz="1200" kern="1200" dirty="0" smtClean="0">
                <a:solidFill>
                  <a:schemeClr val="tx1"/>
                </a:solidFill>
                <a:effectLst/>
                <a:latin typeface="+mn-lt"/>
                <a:ea typeface="+mn-ea"/>
                <a:cs typeface="+mn-cs"/>
              </a:rPr>
              <a:t>pour le Canada et le Québec.</a:t>
            </a:r>
            <a:r>
              <a:rPr lang="fr-CA" sz="1200" b="1" kern="1200" dirty="0" smtClean="0">
                <a:solidFill>
                  <a:schemeClr val="tx1"/>
                </a:solidFill>
                <a:effectLst/>
                <a:latin typeface="+mn-lt"/>
                <a:ea typeface="+mn-ea"/>
                <a:cs typeface="+mn-cs"/>
              </a:rPr>
              <a:t> </a:t>
            </a:r>
            <a:endParaRPr lang="fr-CA" sz="1200" kern="1200" dirty="0" smtClean="0">
              <a:solidFill>
                <a:schemeClr val="tx1"/>
              </a:solidFill>
              <a:effectLst/>
              <a:latin typeface="+mn-lt"/>
              <a:ea typeface="+mn-ea"/>
              <a:cs typeface="+mn-cs"/>
            </a:endParaRPr>
          </a:p>
          <a:p>
            <a:endParaRPr lang="fr-CA" dirty="0"/>
          </a:p>
        </p:txBody>
      </p:sp>
      <p:sp>
        <p:nvSpPr>
          <p:cNvPr id="4" name="Espace réservé du numéro de diapositive 3"/>
          <p:cNvSpPr>
            <a:spLocks noGrp="1"/>
          </p:cNvSpPr>
          <p:nvPr>
            <p:ph type="sldNum" sz="quarter" idx="10"/>
          </p:nvPr>
        </p:nvSpPr>
        <p:spPr/>
        <p:txBody>
          <a:bodyPr/>
          <a:lstStyle/>
          <a:p>
            <a:fld id="{BF819B49-610F-485D-BE73-3F17813D7D6C}" type="slidenum">
              <a:rPr lang="fr-CA" smtClean="0"/>
              <a:pPr/>
              <a:t>1</a:t>
            </a:fld>
            <a:endParaRPr lang="fr-CA"/>
          </a:p>
        </p:txBody>
      </p:sp>
    </p:spTree>
    <p:extLst>
      <p:ext uri="{BB962C8B-B14F-4D97-AF65-F5344CB8AC3E}">
        <p14:creationId xmlns:p14="http://schemas.microsoft.com/office/powerpoint/2010/main" val="2156173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kern="1200" dirty="0" smtClean="0">
                <a:solidFill>
                  <a:schemeClr val="tx1"/>
                </a:solidFill>
                <a:effectLst/>
                <a:latin typeface="+mn-lt"/>
                <a:ea typeface="+mn-ea"/>
                <a:cs typeface="+mn-cs"/>
              </a:rPr>
              <a:t>Remarque : </a:t>
            </a:r>
            <a:r>
              <a:rPr lang="fr-CA" sz="1200" kern="1200" dirty="0" smtClean="0">
                <a:solidFill>
                  <a:schemeClr val="tx1"/>
                </a:solidFill>
                <a:effectLst/>
                <a:latin typeface="+mn-lt"/>
                <a:ea typeface="+mn-ea"/>
                <a:cs typeface="+mn-cs"/>
              </a:rPr>
              <a:t>notez au tableau les réponses des élèves! L’objectif de cette partie est de faire comprendre aux élèves que, souvent, ces arguments sont des mythes et vous allez tenter de les déconstruire ensemble. </a:t>
            </a:r>
          </a:p>
          <a:p>
            <a:r>
              <a:rPr lang="fr-CA" sz="1200" kern="1200" dirty="0" smtClean="0">
                <a:solidFill>
                  <a:schemeClr val="tx1"/>
                </a:solidFill>
                <a:effectLst/>
                <a:latin typeface="+mn-lt"/>
                <a:ea typeface="+mn-ea"/>
                <a:cs typeface="+mn-cs"/>
              </a:rPr>
              <a:t>Continuez l’animation et chaque fois qu’un mythe est brisé, faites un « </a:t>
            </a:r>
            <a:r>
              <a:rPr lang="fr-CA" sz="1200" b="1" kern="1200" dirty="0" smtClean="0">
                <a:solidFill>
                  <a:schemeClr val="tx1"/>
                </a:solidFill>
                <a:effectLst/>
                <a:latin typeface="+mn-lt"/>
                <a:ea typeface="+mn-ea"/>
                <a:cs typeface="+mn-cs"/>
              </a:rPr>
              <a:t>X</a:t>
            </a:r>
            <a:r>
              <a:rPr lang="fr-CA" sz="1200" kern="1200" dirty="0" smtClean="0">
                <a:solidFill>
                  <a:schemeClr val="tx1"/>
                </a:solidFill>
                <a:effectLst/>
                <a:latin typeface="+mn-lt"/>
                <a:ea typeface="+mn-ea"/>
                <a:cs typeface="+mn-cs"/>
              </a:rPr>
              <a:t> » à côté de celui-ci.</a:t>
            </a:r>
            <a:r>
              <a:rPr lang="fr-CA" sz="1200" b="1" kern="1200" dirty="0" smtClean="0">
                <a:solidFill>
                  <a:schemeClr val="tx1"/>
                </a:solidFill>
                <a:effectLst/>
                <a:latin typeface="+mn-lt"/>
                <a:ea typeface="+mn-ea"/>
                <a:cs typeface="+mn-cs"/>
              </a:rPr>
              <a:t> </a:t>
            </a:r>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p>
          <a:p>
            <a:r>
              <a:rPr lang="fr-CA" sz="1200" kern="1200" dirty="0" smtClean="0">
                <a:solidFill>
                  <a:schemeClr val="tx1"/>
                </a:solidFill>
                <a:effectLst/>
                <a:latin typeface="+mn-lt"/>
                <a:ea typeface="+mn-ea"/>
                <a:cs typeface="+mn-cs"/>
              </a:rPr>
              <a:t> </a:t>
            </a:r>
            <a:r>
              <a:rPr lang="fr-CA" dirty="0" smtClean="0">
                <a:effectLst/>
              </a:rPr>
              <a:t> </a:t>
            </a:r>
            <a:r>
              <a:rPr lang="fr-CA" sz="1200" kern="1200" dirty="0" smtClean="0">
                <a:solidFill>
                  <a:schemeClr val="tx1"/>
                </a:solidFill>
                <a:effectLst/>
                <a:latin typeface="+mn-lt"/>
                <a:ea typeface="+mn-ea"/>
                <a:cs typeface="+mn-cs"/>
              </a:rPr>
              <a:t> </a:t>
            </a:r>
          </a:p>
          <a:p>
            <a:r>
              <a:rPr lang="fr-CA" sz="1200" kern="1200" dirty="0" smtClean="0">
                <a:solidFill>
                  <a:schemeClr val="tx1"/>
                </a:solidFill>
                <a:effectLst/>
                <a:latin typeface="+mn-lt"/>
                <a:ea typeface="+mn-ea"/>
                <a:cs typeface="+mn-cs"/>
              </a:rPr>
              <a:t> </a:t>
            </a:r>
          </a:p>
          <a:p>
            <a:r>
              <a:rPr lang="fr-CA" sz="1200" kern="1200" dirty="0" smtClean="0">
                <a:solidFill>
                  <a:schemeClr val="tx1"/>
                </a:solidFill>
                <a:effectLst/>
                <a:latin typeface="+mn-lt"/>
                <a:ea typeface="+mn-ea"/>
                <a:cs typeface="+mn-cs"/>
              </a:rPr>
              <a:t> </a:t>
            </a:r>
          </a:p>
          <a:p>
            <a:r>
              <a:rPr lang="fr-CA" sz="1200" b="1" u="none" strike="noStrike" kern="1200" dirty="0" smtClean="0">
                <a:solidFill>
                  <a:schemeClr val="tx1"/>
                </a:solidFill>
                <a:effectLst/>
                <a:latin typeface="+mn-lt"/>
                <a:ea typeface="+mn-ea"/>
                <a:cs typeface="+mn-cs"/>
              </a:rPr>
              <a:t> </a:t>
            </a:r>
            <a:endParaRPr lang="fr-CA" sz="1200" kern="1200" dirty="0" smtClean="0">
              <a:solidFill>
                <a:schemeClr val="tx1"/>
              </a:solidFill>
              <a:effectLst/>
              <a:latin typeface="+mn-lt"/>
              <a:ea typeface="+mn-ea"/>
              <a:cs typeface="+mn-cs"/>
            </a:endParaRPr>
          </a:p>
          <a:p>
            <a:endParaRPr lang="fr-CA" dirty="0"/>
          </a:p>
        </p:txBody>
      </p:sp>
      <p:sp>
        <p:nvSpPr>
          <p:cNvPr id="4" name="Espace réservé du numéro de diapositive 3"/>
          <p:cNvSpPr>
            <a:spLocks noGrp="1"/>
          </p:cNvSpPr>
          <p:nvPr>
            <p:ph type="sldNum" sz="quarter" idx="10"/>
          </p:nvPr>
        </p:nvSpPr>
        <p:spPr/>
        <p:txBody>
          <a:bodyPr/>
          <a:lstStyle/>
          <a:p>
            <a:fld id="{BF819B49-610F-485D-BE73-3F17813D7D6C}" type="slidenum">
              <a:rPr lang="fr-CA" smtClean="0"/>
              <a:pPr/>
              <a:t>10</a:t>
            </a:fld>
            <a:endParaRPr lang="fr-CA"/>
          </a:p>
        </p:txBody>
      </p:sp>
    </p:spTree>
    <p:extLst>
      <p:ext uri="{BB962C8B-B14F-4D97-AF65-F5344CB8AC3E}">
        <p14:creationId xmlns:p14="http://schemas.microsoft.com/office/powerpoint/2010/main" val="2411825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u="sng" kern="1200" dirty="0" smtClean="0">
                <a:solidFill>
                  <a:schemeClr val="tx1"/>
                </a:solidFill>
                <a:effectLst/>
                <a:latin typeface="+mn-lt"/>
                <a:ea typeface="+mn-ea"/>
                <a:cs typeface="+mn-cs"/>
              </a:rPr>
              <a:t>NOUS devons d’abord NOUS occuper de NOUS.     </a:t>
            </a:r>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 NOS itinérants, de NOS personnes âgées, de NOS personnes vulnérables, etc. </a:t>
            </a:r>
          </a:p>
          <a:p>
            <a:r>
              <a:rPr lang="fr-CA" sz="1200" kern="1200" dirty="0" smtClean="0">
                <a:solidFill>
                  <a:schemeClr val="tx1"/>
                </a:solidFill>
                <a:effectLst/>
                <a:latin typeface="+mn-lt"/>
                <a:ea typeface="+mn-ea"/>
                <a:cs typeface="+mn-cs"/>
              </a:rPr>
              <a:t>Ce débat qui nous invite à nous « occuper de nos affaires » lorsqu’il s’agit de tendre la main est un VIEUX débat.</a:t>
            </a:r>
          </a:p>
          <a:p>
            <a:r>
              <a:rPr lang="fr-CA" sz="1200" u="sng" kern="1200" dirty="0" smtClean="0">
                <a:solidFill>
                  <a:schemeClr val="tx1"/>
                </a:solidFill>
                <a:effectLst/>
                <a:latin typeface="+mn-lt"/>
                <a:ea typeface="+mn-ea"/>
                <a:cs typeface="+mn-cs"/>
                <a:hlinkClick r:id="rId3"/>
              </a:rPr>
              <a:t>La Preuve!</a:t>
            </a:r>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En fait, </a:t>
            </a:r>
            <a:r>
              <a:rPr lang="fr-CA" sz="1200" u="sng" kern="1200" dirty="0" smtClean="0">
                <a:solidFill>
                  <a:schemeClr val="tx1"/>
                </a:solidFill>
                <a:effectLst/>
                <a:latin typeface="+mn-lt"/>
                <a:ea typeface="+mn-ea"/>
                <a:cs typeface="+mn-cs"/>
                <a:hlinkClick r:id="rId4"/>
              </a:rPr>
              <a:t>cette vidéo</a:t>
            </a:r>
            <a:r>
              <a:rPr lang="fr-CA" sz="1200" kern="1200" dirty="0" smtClean="0">
                <a:solidFill>
                  <a:schemeClr val="tx1"/>
                </a:solidFill>
                <a:effectLst/>
                <a:latin typeface="+mn-lt"/>
                <a:ea typeface="+mn-ea"/>
                <a:cs typeface="+mn-cs"/>
              </a:rPr>
              <a:t>, mettant en vedette l’humoriste Yvon Deschamps, a été réalisée il y a 40 ans. Il s’agissait d’une publicité pour l’organisme de coopération internationale </a:t>
            </a:r>
            <a:r>
              <a:rPr lang="fr-CA" sz="1200" u="sng" kern="1200" dirty="0" smtClean="0">
                <a:solidFill>
                  <a:schemeClr val="tx1"/>
                </a:solidFill>
                <a:effectLst/>
                <a:latin typeface="+mn-lt"/>
                <a:ea typeface="+mn-ea"/>
                <a:cs typeface="+mn-cs"/>
                <a:hlinkClick r:id="rId5"/>
              </a:rPr>
              <a:t>Oxfam-Québec</a:t>
            </a:r>
            <a:r>
              <a:rPr lang="fr-CA" sz="1200" kern="1200" dirty="0" smtClean="0">
                <a:solidFill>
                  <a:schemeClr val="tx1"/>
                </a:solidFill>
                <a:effectLst/>
                <a:latin typeface="+mn-lt"/>
                <a:ea typeface="+mn-ea"/>
                <a:cs typeface="+mn-cs"/>
              </a:rPr>
              <a:t>. </a:t>
            </a:r>
          </a:p>
          <a:p>
            <a:r>
              <a:rPr lang="fr-CA" sz="1200" kern="1200" dirty="0" smtClean="0">
                <a:solidFill>
                  <a:schemeClr val="tx1"/>
                </a:solidFill>
                <a:effectLst/>
                <a:latin typeface="+mn-lt"/>
                <a:ea typeface="+mn-ea"/>
                <a:cs typeface="+mn-cs"/>
              </a:rPr>
              <a:t>De plus, il faut savoir que venir en aide aux réfugiés n’est pas un acte de générosité, mais bien une </a:t>
            </a:r>
            <a:r>
              <a:rPr lang="fr-CA" sz="1200" b="1" kern="1200" dirty="0" smtClean="0">
                <a:solidFill>
                  <a:schemeClr val="tx1"/>
                </a:solidFill>
                <a:effectLst/>
                <a:latin typeface="+mn-lt"/>
                <a:ea typeface="+mn-ea"/>
                <a:cs typeface="+mn-cs"/>
              </a:rPr>
              <a:t>obligation légale</a:t>
            </a:r>
            <a:r>
              <a:rPr lang="fr-CA" sz="1200" kern="1200" dirty="0" smtClean="0">
                <a:solidFill>
                  <a:schemeClr val="tx1"/>
                </a:solidFill>
                <a:effectLst/>
                <a:latin typeface="+mn-lt"/>
                <a:ea typeface="+mn-ea"/>
                <a:cs typeface="+mn-cs"/>
              </a:rPr>
              <a:t>. Les pays signataires des Conventions de Genève, dont le Canada fait partie, ont l’obligation de venir en aide aux victimes de la guerre dans le monde.</a:t>
            </a:r>
            <a:r>
              <a:rPr lang="fr-CA" dirty="0" smtClean="0">
                <a:effectLst/>
              </a:rPr>
              <a:t> </a:t>
            </a:r>
            <a:r>
              <a:rPr lang="fr-CA" sz="1200" kern="1200" dirty="0" smtClean="0">
                <a:solidFill>
                  <a:schemeClr val="tx1"/>
                </a:solidFill>
                <a:effectLst/>
                <a:latin typeface="+mn-lt"/>
                <a:ea typeface="+mn-ea"/>
                <a:cs typeface="+mn-cs"/>
              </a:rPr>
              <a:t> </a:t>
            </a:r>
          </a:p>
          <a:p>
            <a:r>
              <a:rPr lang="fr-CA" sz="1200" kern="1200" dirty="0" smtClean="0">
                <a:solidFill>
                  <a:schemeClr val="tx1"/>
                </a:solidFill>
                <a:effectLst/>
                <a:latin typeface="+mn-lt"/>
                <a:ea typeface="+mn-ea"/>
                <a:cs typeface="+mn-cs"/>
              </a:rPr>
              <a:t> </a:t>
            </a:r>
          </a:p>
          <a:p>
            <a:endParaRPr lang="fr-CA" sz="1200" kern="1200" dirty="0" smtClean="0">
              <a:solidFill>
                <a:schemeClr val="tx1"/>
              </a:solidFill>
              <a:effectLst/>
              <a:latin typeface="+mn-lt"/>
              <a:ea typeface="+mn-ea"/>
              <a:cs typeface="+mn-cs"/>
            </a:endParaRPr>
          </a:p>
          <a:p>
            <a:r>
              <a:rPr lang="fr-CA" sz="1200" b="1" i="1" kern="1200" dirty="0" smtClean="0">
                <a:solidFill>
                  <a:schemeClr val="tx1"/>
                </a:solidFill>
                <a:effectLst/>
                <a:latin typeface="+mn-lt"/>
                <a:ea typeface="+mn-ea"/>
                <a:cs typeface="+mn-cs"/>
              </a:rPr>
              <a:t>Bon à savoir!</a:t>
            </a:r>
            <a:endParaRPr lang="fr-CA" sz="1200" i="1" kern="1200" dirty="0" smtClean="0">
              <a:solidFill>
                <a:schemeClr val="tx1"/>
              </a:solidFill>
              <a:effectLst/>
              <a:latin typeface="+mn-lt"/>
              <a:ea typeface="+mn-ea"/>
              <a:cs typeface="+mn-cs"/>
            </a:endParaRPr>
          </a:p>
          <a:p>
            <a:r>
              <a:rPr lang="fr-CA" sz="1200" i="1" kern="1200" dirty="0" smtClean="0">
                <a:solidFill>
                  <a:schemeClr val="tx1"/>
                </a:solidFill>
                <a:effectLst/>
                <a:latin typeface="+mn-lt"/>
                <a:ea typeface="+mn-ea"/>
                <a:cs typeface="+mn-cs"/>
              </a:rPr>
              <a:t>Les </a:t>
            </a:r>
            <a:r>
              <a:rPr lang="fr-CA" sz="1200" b="1" i="1" kern="1200" dirty="0" smtClean="0">
                <a:solidFill>
                  <a:schemeClr val="tx1"/>
                </a:solidFill>
                <a:effectLst/>
                <a:latin typeface="+mn-lt"/>
                <a:ea typeface="+mn-ea"/>
                <a:cs typeface="+mn-cs"/>
              </a:rPr>
              <a:t>Conventions de Genève </a:t>
            </a:r>
            <a:r>
              <a:rPr lang="fr-CA" sz="1200" i="1" kern="1200" dirty="0" smtClean="0">
                <a:solidFill>
                  <a:schemeClr val="tx1"/>
                </a:solidFill>
                <a:effectLst/>
                <a:latin typeface="+mn-lt"/>
                <a:ea typeface="+mn-ea"/>
                <a:cs typeface="+mn-cs"/>
              </a:rPr>
              <a:t>sont des traités internationaux fondamentaux dans le domaine du droit international humanitaire. Elles définissent des règles de protection des personnes en cas de conflit armé, notamment les soldats de certaines actions, les blessés et prisonniers de guerre, mais aussi les civils et leurs biens.</a:t>
            </a:r>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p>
          <a:p>
            <a:r>
              <a:rPr lang="fr-CA" sz="1200" b="1" u="none" strike="noStrike" kern="1200" dirty="0" smtClean="0">
                <a:solidFill>
                  <a:schemeClr val="tx1"/>
                </a:solidFill>
                <a:effectLst/>
                <a:latin typeface="+mn-lt"/>
                <a:ea typeface="+mn-ea"/>
                <a:cs typeface="+mn-cs"/>
              </a:rPr>
              <a:t> </a:t>
            </a:r>
            <a:endParaRPr lang="fr-CA" sz="1200" kern="1200" dirty="0" smtClean="0">
              <a:solidFill>
                <a:schemeClr val="tx1"/>
              </a:solidFill>
              <a:effectLst/>
              <a:latin typeface="+mn-lt"/>
              <a:ea typeface="+mn-ea"/>
              <a:cs typeface="+mn-cs"/>
            </a:endParaRPr>
          </a:p>
          <a:p>
            <a:r>
              <a:rPr lang="fr-CA" sz="1200" b="1" kern="1200" dirty="0" err="1" smtClean="0">
                <a:solidFill>
                  <a:schemeClr val="tx1"/>
                </a:solidFill>
                <a:effectLst/>
                <a:latin typeface="+mn-lt"/>
                <a:ea typeface="+mn-ea"/>
                <a:cs typeface="+mn-cs"/>
              </a:rPr>
              <a:t>Huffingtonpost</a:t>
            </a:r>
            <a:r>
              <a:rPr lang="fr-CA" sz="1200" b="1" kern="1200" dirty="0" smtClean="0">
                <a:solidFill>
                  <a:schemeClr val="tx1"/>
                </a:solidFill>
                <a:effectLst/>
                <a:latin typeface="+mn-lt"/>
                <a:ea typeface="+mn-ea"/>
                <a:cs typeface="+mn-cs"/>
              </a:rPr>
              <a:t> </a:t>
            </a:r>
            <a:r>
              <a:rPr lang="fr-CA" sz="1200" b="1" kern="1200" dirty="0" err="1" smtClean="0">
                <a:solidFill>
                  <a:schemeClr val="tx1"/>
                </a:solidFill>
                <a:effectLst/>
                <a:latin typeface="+mn-lt"/>
                <a:ea typeface="+mn-ea"/>
                <a:cs typeface="+mn-cs"/>
              </a:rPr>
              <a:t>Guébec</a:t>
            </a:r>
            <a:r>
              <a:rPr lang="fr-CA" sz="1200" kern="1200" dirty="0" smtClean="0">
                <a:solidFill>
                  <a:schemeClr val="tx1"/>
                </a:solidFill>
                <a:effectLst/>
                <a:latin typeface="+mn-lt"/>
                <a:ea typeface="+mn-ea"/>
                <a:cs typeface="+mn-cs"/>
              </a:rPr>
              <a:t>, novembre 2015, « </a:t>
            </a:r>
            <a:r>
              <a:rPr lang="fr-FR" sz="1200" kern="1200" dirty="0" smtClean="0">
                <a:solidFill>
                  <a:schemeClr val="tx1"/>
                </a:solidFill>
                <a:effectLst/>
                <a:latin typeface="+mn-lt"/>
                <a:ea typeface="+mn-ea"/>
                <a:cs typeface="+mn-cs"/>
              </a:rPr>
              <a:t>Une publicité d'Oxfam avec Yvon Deschamps refait surface en lien avec les réfugiés syriens (VIDÉO)»  </a:t>
            </a:r>
            <a:r>
              <a:rPr lang="fr-CA" sz="1200" u="sng" kern="1200" dirty="0" smtClean="0">
                <a:solidFill>
                  <a:schemeClr val="tx1"/>
                </a:solidFill>
                <a:effectLst/>
                <a:latin typeface="+mn-lt"/>
                <a:ea typeface="+mn-ea"/>
                <a:cs typeface="+mn-cs"/>
                <a:hlinkClick r:id="rId4"/>
              </a:rPr>
              <a:t>http://quebec.huffingtonpost.ca/2015/11/18/pub-yvon-deschamps-oxfam-et-refugies_n_8591398.html</a:t>
            </a:r>
            <a:r>
              <a:rPr lang="fr-CA" sz="1200" kern="1200" dirty="0" smtClean="0">
                <a:solidFill>
                  <a:schemeClr val="tx1"/>
                </a:solidFill>
                <a:effectLst/>
                <a:latin typeface="+mn-lt"/>
                <a:ea typeface="+mn-ea"/>
                <a:cs typeface="+mn-cs"/>
              </a:rPr>
              <a:t> </a:t>
            </a:r>
          </a:p>
          <a:p>
            <a:r>
              <a:rPr lang="fr-CA" sz="1200" b="1" kern="1200" dirty="0" smtClean="0">
                <a:solidFill>
                  <a:schemeClr val="tx1"/>
                </a:solidFill>
                <a:effectLst/>
                <a:latin typeface="+mn-lt"/>
                <a:ea typeface="+mn-ea"/>
                <a:cs typeface="+mn-cs"/>
              </a:rPr>
              <a:t>Amnistie Internationale, 2015</a:t>
            </a:r>
            <a:r>
              <a:rPr lang="fr-CA" sz="1200" kern="1200" dirty="0" smtClean="0">
                <a:solidFill>
                  <a:schemeClr val="tx1"/>
                </a:solidFill>
                <a:effectLst/>
                <a:latin typeface="+mn-lt"/>
                <a:ea typeface="+mn-ea"/>
                <a:cs typeface="+mn-cs"/>
              </a:rPr>
              <a:t>. « En danger et non dangereux » </a:t>
            </a:r>
            <a:r>
              <a:rPr lang="fr-CA" sz="1200" u="sng" kern="1200" dirty="0" smtClean="0">
                <a:solidFill>
                  <a:schemeClr val="tx1"/>
                </a:solidFill>
                <a:effectLst/>
                <a:latin typeface="+mn-lt"/>
                <a:ea typeface="+mn-ea"/>
                <a:cs typeface="+mn-cs"/>
                <a:hlinkClick r:id="rId6"/>
              </a:rPr>
              <a:t>http://www.amnistie.ca/site/refugies/pdf/livretMontageVert_3.pdf</a:t>
            </a:r>
            <a:endParaRPr lang="fr-CA" sz="1200" kern="1200" dirty="0" smtClean="0">
              <a:solidFill>
                <a:schemeClr val="tx1"/>
              </a:solidFill>
              <a:effectLst/>
              <a:latin typeface="+mn-lt"/>
              <a:ea typeface="+mn-ea"/>
              <a:cs typeface="+mn-cs"/>
            </a:endParaRPr>
          </a:p>
          <a:p>
            <a:endParaRPr lang="fr-CA" dirty="0"/>
          </a:p>
        </p:txBody>
      </p:sp>
      <p:sp>
        <p:nvSpPr>
          <p:cNvPr id="4" name="Espace réservé du numéro de diapositive 3"/>
          <p:cNvSpPr>
            <a:spLocks noGrp="1"/>
          </p:cNvSpPr>
          <p:nvPr>
            <p:ph type="sldNum" sz="quarter" idx="10"/>
          </p:nvPr>
        </p:nvSpPr>
        <p:spPr/>
        <p:txBody>
          <a:bodyPr/>
          <a:lstStyle/>
          <a:p>
            <a:fld id="{BF819B49-610F-485D-BE73-3F17813D7D6C}" type="slidenum">
              <a:rPr lang="fr-CA" smtClean="0"/>
              <a:pPr/>
              <a:t>11</a:t>
            </a:fld>
            <a:endParaRPr lang="fr-CA"/>
          </a:p>
        </p:txBody>
      </p:sp>
    </p:spTree>
    <p:extLst>
      <p:ext uri="{BB962C8B-B14F-4D97-AF65-F5344CB8AC3E}">
        <p14:creationId xmlns:p14="http://schemas.microsoft.com/office/powerpoint/2010/main" val="3840534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u="sng" kern="1200" dirty="0" smtClean="0">
                <a:solidFill>
                  <a:schemeClr val="tx1"/>
                </a:solidFill>
                <a:effectLst/>
                <a:latin typeface="+mn-lt"/>
                <a:ea typeface="+mn-ea"/>
                <a:cs typeface="+mn-cs"/>
              </a:rPr>
              <a:t>Le Canada accueille trop de réfugiés</a:t>
            </a:r>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y a </a:t>
            </a:r>
            <a:r>
              <a:rPr lang="fr-CA" sz="1200" b="1" kern="1200" dirty="0" smtClean="0">
                <a:solidFill>
                  <a:schemeClr val="tx1"/>
                </a:solidFill>
                <a:effectLst/>
                <a:latin typeface="+mn-lt"/>
                <a:ea typeface="+mn-ea"/>
                <a:cs typeface="+mn-cs"/>
              </a:rPr>
              <a:t>19,5 millions de réfugiés dans le monde</a:t>
            </a:r>
            <a:r>
              <a:rPr lang="fr-CA" sz="1200" kern="1200" dirty="0" smtClean="0">
                <a:solidFill>
                  <a:schemeClr val="tx1"/>
                </a:solidFill>
                <a:effectLst/>
                <a:latin typeface="+mn-lt"/>
                <a:ea typeface="+mn-ea"/>
                <a:cs typeface="+mn-cs"/>
              </a:rPr>
              <a:t>, et </a:t>
            </a:r>
            <a:r>
              <a:rPr lang="fr-CA" sz="1200" b="1" kern="1200" dirty="0" smtClean="0">
                <a:solidFill>
                  <a:schemeClr val="tx1"/>
                </a:solidFill>
                <a:effectLst/>
                <a:latin typeface="+mn-lt"/>
                <a:ea typeface="+mn-ea"/>
                <a:cs typeface="+mn-cs"/>
              </a:rPr>
              <a:t>moins de 1 % vivent au Canada</a:t>
            </a:r>
            <a:r>
              <a:rPr lang="fr-CA" sz="1200" kern="1200" dirty="0" smtClean="0">
                <a:solidFill>
                  <a:schemeClr val="tx1"/>
                </a:solidFill>
                <a:effectLst/>
                <a:latin typeface="+mn-lt"/>
                <a:ea typeface="+mn-ea"/>
                <a:cs typeface="+mn-cs"/>
              </a:rPr>
              <a:t>. </a:t>
            </a:r>
          </a:p>
          <a:p>
            <a:r>
              <a:rPr lang="fr-CA" sz="1200" kern="1200" dirty="0" smtClean="0">
                <a:solidFill>
                  <a:schemeClr val="tx1"/>
                </a:solidFill>
                <a:effectLst/>
                <a:latin typeface="+mn-lt"/>
                <a:ea typeface="+mn-ea"/>
                <a:cs typeface="+mn-cs"/>
              </a:rPr>
              <a:t>Le Canada se situe au </a:t>
            </a:r>
            <a:r>
              <a:rPr lang="fr-CA" sz="1200" b="1" kern="1200" dirty="0" smtClean="0">
                <a:solidFill>
                  <a:schemeClr val="tx1"/>
                </a:solidFill>
                <a:effectLst/>
                <a:latin typeface="+mn-lt"/>
                <a:ea typeface="+mn-ea"/>
                <a:cs typeface="+mn-cs"/>
              </a:rPr>
              <a:t>15e rang des 44 pays industrialisés </a:t>
            </a:r>
            <a:r>
              <a:rPr lang="fr-CA" sz="1200" kern="1200" dirty="0" smtClean="0">
                <a:solidFill>
                  <a:schemeClr val="tx1"/>
                </a:solidFill>
                <a:effectLst/>
                <a:latin typeface="+mn-lt"/>
                <a:ea typeface="+mn-ea"/>
                <a:cs typeface="+mn-cs"/>
              </a:rPr>
              <a:t>qui </a:t>
            </a:r>
            <a:r>
              <a:rPr lang="fr-CA" sz="1200" b="1" kern="1200" dirty="0" smtClean="0">
                <a:solidFill>
                  <a:schemeClr val="tx1"/>
                </a:solidFill>
                <a:effectLst/>
                <a:latin typeface="+mn-lt"/>
                <a:ea typeface="+mn-ea"/>
                <a:cs typeface="+mn-cs"/>
              </a:rPr>
              <a:t>accueillent </a:t>
            </a:r>
            <a:r>
              <a:rPr lang="fr-CA" sz="1200" kern="1200" dirty="0" smtClean="0">
                <a:solidFill>
                  <a:schemeClr val="tx1"/>
                </a:solidFill>
                <a:effectLst/>
                <a:latin typeface="+mn-lt"/>
                <a:ea typeface="+mn-ea"/>
                <a:cs typeface="+mn-cs"/>
              </a:rPr>
              <a:t>des demandeurs d’asile. </a:t>
            </a:r>
          </a:p>
          <a:p>
            <a:r>
              <a:rPr lang="fr-CA" sz="1200" kern="1200" dirty="0" smtClean="0">
                <a:solidFill>
                  <a:schemeClr val="tx1"/>
                </a:solidFill>
                <a:effectLst/>
                <a:latin typeface="+mn-lt"/>
                <a:ea typeface="+mn-ea"/>
                <a:cs typeface="+mn-cs"/>
              </a:rPr>
              <a:t>L’Allemagne, les États-Unis, la Turquie, la Suède et l’Italie </a:t>
            </a:r>
            <a:r>
              <a:rPr lang="fr-CA" sz="1200" b="1" kern="1200" dirty="0" smtClean="0">
                <a:solidFill>
                  <a:schemeClr val="tx1"/>
                </a:solidFill>
                <a:effectLst/>
                <a:latin typeface="+mn-lt"/>
                <a:ea typeface="+mn-ea"/>
                <a:cs typeface="+mn-cs"/>
              </a:rPr>
              <a:t>acceptent à eux seuls 60 % des demandes d’asile </a:t>
            </a:r>
            <a:r>
              <a:rPr lang="fr-CA" sz="1200" kern="1200" dirty="0" smtClean="0">
                <a:solidFill>
                  <a:schemeClr val="tx1"/>
                </a:solidFill>
                <a:effectLst/>
                <a:latin typeface="+mn-lt"/>
                <a:ea typeface="+mn-ea"/>
                <a:cs typeface="+mn-cs"/>
              </a:rPr>
              <a:t>faites dans un pays industrialisé.</a:t>
            </a: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r>
              <a:rPr lang="fr-CA" sz="1200" b="1" kern="1200" dirty="0" smtClean="0">
                <a:solidFill>
                  <a:schemeClr val="tx1"/>
                </a:solidFill>
                <a:effectLst/>
                <a:latin typeface="+mn-lt"/>
                <a:ea typeface="+mn-ea"/>
                <a:cs typeface="+mn-cs"/>
              </a:rPr>
              <a:t>Amnistie Internationale,</a:t>
            </a:r>
            <a:r>
              <a:rPr lang="fr-CA" sz="1200" kern="1200" dirty="0" smtClean="0">
                <a:solidFill>
                  <a:schemeClr val="tx1"/>
                </a:solidFill>
                <a:effectLst/>
                <a:latin typeface="+mn-lt"/>
                <a:ea typeface="+mn-ea"/>
                <a:cs typeface="+mn-cs"/>
              </a:rPr>
              <a:t> 2015. « En danger et non dangereux » </a:t>
            </a:r>
            <a:r>
              <a:rPr lang="fr-CA" sz="1200" u="sng" kern="1200" dirty="0" smtClean="0">
                <a:solidFill>
                  <a:schemeClr val="tx1"/>
                </a:solidFill>
                <a:effectLst/>
                <a:latin typeface="+mn-lt"/>
                <a:ea typeface="+mn-ea"/>
                <a:cs typeface="+mn-cs"/>
                <a:hlinkClick r:id="rId3"/>
              </a:rPr>
              <a:t>http://www.amnistie.ca/site/refugies/pdf/livretMontageVert_3.pdf</a:t>
            </a:r>
            <a:endParaRPr lang="fr-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Radio-Canada</a:t>
            </a:r>
            <a:r>
              <a:rPr lang="fr-CA" sz="1200" kern="1200" dirty="0" smtClean="0">
                <a:solidFill>
                  <a:schemeClr val="tx1"/>
                </a:solidFill>
                <a:effectLst/>
                <a:latin typeface="+mn-lt"/>
                <a:ea typeface="+mn-ea"/>
                <a:cs typeface="+mn-cs"/>
              </a:rPr>
              <a:t>, 14 novembre 2015. « </a:t>
            </a:r>
            <a:r>
              <a:rPr lang="fr-FR" sz="1200" kern="1200" dirty="0" smtClean="0">
                <a:solidFill>
                  <a:schemeClr val="tx1"/>
                </a:solidFill>
                <a:effectLst/>
                <a:latin typeface="+mn-lt"/>
                <a:ea typeface="+mn-ea"/>
                <a:cs typeface="+mn-cs"/>
              </a:rPr>
              <a:t>Où sont les réfugiés syriens? Qui les accueille? La réponse en cartes » </a:t>
            </a:r>
            <a:r>
              <a:rPr lang="fr-CA" sz="1200" u="sng" kern="1200" dirty="0" smtClean="0">
                <a:solidFill>
                  <a:schemeClr val="tx1"/>
                </a:solidFill>
                <a:effectLst/>
                <a:latin typeface="+mn-lt"/>
                <a:ea typeface="+mn-ea"/>
                <a:cs typeface="+mn-cs"/>
                <a:hlinkClick r:id="rId4"/>
              </a:rPr>
              <a:t>http://ici.radio-canada.ca/nouvelles/International/2015/11/13/013-refugies-syriens-camps-accueil-pays-reponse-carte.shtml</a:t>
            </a:r>
            <a:r>
              <a:rPr lang="fr-CA" sz="1200" kern="1200" dirty="0" smtClean="0">
                <a:solidFill>
                  <a:schemeClr val="tx1"/>
                </a:solidFill>
                <a:effectLst/>
                <a:latin typeface="+mn-lt"/>
                <a:ea typeface="+mn-ea"/>
                <a:cs typeface="+mn-cs"/>
              </a:rPr>
              <a:t> </a:t>
            </a:r>
          </a:p>
          <a:p>
            <a:endParaRPr lang="fr-CA" dirty="0"/>
          </a:p>
        </p:txBody>
      </p:sp>
      <p:sp>
        <p:nvSpPr>
          <p:cNvPr id="4" name="Espace réservé du numéro de diapositive 3"/>
          <p:cNvSpPr>
            <a:spLocks noGrp="1"/>
          </p:cNvSpPr>
          <p:nvPr>
            <p:ph type="sldNum" sz="quarter" idx="10"/>
          </p:nvPr>
        </p:nvSpPr>
        <p:spPr/>
        <p:txBody>
          <a:bodyPr/>
          <a:lstStyle/>
          <a:p>
            <a:fld id="{BF819B49-610F-485D-BE73-3F17813D7D6C}" type="slidenum">
              <a:rPr lang="fr-CA" smtClean="0"/>
              <a:pPr/>
              <a:t>12</a:t>
            </a:fld>
            <a:endParaRPr lang="fr-CA"/>
          </a:p>
        </p:txBody>
      </p:sp>
    </p:spTree>
    <p:extLst>
      <p:ext uri="{BB962C8B-B14F-4D97-AF65-F5344CB8AC3E}">
        <p14:creationId xmlns:p14="http://schemas.microsoft.com/office/powerpoint/2010/main" val="3104198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u="sng" kern="1200" dirty="0" smtClean="0">
                <a:solidFill>
                  <a:schemeClr val="tx1"/>
                </a:solidFill>
                <a:effectLst/>
                <a:latin typeface="+mn-lt"/>
                <a:ea typeface="+mn-ea"/>
                <a:cs typeface="+mn-cs"/>
              </a:rPr>
              <a:t>On va se faire envahir par 25 000 réfugiés!</a:t>
            </a:r>
            <a:endParaRPr lang="fr-CA" sz="1200" kern="1200" dirty="0" smtClean="0">
              <a:solidFill>
                <a:schemeClr val="tx1"/>
              </a:solidFill>
              <a:effectLst/>
              <a:latin typeface="+mn-lt"/>
              <a:ea typeface="+mn-ea"/>
              <a:cs typeface="+mn-cs"/>
            </a:endParaRPr>
          </a:p>
          <a:p>
            <a:r>
              <a:rPr lang="fr-CA" sz="1200" b="1" u="none" strike="noStrike" kern="1200" dirty="0" smtClean="0">
                <a:solidFill>
                  <a:schemeClr val="tx1"/>
                </a:solidFill>
                <a:effectLst/>
                <a:latin typeface="+mn-lt"/>
                <a:ea typeface="+mn-ea"/>
                <a:cs typeface="+mn-cs"/>
              </a:rPr>
              <a:t> </a:t>
            </a:r>
            <a:endParaRPr lang="fr-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35 702 707 </a:t>
            </a:r>
            <a:r>
              <a:rPr lang="fr-CA" sz="1200" kern="1200" dirty="0" smtClean="0">
                <a:solidFill>
                  <a:schemeClr val="tx1"/>
                </a:solidFill>
                <a:effectLst/>
                <a:latin typeface="+mn-lt"/>
                <a:ea typeface="+mn-ea"/>
                <a:cs typeface="+mn-cs"/>
              </a:rPr>
              <a:t>habitants au </a:t>
            </a:r>
            <a:r>
              <a:rPr lang="fr-CA" sz="1200" b="1" kern="1200" dirty="0" smtClean="0">
                <a:solidFill>
                  <a:schemeClr val="tx1"/>
                </a:solidFill>
                <a:effectLst/>
                <a:latin typeface="+mn-lt"/>
                <a:ea typeface="+mn-ea"/>
                <a:cs typeface="+mn-cs"/>
              </a:rPr>
              <a:t>Canada. </a:t>
            </a:r>
            <a:r>
              <a:rPr lang="fr-CA" sz="1200" kern="1200" dirty="0" smtClean="0">
                <a:solidFill>
                  <a:schemeClr val="tx1"/>
                </a:solidFill>
                <a:effectLst/>
                <a:latin typeface="+mn-lt"/>
                <a:ea typeface="+mn-ea"/>
                <a:cs typeface="+mn-cs"/>
              </a:rPr>
              <a:t>Ce qui représente </a:t>
            </a:r>
            <a:r>
              <a:rPr lang="fr-CA" sz="1200" b="1" kern="1200" dirty="0" smtClean="0">
                <a:solidFill>
                  <a:schemeClr val="tx1"/>
                </a:solidFill>
                <a:effectLst/>
                <a:latin typeface="+mn-lt"/>
                <a:ea typeface="+mn-ea"/>
                <a:cs typeface="+mn-cs"/>
              </a:rPr>
              <a:t>0,07 % </a:t>
            </a:r>
            <a:r>
              <a:rPr lang="fr-CA" sz="1200" kern="1200" dirty="0" smtClean="0">
                <a:solidFill>
                  <a:schemeClr val="tx1"/>
                </a:solidFill>
                <a:effectLst/>
                <a:latin typeface="+mn-lt"/>
                <a:ea typeface="+mn-ea"/>
                <a:cs typeface="+mn-cs"/>
              </a:rPr>
              <a:t>de la population. </a:t>
            </a:r>
          </a:p>
          <a:p>
            <a:r>
              <a:rPr lang="fr-CA" sz="1200" b="1" kern="1200" dirty="0" smtClean="0">
                <a:solidFill>
                  <a:schemeClr val="tx1"/>
                </a:solidFill>
                <a:effectLst/>
                <a:latin typeface="+mn-lt"/>
                <a:ea typeface="+mn-ea"/>
                <a:cs typeface="+mn-cs"/>
              </a:rPr>
              <a:t>Le Québec accueillera 7300 réfugiés syriens d'ici la fin de 2016, dont 3650 réfugiés cette année.</a:t>
            </a:r>
            <a:endParaRPr lang="fr-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La majorité des réfugiés parrainés au privé</a:t>
            </a:r>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Ainsi, cette année, 2900 des 3650 réfugiés sont parrainés, ce qui laisse 750 réfugiés à prendre en charge pour le gouvernement québécois.</a:t>
            </a:r>
          </a:p>
          <a:p>
            <a:r>
              <a:rPr lang="fr-CA" sz="1200" kern="1200" dirty="0" smtClean="0">
                <a:solidFill>
                  <a:schemeClr val="tx1"/>
                </a:solidFill>
                <a:effectLst/>
                <a:latin typeface="+mn-lt"/>
                <a:ea typeface="+mn-ea"/>
                <a:cs typeface="+mn-cs"/>
              </a:rPr>
              <a:t>Les réfugiés parrainés par le secteur privé obtiennent une aide financière de leurs répondants, et non du gouvernement.</a:t>
            </a:r>
          </a:p>
          <a:p>
            <a:endParaRPr lang="fr-CA" dirty="0"/>
          </a:p>
        </p:txBody>
      </p:sp>
      <p:sp>
        <p:nvSpPr>
          <p:cNvPr id="4" name="Espace réservé du numéro de diapositive 3"/>
          <p:cNvSpPr>
            <a:spLocks noGrp="1"/>
          </p:cNvSpPr>
          <p:nvPr>
            <p:ph type="sldNum" sz="quarter" idx="10"/>
          </p:nvPr>
        </p:nvSpPr>
        <p:spPr/>
        <p:txBody>
          <a:bodyPr/>
          <a:lstStyle/>
          <a:p>
            <a:fld id="{BF819B49-610F-485D-BE73-3F17813D7D6C}" type="slidenum">
              <a:rPr lang="fr-CA" smtClean="0"/>
              <a:pPr/>
              <a:t>13</a:t>
            </a:fld>
            <a:endParaRPr lang="fr-CA"/>
          </a:p>
        </p:txBody>
      </p:sp>
    </p:spTree>
    <p:extLst>
      <p:ext uri="{BB962C8B-B14F-4D97-AF65-F5344CB8AC3E}">
        <p14:creationId xmlns:p14="http://schemas.microsoft.com/office/powerpoint/2010/main" val="205209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u="sng" kern="1200" dirty="0" smtClean="0">
                <a:solidFill>
                  <a:schemeClr val="tx1"/>
                </a:solidFill>
                <a:effectLst/>
                <a:latin typeface="+mn-lt"/>
                <a:ea typeface="+mn-ea"/>
                <a:cs typeface="+mn-cs"/>
              </a:rPr>
              <a:t>Le Canada est envahi par les musulmans</a:t>
            </a:r>
            <a:endParaRPr lang="fr-CA" sz="1200" kern="1200" dirty="0" smtClean="0">
              <a:solidFill>
                <a:schemeClr val="tx1"/>
              </a:solidFill>
              <a:effectLst/>
              <a:latin typeface="+mn-lt"/>
              <a:ea typeface="+mn-ea"/>
              <a:cs typeface="+mn-cs"/>
            </a:endParaRPr>
          </a:p>
          <a:p>
            <a:r>
              <a:rPr lang="fr-CA" sz="1200" u="none" strike="noStrike" kern="1200" dirty="0" smtClean="0">
                <a:solidFill>
                  <a:schemeClr val="tx1"/>
                </a:solidFill>
                <a:effectLst/>
                <a:latin typeface="+mn-lt"/>
                <a:ea typeface="+mn-ea"/>
                <a:cs typeface="+mn-cs"/>
              </a:rPr>
              <a:t> </a:t>
            </a:r>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a:t>
            </a:r>
            <a:r>
              <a:rPr lang="fr-CA" sz="1200" b="1" kern="1200" dirty="0" smtClean="0">
                <a:solidFill>
                  <a:schemeClr val="tx1"/>
                </a:solidFill>
                <a:effectLst/>
                <a:latin typeface="+mn-lt"/>
                <a:ea typeface="+mn-ea"/>
                <a:cs typeface="+mn-cs"/>
              </a:rPr>
              <a:t>musulmans </a:t>
            </a:r>
            <a:r>
              <a:rPr lang="fr-CA" sz="1200" kern="1200" dirty="0" smtClean="0">
                <a:solidFill>
                  <a:schemeClr val="tx1"/>
                </a:solidFill>
                <a:effectLst/>
                <a:latin typeface="+mn-lt"/>
                <a:ea typeface="+mn-ea"/>
                <a:cs typeface="+mn-cs"/>
              </a:rPr>
              <a:t>ne représentent que </a:t>
            </a:r>
            <a:r>
              <a:rPr lang="fr-CA" sz="1200" b="1" kern="1200" dirty="0" smtClean="0">
                <a:solidFill>
                  <a:schemeClr val="tx1"/>
                </a:solidFill>
                <a:effectLst/>
                <a:latin typeface="+mn-lt"/>
                <a:ea typeface="+mn-ea"/>
                <a:cs typeface="+mn-cs"/>
              </a:rPr>
              <a:t>3,1 %</a:t>
            </a:r>
            <a:r>
              <a:rPr lang="fr-CA" sz="1200" kern="1200" dirty="0" smtClean="0">
                <a:solidFill>
                  <a:schemeClr val="tx1"/>
                </a:solidFill>
                <a:effectLst/>
                <a:latin typeface="+mn-lt"/>
                <a:ea typeface="+mn-ea"/>
                <a:cs typeface="+mn-cs"/>
              </a:rPr>
              <a:t> de la 	population du Québec et de celle du Canada. </a:t>
            </a:r>
            <a:r>
              <a:rPr lang="fr-CA" sz="1200" b="1" kern="1200" dirty="0" smtClean="0">
                <a:solidFill>
                  <a:schemeClr val="tx1"/>
                </a:solidFill>
                <a:effectLst/>
                <a:latin typeface="+mn-lt"/>
                <a:ea typeface="+mn-ea"/>
                <a:cs typeface="+mn-cs"/>
              </a:rPr>
              <a:t>On est loin de l’envahissement</a:t>
            </a:r>
            <a:r>
              <a:rPr lang="fr-CA" sz="1200" kern="1200" dirty="0" smtClean="0">
                <a:solidFill>
                  <a:schemeClr val="tx1"/>
                </a:solidFill>
                <a:effectLst/>
                <a:latin typeface="+mn-lt"/>
                <a:ea typeface="+mn-ea"/>
                <a:cs typeface="+mn-cs"/>
              </a:rPr>
              <a:t>!</a:t>
            </a:r>
          </a:p>
          <a:p>
            <a:r>
              <a:rPr lang="fr-CA" sz="1200" b="1" u="sng" kern="1200" dirty="0" smtClean="0">
                <a:solidFill>
                  <a:schemeClr val="tx1"/>
                </a:solidFill>
                <a:effectLst/>
                <a:latin typeface="+mn-lt"/>
                <a:ea typeface="+mn-ea"/>
                <a:cs typeface="+mn-cs"/>
              </a:rPr>
              <a:t>Les réfugiés et immigrants musulmans demandent trop d’accommodements religieux.</a:t>
            </a:r>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 2009 à 2013, la Commission a reçu 3 582 plaintes, dont seulement 0,69 % étaient liées à une demande d’accommodement religieux.</a:t>
            </a:r>
          </a:p>
          <a:p>
            <a:r>
              <a:rPr lang="fr-CA" sz="1200" kern="1200" dirty="0" smtClean="0">
                <a:solidFill>
                  <a:schemeClr val="tx1"/>
                </a:solidFill>
                <a:effectLst/>
                <a:latin typeface="+mn-lt"/>
                <a:ea typeface="+mn-ea"/>
                <a:cs typeface="+mn-cs"/>
              </a:rPr>
              <a:t>Lors des élections fédérales précédentes, la question du port du voile intégral était devenue un ENJEU électoral. Médias et partis politiques s’en sont donné à cœur joie pour alimenter davantage les amalgames entourant la question de l’immigration, pointant du doigt, ainsi, la communauté religieuse. </a:t>
            </a:r>
          </a:p>
          <a:p>
            <a:r>
              <a:rPr lang="fr-CA" sz="1200" kern="1200" dirty="0" smtClean="0">
                <a:solidFill>
                  <a:schemeClr val="tx1"/>
                </a:solidFill>
                <a:effectLst/>
                <a:latin typeface="+mn-lt"/>
                <a:ea typeface="+mn-ea"/>
                <a:cs typeface="+mn-cs"/>
              </a:rPr>
              <a:t>Or, seules </a:t>
            </a:r>
            <a:r>
              <a:rPr lang="fr-CA" sz="1200" b="1" kern="1200" dirty="0" smtClean="0">
                <a:solidFill>
                  <a:schemeClr val="tx1"/>
                </a:solidFill>
                <a:effectLst/>
                <a:latin typeface="+mn-lt"/>
                <a:ea typeface="+mn-ea"/>
                <a:cs typeface="+mn-cs"/>
              </a:rPr>
              <a:t>DEUX FEMMES</a:t>
            </a:r>
            <a:r>
              <a:rPr lang="fr-CA" sz="1200" kern="1200" dirty="0" smtClean="0">
                <a:solidFill>
                  <a:schemeClr val="tx1"/>
                </a:solidFill>
                <a:effectLst/>
                <a:latin typeface="+mn-lt"/>
                <a:ea typeface="+mn-ea"/>
                <a:cs typeface="+mn-cs"/>
              </a:rPr>
              <a:t> ont refusé de se dévoiler, lors des cérémonies d’assermentations, pour obtenir leur citoyenneté dans tout le CANADA. Les femmes voilées doivent se dévoiler dans leur pays pour les photos officielles alors elles le font ici.</a:t>
            </a:r>
          </a:p>
          <a:p>
            <a:endParaRPr lang="fr-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Amnistie Internationale, 2015</a:t>
            </a:r>
            <a:r>
              <a:rPr lang="fr-CA" sz="1200" kern="1200" dirty="0" smtClean="0">
                <a:solidFill>
                  <a:schemeClr val="tx1"/>
                </a:solidFill>
                <a:effectLst/>
                <a:latin typeface="+mn-lt"/>
                <a:ea typeface="+mn-ea"/>
                <a:cs typeface="+mn-cs"/>
              </a:rPr>
              <a:t>. « En danger et non dangereux » </a:t>
            </a:r>
            <a:r>
              <a:rPr lang="fr-CA" sz="1200" u="sng" kern="1200" dirty="0" smtClean="0">
                <a:solidFill>
                  <a:schemeClr val="tx1"/>
                </a:solidFill>
                <a:effectLst/>
                <a:latin typeface="+mn-lt"/>
                <a:ea typeface="+mn-ea"/>
                <a:cs typeface="+mn-cs"/>
                <a:hlinkClick r:id="rId3"/>
              </a:rPr>
              <a:t>http://www.amnistie.ca/site/refugies/pdf/livretMontageVert_3.pdf</a:t>
            </a:r>
            <a:endParaRPr lang="fr-CA" sz="1200" kern="1200" dirty="0" smtClean="0">
              <a:solidFill>
                <a:schemeClr val="tx1"/>
              </a:solidFill>
              <a:effectLst/>
              <a:latin typeface="+mn-lt"/>
              <a:ea typeface="+mn-ea"/>
              <a:cs typeface="+mn-cs"/>
            </a:endParaRPr>
          </a:p>
          <a:p>
            <a:r>
              <a:rPr lang="fr-CA" sz="1200" i="1" kern="1200" dirty="0" smtClean="0">
                <a:solidFill>
                  <a:schemeClr val="tx1"/>
                </a:solidFill>
                <a:effectLst/>
                <a:latin typeface="+mn-lt"/>
                <a:ea typeface="+mn-ea"/>
                <a:cs typeface="+mn-cs"/>
              </a:rPr>
              <a:t>Idem.</a:t>
            </a:r>
            <a:endParaRPr lang="fr-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Radio-Canada,</a:t>
            </a:r>
            <a:r>
              <a:rPr lang="fr-CA" sz="1200" kern="1200" dirty="0" smtClean="0">
                <a:solidFill>
                  <a:schemeClr val="tx1"/>
                </a:solidFill>
                <a:effectLst/>
                <a:latin typeface="+mn-lt"/>
                <a:ea typeface="+mn-ea"/>
                <a:cs typeface="+mn-cs"/>
              </a:rPr>
              <a:t> 30 septembre 2015. « Seules deux femmes ont refusé de se dévoiler pour obtenir leur citoyenneté » </a:t>
            </a:r>
            <a:r>
              <a:rPr lang="fr-CA" sz="1200" u="sng" kern="1200" dirty="0" smtClean="0">
                <a:solidFill>
                  <a:schemeClr val="tx1"/>
                </a:solidFill>
                <a:effectLst/>
                <a:latin typeface="+mn-lt"/>
                <a:ea typeface="+mn-ea"/>
                <a:cs typeface="+mn-cs"/>
                <a:hlinkClick r:id="rId4"/>
              </a:rPr>
              <a:t>http://ici.radio-canada.ca/sujet/elections-canada-2015/2015/09/30/006-niqab-voile-citoyennete-serment-deux-femmes-depuis-2011.shtml</a:t>
            </a:r>
            <a:r>
              <a:rPr lang="fr-CA" sz="1200" kern="1200" dirty="0" smtClean="0">
                <a:solidFill>
                  <a:schemeClr val="tx1"/>
                </a:solidFill>
                <a:effectLst/>
                <a:latin typeface="+mn-lt"/>
                <a:ea typeface="+mn-ea"/>
                <a:cs typeface="+mn-cs"/>
              </a:rPr>
              <a:t> </a:t>
            </a:r>
          </a:p>
          <a:p>
            <a:endParaRPr lang="en-CA" dirty="0" smtClean="0"/>
          </a:p>
        </p:txBody>
      </p:sp>
      <p:sp>
        <p:nvSpPr>
          <p:cNvPr id="4" name="Espace réservé du numéro de diapositive 3"/>
          <p:cNvSpPr>
            <a:spLocks noGrp="1"/>
          </p:cNvSpPr>
          <p:nvPr>
            <p:ph type="sldNum" sz="quarter" idx="10"/>
          </p:nvPr>
        </p:nvSpPr>
        <p:spPr/>
        <p:txBody>
          <a:bodyPr/>
          <a:lstStyle/>
          <a:p>
            <a:fld id="{BF819B49-610F-485D-BE73-3F17813D7D6C}" type="slidenum">
              <a:rPr lang="fr-CA" smtClean="0"/>
              <a:pPr/>
              <a:t>14</a:t>
            </a:fld>
            <a:endParaRPr lang="fr-CA"/>
          </a:p>
        </p:txBody>
      </p:sp>
    </p:spTree>
    <p:extLst>
      <p:ext uri="{BB962C8B-B14F-4D97-AF65-F5344CB8AC3E}">
        <p14:creationId xmlns:p14="http://schemas.microsoft.com/office/powerpoint/2010/main" val="671512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u="sng" kern="1200" dirty="0" smtClean="0">
                <a:solidFill>
                  <a:schemeClr val="tx1"/>
                </a:solidFill>
                <a:effectLst/>
                <a:latin typeface="+mn-lt"/>
                <a:ea typeface="+mn-ea"/>
                <a:cs typeface="+mn-cs"/>
              </a:rPr>
              <a:t>Les réfugiés (surtout les musulmans)  sont des terroristes déguisés</a:t>
            </a:r>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Entre 1995 et 2013, les États-Unis ont accueilli </a:t>
            </a:r>
            <a:r>
              <a:rPr lang="fr-CA" sz="1200" b="1" kern="1200" dirty="0" smtClean="0">
                <a:solidFill>
                  <a:schemeClr val="tx1"/>
                </a:solidFill>
                <a:effectLst/>
                <a:latin typeface="+mn-lt"/>
                <a:ea typeface="+mn-ea"/>
                <a:cs typeface="+mn-cs"/>
              </a:rPr>
              <a:t>1,8 million</a:t>
            </a:r>
            <a:r>
              <a:rPr lang="fr-CA" sz="1200" kern="1200" dirty="0" smtClean="0">
                <a:solidFill>
                  <a:schemeClr val="tx1"/>
                </a:solidFill>
                <a:effectLst/>
                <a:latin typeface="+mn-lt"/>
                <a:ea typeface="+mn-ea"/>
                <a:cs typeface="+mn-cs"/>
              </a:rPr>
              <a:t> de réfugiés. Parmi eux, ceux qui ont commis un acte terroriste sont au nombre de</a:t>
            </a:r>
            <a:r>
              <a:rPr lang="fr-CA" sz="1200" b="1" kern="1200" dirty="0" smtClean="0">
                <a:solidFill>
                  <a:schemeClr val="tx1"/>
                </a:solidFill>
                <a:effectLst/>
                <a:latin typeface="+mn-lt"/>
                <a:ea typeface="+mn-ea"/>
                <a:cs typeface="+mn-cs"/>
              </a:rPr>
              <a:t>... zéro</a:t>
            </a:r>
            <a:r>
              <a:rPr lang="fr-CA" sz="1200" kern="1200" dirty="0" smtClean="0">
                <a:solidFill>
                  <a:schemeClr val="tx1"/>
                </a:solidFill>
                <a:effectLst/>
                <a:latin typeface="+mn-lt"/>
                <a:ea typeface="+mn-ea"/>
                <a:cs typeface="+mn-cs"/>
              </a:rPr>
              <a:t>.</a:t>
            </a:r>
          </a:p>
          <a:p>
            <a:r>
              <a:rPr lang="fr-CA" sz="1200" kern="1200" dirty="0" smtClean="0">
                <a:solidFill>
                  <a:schemeClr val="tx1"/>
                </a:solidFill>
                <a:effectLst/>
                <a:latin typeface="+mn-lt"/>
                <a:ea typeface="+mn-ea"/>
                <a:cs typeface="+mn-cs"/>
              </a:rPr>
              <a:t>Entre 2005 et 2014, le Canada a accueilli </a:t>
            </a:r>
            <a:r>
              <a:rPr lang="fr-CA" sz="1200" b="1" kern="1200" dirty="0" smtClean="0">
                <a:solidFill>
                  <a:schemeClr val="tx1"/>
                </a:solidFill>
                <a:effectLst/>
                <a:latin typeface="+mn-lt"/>
                <a:ea typeface="+mn-ea"/>
                <a:cs typeface="+mn-cs"/>
              </a:rPr>
              <a:t>263 000 </a:t>
            </a:r>
            <a:r>
              <a:rPr lang="fr-CA" sz="1200" kern="1200" dirty="0" smtClean="0">
                <a:solidFill>
                  <a:schemeClr val="tx1"/>
                </a:solidFill>
                <a:effectLst/>
                <a:latin typeface="+mn-lt"/>
                <a:ea typeface="+mn-ea"/>
                <a:cs typeface="+mn-cs"/>
              </a:rPr>
              <a:t>réfugiés et ceux qui ont commis un acte terroriste sont également au nombre de </a:t>
            </a:r>
            <a:r>
              <a:rPr lang="fr-CA" sz="1200" b="1" kern="1200" dirty="0" smtClean="0">
                <a:solidFill>
                  <a:schemeClr val="tx1"/>
                </a:solidFill>
                <a:effectLst/>
                <a:latin typeface="+mn-lt"/>
                <a:ea typeface="+mn-ea"/>
                <a:cs typeface="+mn-cs"/>
              </a:rPr>
              <a:t>zéro</a:t>
            </a:r>
            <a:r>
              <a:rPr lang="fr-CA" sz="1200" kern="1200" dirty="0" smtClean="0">
                <a:solidFill>
                  <a:schemeClr val="tx1"/>
                </a:solidFill>
                <a:effectLst/>
                <a:latin typeface="+mn-lt"/>
                <a:ea typeface="+mn-ea"/>
                <a:cs typeface="+mn-cs"/>
              </a:rPr>
              <a:t>.</a:t>
            </a:r>
          </a:p>
          <a:p>
            <a:r>
              <a:rPr lang="fr-CA" sz="1200" kern="1200" dirty="0" smtClean="0">
                <a:solidFill>
                  <a:schemeClr val="tx1"/>
                </a:solidFill>
                <a:effectLst/>
                <a:latin typeface="+mn-lt"/>
                <a:ea typeface="+mn-ea"/>
                <a:cs typeface="+mn-cs"/>
              </a:rPr>
              <a:t>Tous les attentats commis en Amérique du Nord, au Canada, plus particulièrement au Québec ont été faits par des Canadiens et non par des réfugiés.</a:t>
            </a:r>
          </a:p>
          <a:p>
            <a:r>
              <a:rPr lang="fr-CA" sz="1200" kern="1200" dirty="0" smtClean="0">
                <a:solidFill>
                  <a:schemeClr val="tx1"/>
                </a:solidFill>
                <a:effectLst/>
                <a:latin typeface="+mn-lt"/>
                <a:ea typeface="+mn-ea"/>
                <a:cs typeface="+mn-cs"/>
              </a:rPr>
              <a:t>Il faut savoir que la plupart des réfugiés sont les premières victimes des terroristes! Ils savent les conséquences de tels actes, car ils ont été eux-mêmes touchés par ces attentats.</a:t>
            </a:r>
          </a:p>
          <a:p>
            <a:r>
              <a:rPr lang="fr-CA" sz="1200" kern="1200" dirty="0" smtClean="0">
                <a:solidFill>
                  <a:schemeClr val="tx1"/>
                </a:solidFill>
                <a:effectLst/>
                <a:latin typeface="+mn-lt"/>
                <a:ea typeface="+mn-ea"/>
                <a:cs typeface="+mn-cs"/>
              </a:rPr>
              <a:t>  </a:t>
            </a:r>
          </a:p>
          <a:p>
            <a:r>
              <a:rPr lang="fr-CA" sz="1200" b="1" kern="1200" dirty="0" smtClean="0">
                <a:solidFill>
                  <a:schemeClr val="tx1"/>
                </a:solidFill>
                <a:effectLst/>
                <a:latin typeface="+mn-lt"/>
                <a:ea typeface="+mn-ea"/>
                <a:cs typeface="+mn-cs"/>
              </a:rPr>
              <a:t>Amnistie Internationale,</a:t>
            </a:r>
            <a:r>
              <a:rPr lang="fr-CA" sz="1200" kern="1200" dirty="0" smtClean="0">
                <a:solidFill>
                  <a:schemeClr val="tx1"/>
                </a:solidFill>
                <a:effectLst/>
                <a:latin typeface="+mn-lt"/>
                <a:ea typeface="+mn-ea"/>
                <a:cs typeface="+mn-cs"/>
              </a:rPr>
              <a:t> 2015. « En danger et non dangereux » </a:t>
            </a:r>
            <a:r>
              <a:rPr lang="fr-CA" sz="1200" u="sng" kern="1200" dirty="0" smtClean="0">
                <a:solidFill>
                  <a:schemeClr val="tx1"/>
                </a:solidFill>
                <a:effectLst/>
                <a:latin typeface="+mn-lt"/>
                <a:ea typeface="+mn-ea"/>
                <a:cs typeface="+mn-cs"/>
                <a:hlinkClick r:id="rId3"/>
              </a:rPr>
              <a:t>http://www.amnistie.ca/site/refugies/pdf/livretMontageVert_3.pdf</a:t>
            </a:r>
            <a:endParaRPr lang="fr-CA" sz="1200" kern="1200" dirty="0" smtClean="0">
              <a:solidFill>
                <a:schemeClr val="tx1"/>
              </a:solidFill>
              <a:effectLst/>
              <a:latin typeface="+mn-lt"/>
              <a:ea typeface="+mn-ea"/>
              <a:cs typeface="+mn-cs"/>
            </a:endParaRPr>
          </a:p>
          <a:p>
            <a:r>
              <a:rPr lang="fr-CA" sz="1200" i="1" kern="1200" dirty="0" smtClean="0">
                <a:solidFill>
                  <a:schemeClr val="tx1"/>
                </a:solidFill>
                <a:effectLst/>
                <a:latin typeface="+mn-lt"/>
                <a:ea typeface="+mn-ea"/>
                <a:cs typeface="+mn-cs"/>
              </a:rPr>
              <a:t>Idem.</a:t>
            </a:r>
            <a:r>
              <a:rPr lang="fr-CA" sz="1200" b="1" kern="1200" dirty="0" smtClean="0">
                <a:solidFill>
                  <a:schemeClr val="tx1"/>
                </a:solidFill>
                <a:effectLst/>
                <a:latin typeface="+mn-lt"/>
                <a:ea typeface="+mn-ea"/>
                <a:cs typeface="+mn-cs"/>
              </a:rPr>
              <a:t> </a:t>
            </a:r>
            <a:endParaRPr lang="fr-CA" sz="1200" kern="1200" dirty="0" smtClean="0">
              <a:solidFill>
                <a:schemeClr val="tx1"/>
              </a:solidFill>
              <a:effectLst/>
              <a:latin typeface="+mn-lt"/>
              <a:ea typeface="+mn-ea"/>
              <a:cs typeface="+mn-cs"/>
            </a:endParaRPr>
          </a:p>
          <a:p>
            <a:endParaRPr lang="fr-CA" dirty="0"/>
          </a:p>
        </p:txBody>
      </p:sp>
      <p:sp>
        <p:nvSpPr>
          <p:cNvPr id="4" name="Espace réservé du numéro de diapositive 3"/>
          <p:cNvSpPr>
            <a:spLocks noGrp="1"/>
          </p:cNvSpPr>
          <p:nvPr>
            <p:ph type="sldNum" sz="quarter" idx="10"/>
          </p:nvPr>
        </p:nvSpPr>
        <p:spPr/>
        <p:txBody>
          <a:bodyPr/>
          <a:lstStyle/>
          <a:p>
            <a:fld id="{BF819B49-610F-485D-BE73-3F17813D7D6C}" type="slidenum">
              <a:rPr lang="fr-CA" smtClean="0"/>
              <a:pPr/>
              <a:t>15</a:t>
            </a:fld>
            <a:endParaRPr lang="fr-CA"/>
          </a:p>
        </p:txBody>
      </p:sp>
    </p:spTree>
    <p:extLst>
      <p:ext uri="{BB962C8B-B14F-4D97-AF65-F5344CB8AC3E}">
        <p14:creationId xmlns:p14="http://schemas.microsoft.com/office/powerpoint/2010/main" val="1376391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u="sng" kern="1200" dirty="0" smtClean="0">
                <a:solidFill>
                  <a:schemeClr val="tx1"/>
                </a:solidFill>
                <a:effectLst/>
                <a:latin typeface="+mn-lt"/>
                <a:ea typeface="+mn-ea"/>
                <a:cs typeface="+mn-cs"/>
              </a:rPr>
              <a:t>Il faut se méfier des réfugiés, car il n’y a que des HOMMES !</a:t>
            </a:r>
            <a:endParaRPr lang="fr-CA" sz="1200" kern="1200" dirty="0" smtClean="0">
              <a:solidFill>
                <a:schemeClr val="tx1"/>
              </a:solidFill>
              <a:effectLst/>
              <a:latin typeface="+mn-lt"/>
              <a:ea typeface="+mn-ea"/>
              <a:cs typeface="+mn-cs"/>
            </a:endParaRPr>
          </a:p>
          <a:p>
            <a:pPr lvl="0"/>
            <a:r>
              <a:rPr lang="fr-CA" sz="1200" b="1" kern="1200" dirty="0" smtClean="0">
                <a:solidFill>
                  <a:schemeClr val="tx1"/>
                </a:solidFill>
                <a:effectLst/>
                <a:latin typeface="+mn-lt"/>
                <a:ea typeface="+mn-ea"/>
                <a:cs typeface="+mn-cs"/>
              </a:rPr>
              <a:t>50 %</a:t>
            </a:r>
            <a:r>
              <a:rPr lang="fr-CA" sz="1200" kern="1200" dirty="0" smtClean="0">
                <a:solidFill>
                  <a:schemeClr val="tx1"/>
                </a:solidFill>
                <a:effectLst/>
                <a:latin typeface="+mn-lt"/>
                <a:ea typeface="+mn-ea"/>
                <a:cs typeface="+mn-cs"/>
              </a:rPr>
              <a:t> des réfugiés sont des enfants</a:t>
            </a:r>
          </a:p>
          <a:p>
            <a:pPr lvl="0"/>
            <a:r>
              <a:rPr lang="fr-CA" sz="1200" b="1" kern="1200" dirty="0" smtClean="0">
                <a:solidFill>
                  <a:schemeClr val="tx1"/>
                </a:solidFill>
                <a:effectLst/>
                <a:latin typeface="+mn-lt"/>
                <a:ea typeface="+mn-ea"/>
                <a:cs typeface="+mn-cs"/>
              </a:rPr>
              <a:t>20 %</a:t>
            </a:r>
            <a:r>
              <a:rPr lang="fr-CA" sz="1200" kern="1200" dirty="0" smtClean="0">
                <a:solidFill>
                  <a:schemeClr val="tx1"/>
                </a:solidFill>
                <a:effectLst/>
                <a:latin typeface="+mn-lt"/>
                <a:ea typeface="+mn-ea"/>
                <a:cs typeface="+mn-cs"/>
              </a:rPr>
              <a:t> sont des mères de famille</a:t>
            </a:r>
          </a:p>
          <a:p>
            <a:r>
              <a:rPr lang="fr-CA" sz="1200" i="1" kern="1200" dirty="0" smtClean="0">
                <a:solidFill>
                  <a:schemeClr val="tx1"/>
                </a:solidFill>
                <a:effectLst/>
                <a:latin typeface="+mn-lt"/>
                <a:ea typeface="+mn-ea"/>
                <a:cs typeface="+mn-cs"/>
              </a:rPr>
              <a:t>Le gouvernement, face aux critiques, a décidé de sélectionner les personnes les plus vulnérables selon l’UNHCR.</a:t>
            </a:r>
            <a:endParaRPr lang="fr-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22 novembre 2015</a:t>
            </a:r>
            <a:r>
              <a:rPr lang="fr-CA" sz="1200" kern="1200" dirty="0" smtClean="0">
                <a:solidFill>
                  <a:schemeClr val="tx1"/>
                </a:solidFill>
                <a:effectLst/>
                <a:latin typeface="+mn-lt"/>
                <a:ea typeface="+mn-ea"/>
                <a:cs typeface="+mn-cs"/>
              </a:rPr>
              <a:t> : « </a:t>
            </a:r>
            <a:r>
              <a:rPr lang="fr-CA" sz="1200" i="1" kern="1200" dirty="0" smtClean="0">
                <a:solidFill>
                  <a:schemeClr val="tx1"/>
                </a:solidFill>
                <a:effectLst/>
                <a:latin typeface="+mn-lt"/>
                <a:ea typeface="+mn-ea"/>
                <a:cs typeface="+mn-cs"/>
              </a:rPr>
              <a:t>Le gouvernement Trudeau n’acceptera pas d’hommes seuls qui ne font pas partie d’une famille, dans le cadre de son plan d’accueil des réfugiés syriens</a:t>
            </a:r>
            <a:r>
              <a:rPr lang="fr-CA" sz="1200" kern="1200" dirty="0" smtClean="0">
                <a:solidFill>
                  <a:schemeClr val="tx1"/>
                </a:solidFill>
                <a:effectLst/>
                <a:latin typeface="+mn-lt"/>
                <a:ea typeface="+mn-ea"/>
                <a:cs typeface="+mn-cs"/>
              </a:rPr>
              <a:t> ». Radio-Canada</a:t>
            </a:r>
          </a:p>
          <a:p>
            <a:endParaRPr lang="en-CA" sz="1200" kern="1200" dirty="0" smtClean="0">
              <a:solidFill>
                <a:srgbClr val="FF0000"/>
              </a:solidFill>
              <a:effectLst/>
              <a:latin typeface="+mn-lt"/>
              <a:ea typeface="+mn-ea"/>
              <a:cs typeface="+mn-cs"/>
            </a:endParaRPr>
          </a:p>
          <a:p>
            <a:endParaRPr lang="fr-CA" sz="1200" kern="1200" dirty="0" smtClean="0">
              <a:solidFill>
                <a:srgbClr val="FF0000"/>
              </a:solidFill>
              <a:effectLst/>
              <a:latin typeface="+mn-lt"/>
              <a:ea typeface="+mn-ea"/>
              <a:cs typeface="+mn-cs"/>
            </a:endParaRPr>
          </a:p>
          <a:p>
            <a:r>
              <a:rPr lang="fr-CA" sz="1200" b="1" kern="1200" dirty="0" smtClean="0">
                <a:solidFill>
                  <a:srgbClr val="FF0000"/>
                </a:solidFill>
                <a:effectLst/>
                <a:latin typeface="+mn-lt"/>
                <a:ea typeface="+mn-ea"/>
                <a:cs typeface="+mn-cs"/>
              </a:rPr>
              <a:t>Bon à savoir!</a:t>
            </a:r>
            <a:endParaRPr lang="fr-CA" sz="1200" kern="1200" dirty="0" smtClean="0">
              <a:solidFill>
                <a:srgbClr val="FF0000"/>
              </a:solidFill>
              <a:effectLst/>
              <a:latin typeface="+mn-lt"/>
              <a:ea typeface="+mn-ea"/>
              <a:cs typeface="+mn-cs"/>
            </a:endParaRPr>
          </a:p>
          <a:p>
            <a:r>
              <a:rPr lang="fr-FR" sz="1200" kern="1200" dirty="0" smtClean="0">
                <a:solidFill>
                  <a:srgbClr val="FF0000"/>
                </a:solidFill>
                <a:effectLst/>
                <a:latin typeface="+mn-lt"/>
                <a:ea typeface="+mn-ea"/>
                <a:cs typeface="+mn-cs"/>
              </a:rPr>
              <a:t>La protection de la sécurité et de la santé des Canadiens et des réfugiés est le facteur premier qui oriente le plan d'action du gouvernement du Canada tout au long de cette initiative. Le Canada visera d'abord et avant tout à identifier des réfugiés vulnérables représentant un risque moindre pour la sécurité, comme les femmes à risque, les familles complètes et les personnes considérées vulnérables en raison de leur appartenance à la communauté des lesbiennes, gais, bisexuels, transsexuels et transgenres (LGBTT). Chaque réfugié syrien que le Canada accueillera sera soumis à diverses mesures de contrôle exhaustives avant de s'envoler pour le Canada, y compris la collecte de données biométriques. </a:t>
            </a:r>
            <a:endParaRPr lang="fr-CA" sz="1200" kern="1200" dirty="0" smtClean="0">
              <a:solidFill>
                <a:srgbClr val="FF0000"/>
              </a:solidFill>
              <a:effectLst/>
              <a:latin typeface="+mn-lt"/>
              <a:ea typeface="+mn-ea"/>
              <a:cs typeface="+mn-cs"/>
            </a:endParaRPr>
          </a:p>
          <a:p>
            <a:r>
              <a:rPr lang="fr-CA" sz="1200" b="1" kern="1200" dirty="0" smtClean="0">
                <a:solidFill>
                  <a:srgbClr val="FF0000"/>
                </a:solidFill>
                <a:effectLst/>
                <a:latin typeface="+mn-lt"/>
                <a:ea typeface="+mn-ea"/>
                <a:cs typeface="+mn-cs"/>
              </a:rPr>
              <a:t>Il est important de souligner que le Canada a l’un des critères les plus rigoureux en matière de politique d’immigration. </a:t>
            </a:r>
            <a:endParaRPr lang="fr-CA" sz="1200" kern="1200" dirty="0" smtClean="0">
              <a:solidFill>
                <a:srgbClr val="FF0000"/>
              </a:solidFill>
              <a:effectLst/>
              <a:latin typeface="+mn-lt"/>
              <a:ea typeface="+mn-ea"/>
              <a:cs typeface="+mn-cs"/>
            </a:endParaRPr>
          </a:p>
          <a:p>
            <a:r>
              <a:rPr lang="fr-CA" sz="1200" kern="1200" dirty="0" smtClean="0">
                <a:solidFill>
                  <a:srgbClr val="FF0000"/>
                </a:solidFill>
                <a:effectLst/>
                <a:latin typeface="+mn-lt"/>
                <a:ea typeface="+mn-ea"/>
                <a:cs typeface="+mn-cs"/>
              </a:rPr>
              <a:t>La protection de la sécurité et de la santé des Canadiens et des réfugiés est le facteur premier qui oriente le plan d’action du gouvernement du Canada tout au long de cette initiative.</a:t>
            </a:r>
          </a:p>
          <a:p>
            <a:r>
              <a:rPr lang="fr-CA" sz="1200" kern="1200" dirty="0" smtClean="0">
                <a:solidFill>
                  <a:srgbClr val="FF0000"/>
                </a:solidFill>
                <a:effectLst/>
                <a:latin typeface="+mn-lt"/>
                <a:ea typeface="+mn-ea"/>
                <a:cs typeface="+mn-cs"/>
              </a:rPr>
              <a:t>Chaque réfugié que le Canada accueillera sera soumis à diverses mesures de contrôle exhaustives :</a:t>
            </a:r>
          </a:p>
          <a:p>
            <a:pPr lvl="0"/>
            <a:r>
              <a:rPr lang="fr-CA" sz="1200" b="1" kern="1200" dirty="0" smtClean="0">
                <a:solidFill>
                  <a:srgbClr val="FF0000"/>
                </a:solidFill>
                <a:effectLst/>
                <a:latin typeface="+mn-lt"/>
                <a:ea typeface="+mn-ea"/>
                <a:cs typeface="+mn-cs"/>
              </a:rPr>
              <a:t>Identification des réfugiés avant qu'ils soient recommandés</a:t>
            </a:r>
            <a:r>
              <a:rPr lang="fr-CA" sz="1200" kern="1200" dirty="0" smtClean="0">
                <a:solidFill>
                  <a:srgbClr val="FF0000"/>
                </a:solidFill>
                <a:effectLst/>
                <a:latin typeface="+mn-lt"/>
                <a:ea typeface="+mn-ea"/>
                <a:cs typeface="+mn-cs"/>
              </a:rPr>
              <a:t> à l’Immigration Canada</a:t>
            </a:r>
          </a:p>
          <a:p>
            <a:pPr lvl="0"/>
            <a:r>
              <a:rPr lang="fr-CA" sz="1200" b="1" kern="1200" dirty="0" smtClean="0">
                <a:solidFill>
                  <a:srgbClr val="FF0000"/>
                </a:solidFill>
                <a:effectLst/>
                <a:latin typeface="+mn-lt"/>
                <a:ea typeface="+mn-ea"/>
                <a:cs typeface="+mn-cs"/>
              </a:rPr>
              <a:t>Entrevue de sécurité</a:t>
            </a:r>
            <a:r>
              <a:rPr lang="fr-CA" sz="1200" kern="1200" dirty="0" smtClean="0">
                <a:solidFill>
                  <a:srgbClr val="FF0000"/>
                </a:solidFill>
                <a:effectLst/>
                <a:latin typeface="+mn-lt"/>
                <a:ea typeface="+mn-ea"/>
                <a:cs typeface="+mn-cs"/>
              </a:rPr>
              <a:t> et d'immigration effectuée par des agents de visa chevronnés</a:t>
            </a:r>
          </a:p>
          <a:p>
            <a:pPr lvl="0"/>
            <a:r>
              <a:rPr lang="fr-CA" sz="1200" b="1" kern="1200" dirty="0" smtClean="0">
                <a:solidFill>
                  <a:srgbClr val="FF0000"/>
                </a:solidFill>
                <a:effectLst/>
                <a:latin typeface="+mn-lt"/>
                <a:ea typeface="+mn-ea"/>
                <a:cs typeface="+mn-cs"/>
              </a:rPr>
              <a:t>Vérification de l'identité</a:t>
            </a:r>
            <a:r>
              <a:rPr lang="fr-CA" sz="1200" kern="1200" dirty="0" smtClean="0">
                <a:solidFill>
                  <a:srgbClr val="FF0000"/>
                </a:solidFill>
                <a:effectLst/>
                <a:latin typeface="+mn-lt"/>
                <a:ea typeface="+mn-ea"/>
                <a:cs typeface="+mn-cs"/>
              </a:rPr>
              <a:t> et de la documentation; </a:t>
            </a:r>
            <a:r>
              <a:rPr lang="fr-CA" sz="1200" b="1" kern="1200" dirty="0" smtClean="0">
                <a:solidFill>
                  <a:srgbClr val="FF0000"/>
                </a:solidFill>
                <a:effectLst/>
                <a:latin typeface="+mn-lt"/>
                <a:ea typeface="+mn-ea"/>
                <a:cs typeface="+mn-cs"/>
              </a:rPr>
              <a:t>collecte de données</a:t>
            </a:r>
            <a:r>
              <a:rPr lang="fr-CA" sz="1200" kern="1200" dirty="0" smtClean="0">
                <a:solidFill>
                  <a:srgbClr val="FF0000"/>
                </a:solidFill>
                <a:effectLst/>
                <a:latin typeface="+mn-lt"/>
                <a:ea typeface="+mn-ea"/>
                <a:cs typeface="+mn-cs"/>
              </a:rPr>
              <a:t> biométriques et biographiques</a:t>
            </a:r>
          </a:p>
          <a:p>
            <a:pPr lvl="0"/>
            <a:r>
              <a:rPr lang="fr-CA" sz="1200" b="1" kern="1200" dirty="0" smtClean="0">
                <a:solidFill>
                  <a:srgbClr val="FF0000"/>
                </a:solidFill>
                <a:effectLst/>
                <a:latin typeface="+mn-lt"/>
                <a:ea typeface="+mn-ea"/>
                <a:cs typeface="+mn-cs"/>
              </a:rPr>
              <a:t>Contrôle sanitaire</a:t>
            </a:r>
            <a:endParaRPr lang="fr-CA" sz="1200" kern="1200" dirty="0" smtClean="0">
              <a:solidFill>
                <a:srgbClr val="FF0000"/>
              </a:solidFill>
              <a:effectLst/>
              <a:latin typeface="+mn-lt"/>
              <a:ea typeface="+mn-ea"/>
              <a:cs typeface="+mn-cs"/>
            </a:endParaRPr>
          </a:p>
          <a:p>
            <a:pPr lvl="0"/>
            <a:r>
              <a:rPr lang="fr-CA" sz="1200" b="1" kern="1200" dirty="0" smtClean="0">
                <a:solidFill>
                  <a:srgbClr val="FF0000"/>
                </a:solidFill>
                <a:effectLst/>
                <a:latin typeface="+mn-lt"/>
                <a:ea typeface="+mn-ea"/>
                <a:cs typeface="+mn-cs"/>
              </a:rPr>
              <a:t>Confirmation de l'identité avant le départ</a:t>
            </a:r>
            <a:endParaRPr lang="fr-CA" sz="1200" kern="1200" dirty="0" smtClean="0">
              <a:solidFill>
                <a:srgbClr val="FF0000"/>
              </a:solidFill>
              <a:effectLst/>
              <a:latin typeface="+mn-lt"/>
              <a:ea typeface="+mn-ea"/>
              <a:cs typeface="+mn-cs"/>
            </a:endParaRPr>
          </a:p>
          <a:p>
            <a:pPr lvl="0"/>
            <a:r>
              <a:rPr lang="fr-CA" sz="1200" b="1" kern="1200" dirty="0" smtClean="0">
                <a:solidFill>
                  <a:srgbClr val="FF0000"/>
                </a:solidFill>
                <a:effectLst/>
                <a:latin typeface="+mn-lt"/>
                <a:ea typeface="+mn-ea"/>
                <a:cs typeface="+mn-cs"/>
              </a:rPr>
              <a:t>Vérification de l'identité à l'arrivée</a:t>
            </a:r>
            <a:endParaRPr lang="fr-CA" sz="1200" kern="1200" dirty="0" smtClean="0">
              <a:solidFill>
                <a:srgbClr val="FF0000"/>
              </a:solidFill>
              <a:effectLst/>
              <a:latin typeface="+mn-lt"/>
              <a:ea typeface="+mn-ea"/>
              <a:cs typeface="+mn-cs"/>
            </a:endParaRPr>
          </a:p>
          <a:p>
            <a:r>
              <a:rPr lang="fr-CA" sz="1200" kern="1200" dirty="0" smtClean="0">
                <a:solidFill>
                  <a:srgbClr val="FF0000"/>
                </a:solidFill>
                <a:effectLst/>
                <a:latin typeface="+mn-lt"/>
                <a:ea typeface="+mn-ea"/>
                <a:cs typeface="+mn-cs"/>
              </a:rPr>
              <a:t>Gouvernement du Canada, 2015. « #</a:t>
            </a:r>
            <a:r>
              <a:rPr lang="fr-CA" sz="1200" kern="1200" dirty="0" err="1" smtClean="0">
                <a:solidFill>
                  <a:srgbClr val="FF0000"/>
                </a:solidFill>
                <a:effectLst/>
                <a:latin typeface="+mn-lt"/>
                <a:ea typeface="+mn-ea"/>
                <a:cs typeface="+mn-cs"/>
              </a:rPr>
              <a:t>Bienvenueauxréfugiés</a:t>
            </a:r>
            <a:r>
              <a:rPr lang="fr-CA" sz="1200" kern="1200" dirty="0" smtClean="0">
                <a:solidFill>
                  <a:srgbClr val="FF0000"/>
                </a:solidFill>
                <a:effectLst/>
                <a:latin typeface="+mn-lt"/>
                <a:ea typeface="+mn-ea"/>
                <a:cs typeface="+mn-cs"/>
              </a:rPr>
              <a:t> : Contrôle de sécurité et de santé » </a:t>
            </a:r>
            <a:r>
              <a:rPr lang="fr-CA" sz="1200" u="sng" kern="1200" dirty="0" smtClean="0">
                <a:solidFill>
                  <a:srgbClr val="FF0000"/>
                </a:solidFill>
                <a:effectLst/>
                <a:latin typeface="+mn-lt"/>
                <a:ea typeface="+mn-ea"/>
                <a:cs typeface="+mn-cs"/>
                <a:hlinkClick r:id="rId3"/>
              </a:rPr>
              <a:t>http://www.cic.gc.ca/francais/refugies/bienvenue/survol/securite.asp</a:t>
            </a:r>
            <a:r>
              <a:rPr lang="fr-CA" sz="1200" kern="1200" dirty="0" smtClean="0">
                <a:solidFill>
                  <a:srgbClr val="FF0000"/>
                </a:solidFill>
                <a:effectLst/>
                <a:latin typeface="+mn-lt"/>
                <a:ea typeface="+mn-ea"/>
                <a:cs typeface="+mn-cs"/>
              </a:rPr>
              <a:t> </a:t>
            </a:r>
          </a:p>
          <a:p>
            <a:r>
              <a:rPr lang="fr-CA" sz="1200" b="1" kern="1200" dirty="0" smtClean="0">
                <a:solidFill>
                  <a:srgbClr val="FF0000"/>
                </a:solidFill>
                <a:effectLst/>
                <a:latin typeface="+mn-lt"/>
                <a:ea typeface="+mn-ea"/>
                <a:cs typeface="+mn-cs"/>
              </a:rPr>
              <a:t> </a:t>
            </a:r>
            <a:endParaRPr lang="fr-CA" sz="1200" kern="1200" dirty="0" smtClean="0">
              <a:solidFill>
                <a:srgbClr val="FF0000"/>
              </a:solidFill>
              <a:effectLst/>
              <a:latin typeface="+mn-lt"/>
              <a:ea typeface="+mn-ea"/>
              <a:cs typeface="+mn-cs"/>
            </a:endParaRPr>
          </a:p>
          <a:p>
            <a:r>
              <a:rPr lang="fr-CA" sz="1200" kern="1200" dirty="0" smtClean="0">
                <a:solidFill>
                  <a:srgbClr val="FF0000"/>
                </a:solidFill>
                <a:effectLst/>
                <a:latin typeface="+mn-lt"/>
                <a:ea typeface="+mn-ea"/>
                <a:cs typeface="+mn-cs"/>
              </a:rPr>
              <a:t> </a:t>
            </a:r>
          </a:p>
          <a:p>
            <a:r>
              <a:rPr lang="fr-CA" sz="1200" kern="1200" dirty="0" smtClean="0">
                <a:solidFill>
                  <a:srgbClr val="FF0000"/>
                </a:solidFill>
                <a:effectLst/>
                <a:latin typeface="+mn-lt"/>
                <a:ea typeface="+mn-ea"/>
                <a:cs typeface="+mn-cs"/>
              </a:rPr>
              <a:t> </a:t>
            </a:r>
            <a:r>
              <a:rPr lang="fr-CA" dirty="0" smtClean="0">
                <a:solidFill>
                  <a:srgbClr val="FF0000"/>
                </a:solidFill>
                <a:effectLst/>
              </a:rPr>
              <a:t> </a:t>
            </a:r>
            <a:r>
              <a:rPr lang="fr-CA" sz="1200" kern="1200" dirty="0" smtClean="0">
                <a:solidFill>
                  <a:srgbClr val="FF0000"/>
                </a:solidFill>
                <a:effectLst/>
                <a:latin typeface="+mn-lt"/>
                <a:ea typeface="+mn-ea"/>
                <a:cs typeface="+mn-cs"/>
              </a:rPr>
              <a:t> </a:t>
            </a:r>
          </a:p>
          <a:p>
            <a:r>
              <a:rPr lang="fr-CA" sz="1200" kern="1200" dirty="0" smtClean="0">
                <a:solidFill>
                  <a:srgbClr val="FF0000"/>
                </a:solidFill>
                <a:effectLst/>
                <a:latin typeface="+mn-lt"/>
                <a:ea typeface="+mn-ea"/>
                <a:cs typeface="+mn-cs"/>
              </a:rPr>
              <a:t> </a:t>
            </a:r>
          </a:p>
          <a:p>
            <a:r>
              <a:rPr lang="fr-CA" sz="1200" kern="1200" dirty="0" smtClean="0">
                <a:solidFill>
                  <a:srgbClr val="FF0000"/>
                </a:solidFill>
                <a:effectLst/>
                <a:latin typeface="+mn-lt"/>
                <a:ea typeface="+mn-ea"/>
                <a:cs typeface="+mn-cs"/>
              </a:rPr>
              <a:t> </a:t>
            </a:r>
          </a:p>
          <a:p>
            <a:r>
              <a:rPr lang="fr-CA" sz="1200" kern="1200" dirty="0" smtClean="0">
                <a:solidFill>
                  <a:srgbClr val="FF0000"/>
                </a:solidFill>
                <a:effectLst/>
                <a:latin typeface="+mn-lt"/>
                <a:ea typeface="+mn-ea"/>
                <a:cs typeface="+mn-cs"/>
              </a:rPr>
              <a:t> </a:t>
            </a:r>
          </a:p>
          <a:p>
            <a:r>
              <a:rPr lang="fr-CA" sz="1200" kern="1200" dirty="0" smtClean="0">
                <a:solidFill>
                  <a:srgbClr val="FF0000"/>
                </a:solidFill>
                <a:effectLst/>
                <a:latin typeface="+mn-lt"/>
                <a:ea typeface="+mn-ea"/>
                <a:cs typeface="+mn-cs"/>
              </a:rPr>
              <a:t> </a:t>
            </a:r>
          </a:p>
          <a:p>
            <a:r>
              <a:rPr lang="fr-CA" sz="1200" kern="1200" dirty="0" smtClean="0">
                <a:solidFill>
                  <a:srgbClr val="FF0000"/>
                </a:solidFill>
                <a:effectLst/>
                <a:latin typeface="+mn-lt"/>
                <a:ea typeface="+mn-ea"/>
                <a:cs typeface="+mn-cs"/>
              </a:rPr>
              <a:t> </a:t>
            </a:r>
          </a:p>
          <a:p>
            <a:r>
              <a:rPr lang="fr-CA" sz="1200" kern="1200" dirty="0" smtClean="0">
                <a:solidFill>
                  <a:srgbClr val="FF0000"/>
                </a:solidFill>
                <a:effectLst/>
                <a:latin typeface="+mn-lt"/>
                <a:ea typeface="+mn-ea"/>
                <a:cs typeface="+mn-cs"/>
              </a:rPr>
              <a:t> </a:t>
            </a:r>
          </a:p>
          <a:p>
            <a:r>
              <a:rPr lang="fr-CA" sz="1200" kern="1200" dirty="0" smtClean="0">
                <a:solidFill>
                  <a:srgbClr val="FF0000"/>
                </a:solidFill>
                <a:effectLst/>
                <a:latin typeface="+mn-lt"/>
                <a:ea typeface="+mn-ea"/>
                <a:cs typeface="+mn-cs"/>
              </a:rPr>
              <a:t> </a:t>
            </a:r>
          </a:p>
          <a:p>
            <a:r>
              <a:rPr lang="fr-CA" sz="1200" kern="1200" dirty="0" smtClean="0">
                <a:solidFill>
                  <a:srgbClr val="FF0000"/>
                </a:solidFill>
                <a:effectLst/>
                <a:latin typeface="+mn-lt"/>
                <a:ea typeface="+mn-ea"/>
                <a:cs typeface="+mn-cs"/>
              </a:rPr>
              <a:t> </a:t>
            </a:r>
          </a:p>
          <a:p>
            <a:r>
              <a:rPr lang="fr-CA" sz="1200" kern="1200" dirty="0" smtClean="0">
                <a:solidFill>
                  <a:srgbClr val="FF0000"/>
                </a:solidFill>
                <a:effectLst/>
                <a:latin typeface="+mn-lt"/>
                <a:ea typeface="+mn-ea"/>
                <a:cs typeface="+mn-cs"/>
              </a:rPr>
              <a:t> </a:t>
            </a:r>
          </a:p>
          <a:p>
            <a:r>
              <a:rPr lang="fr-CA" sz="1200" kern="1200" dirty="0" smtClean="0">
                <a:solidFill>
                  <a:srgbClr val="FF0000"/>
                </a:solidFill>
                <a:effectLst/>
                <a:latin typeface="+mn-lt"/>
                <a:ea typeface="+mn-ea"/>
                <a:cs typeface="+mn-cs"/>
              </a:rPr>
              <a:t> </a:t>
            </a:r>
          </a:p>
          <a:p>
            <a:r>
              <a:rPr lang="fr-CA" sz="1200" kern="1200" dirty="0" smtClean="0">
                <a:solidFill>
                  <a:srgbClr val="FF0000"/>
                </a:solidFill>
                <a:effectLst/>
                <a:latin typeface="+mn-lt"/>
                <a:ea typeface="+mn-ea"/>
                <a:cs typeface="+mn-cs"/>
              </a:rPr>
              <a:t> </a:t>
            </a:r>
          </a:p>
          <a:p>
            <a:r>
              <a:rPr lang="fr-CA" sz="1200" kern="1200" dirty="0" smtClean="0">
                <a:solidFill>
                  <a:srgbClr val="FF0000"/>
                </a:solidFill>
                <a:effectLst/>
                <a:latin typeface="+mn-lt"/>
                <a:ea typeface="+mn-ea"/>
                <a:cs typeface="+mn-cs"/>
              </a:rPr>
              <a:t> </a:t>
            </a:r>
          </a:p>
          <a:p>
            <a:r>
              <a:rPr lang="fr-CA" sz="1200" kern="1200" dirty="0" smtClean="0">
                <a:solidFill>
                  <a:srgbClr val="FF0000"/>
                </a:solidFill>
                <a:effectLst/>
                <a:latin typeface="+mn-lt"/>
                <a:ea typeface="+mn-ea"/>
                <a:cs typeface="+mn-cs"/>
              </a:rPr>
              <a:t> </a:t>
            </a:r>
          </a:p>
          <a:p>
            <a:r>
              <a:rPr lang="fr-CA" sz="1200" b="1" kern="1200" dirty="0" smtClean="0">
                <a:solidFill>
                  <a:srgbClr val="FF0000"/>
                </a:solidFill>
                <a:effectLst/>
                <a:latin typeface="+mn-lt"/>
                <a:ea typeface="+mn-ea"/>
                <a:cs typeface="+mn-cs"/>
              </a:rPr>
              <a:t>Le Nouvelliste</a:t>
            </a:r>
            <a:r>
              <a:rPr lang="fr-CA" sz="1200" kern="1200" dirty="0" smtClean="0">
                <a:solidFill>
                  <a:srgbClr val="FF0000"/>
                </a:solidFill>
                <a:effectLst/>
                <a:latin typeface="+mn-lt"/>
                <a:ea typeface="+mn-ea"/>
                <a:cs typeface="+mn-cs"/>
              </a:rPr>
              <a:t>, 18 novembre 2015. « La moitié des réfugiés sont des enfants » </a:t>
            </a:r>
            <a:r>
              <a:rPr lang="fr-CA" sz="1200" u="sng" kern="1200" dirty="0" smtClean="0">
                <a:solidFill>
                  <a:srgbClr val="FF0000"/>
                </a:solidFill>
                <a:effectLst/>
                <a:latin typeface="+mn-lt"/>
                <a:ea typeface="+mn-ea"/>
                <a:cs typeface="+mn-cs"/>
                <a:hlinkClick r:id="rId4"/>
              </a:rPr>
              <a:t>http://www.lapresse.ca/le-nouvelliste/actualites/201511/18/01-4922338-la-moitie-des-refugies-sont-des-enfants.php</a:t>
            </a:r>
            <a:r>
              <a:rPr lang="fr-CA" sz="1200" kern="1200" dirty="0" smtClean="0">
                <a:solidFill>
                  <a:srgbClr val="FF0000"/>
                </a:solidFill>
                <a:effectLst/>
                <a:latin typeface="+mn-lt"/>
                <a:ea typeface="+mn-ea"/>
                <a:cs typeface="+mn-cs"/>
              </a:rPr>
              <a:t> </a:t>
            </a:r>
          </a:p>
          <a:p>
            <a:r>
              <a:rPr lang="fr-CA" sz="1200" b="1" kern="1200" dirty="0" smtClean="0">
                <a:solidFill>
                  <a:srgbClr val="FF0000"/>
                </a:solidFill>
                <a:effectLst/>
                <a:latin typeface="+mn-lt"/>
                <a:ea typeface="+mn-ea"/>
                <a:cs typeface="+mn-cs"/>
              </a:rPr>
              <a:t>Radio-Canada</a:t>
            </a:r>
            <a:r>
              <a:rPr lang="fr-CA" sz="1200" kern="1200" dirty="0" smtClean="0">
                <a:solidFill>
                  <a:srgbClr val="FF0000"/>
                </a:solidFill>
                <a:effectLst/>
                <a:latin typeface="+mn-lt"/>
                <a:ea typeface="+mn-ea"/>
                <a:cs typeface="+mn-cs"/>
              </a:rPr>
              <a:t>, 22 novembre 2015. « Accueil des réfugiés : le plan du Canada limité aux familles, aux femmes et aux enfants » </a:t>
            </a:r>
            <a:r>
              <a:rPr lang="fr-CA" sz="1200" u="sng" kern="1200" dirty="0" smtClean="0">
                <a:solidFill>
                  <a:srgbClr val="FF0000"/>
                </a:solidFill>
                <a:effectLst/>
                <a:latin typeface="+mn-lt"/>
                <a:ea typeface="+mn-ea"/>
                <a:cs typeface="+mn-cs"/>
                <a:hlinkClick r:id="rId5"/>
              </a:rPr>
              <a:t>http://ici.radio-canada.ca/nouvelles/politique/2015/11/22/003-plan-canada-accueil-refugies-syriens-femmes-familles-enfants.shtml</a:t>
            </a:r>
            <a:r>
              <a:rPr lang="fr-CA" sz="1200" kern="1200" dirty="0" smtClean="0">
                <a:solidFill>
                  <a:srgbClr val="FF0000"/>
                </a:solidFill>
                <a:effectLst/>
                <a:latin typeface="+mn-lt"/>
                <a:ea typeface="+mn-ea"/>
                <a:cs typeface="+mn-cs"/>
              </a:rPr>
              <a:t> </a:t>
            </a:r>
          </a:p>
          <a:p>
            <a:endParaRPr lang="fr-CA" dirty="0">
              <a:solidFill>
                <a:srgbClr val="FF0000"/>
              </a:solidFill>
            </a:endParaRPr>
          </a:p>
        </p:txBody>
      </p:sp>
      <p:sp>
        <p:nvSpPr>
          <p:cNvPr id="4" name="Espace réservé du numéro de diapositive 3"/>
          <p:cNvSpPr>
            <a:spLocks noGrp="1"/>
          </p:cNvSpPr>
          <p:nvPr>
            <p:ph type="sldNum" sz="quarter" idx="10"/>
          </p:nvPr>
        </p:nvSpPr>
        <p:spPr/>
        <p:txBody>
          <a:bodyPr/>
          <a:lstStyle/>
          <a:p>
            <a:fld id="{BF819B49-610F-485D-BE73-3F17813D7D6C}" type="slidenum">
              <a:rPr lang="fr-CA" smtClean="0"/>
              <a:pPr/>
              <a:t>16</a:t>
            </a:fld>
            <a:endParaRPr lang="fr-CA"/>
          </a:p>
        </p:txBody>
      </p:sp>
    </p:spTree>
    <p:extLst>
      <p:ext uri="{BB962C8B-B14F-4D97-AF65-F5344CB8AC3E}">
        <p14:creationId xmlns:p14="http://schemas.microsoft.com/office/powerpoint/2010/main" val="554434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u="sng" kern="1200" dirty="0" smtClean="0">
                <a:solidFill>
                  <a:schemeClr val="tx1"/>
                </a:solidFill>
                <a:effectLst/>
                <a:latin typeface="+mn-lt"/>
                <a:ea typeface="+mn-ea"/>
                <a:cs typeface="+mn-cs"/>
              </a:rPr>
              <a:t>Mais eux, ils sont habitués à la violence, aux explosions et à la guerre, alors que nous…</a:t>
            </a:r>
            <a:endParaRPr lang="fr-CA" sz="1200" kern="1200" dirty="0" smtClean="0">
              <a:solidFill>
                <a:schemeClr val="tx1"/>
              </a:solidFill>
              <a:effectLst/>
              <a:latin typeface="+mn-lt"/>
              <a:ea typeface="+mn-ea"/>
              <a:cs typeface="+mn-cs"/>
            </a:endParaRPr>
          </a:p>
          <a:p>
            <a:r>
              <a:rPr lang="fr-CA" sz="1200" i="1" kern="1200" dirty="0" smtClean="0">
                <a:solidFill>
                  <a:schemeClr val="tx1"/>
                </a:solidFill>
                <a:effectLst/>
                <a:latin typeface="+mn-lt"/>
                <a:ea typeface="+mn-ea"/>
                <a:cs typeface="+mn-cs"/>
              </a:rPr>
              <a:t>Demander aux élèves : Quelles peuvent être, selon vous, les conséquences de la guerre sur les personnes qui y sont impliquées?</a:t>
            </a:r>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Éléments de réponse : Des gens meurent, se blessent, deviennent handicapés, développent des maladies, perdent leur famille et leur maison, ont faim, ont peur, sont traumatisés, etc.</a:t>
            </a:r>
          </a:p>
          <a:p>
            <a:r>
              <a:rPr lang="fr-CA" sz="1200" kern="1200" dirty="0" smtClean="0">
                <a:solidFill>
                  <a:schemeClr val="tx1"/>
                </a:solidFill>
                <a:effectLst/>
                <a:latin typeface="+mn-lt"/>
                <a:ea typeface="+mn-ea"/>
                <a:cs typeface="+mn-cs"/>
              </a:rPr>
              <a:t>De plus, la majorité des personnes qui sont tuées lors des conflits armés sont de simples civils (c’est-à-dire des « non-militaires » : des citoyens, des enfants, etc.). </a:t>
            </a:r>
          </a:p>
          <a:p>
            <a:r>
              <a:rPr lang="fr-CA" sz="1200" kern="1200" dirty="0" smtClean="0">
                <a:solidFill>
                  <a:schemeClr val="tx1"/>
                </a:solidFill>
                <a:effectLst/>
                <a:latin typeface="+mn-lt"/>
                <a:ea typeface="+mn-ea"/>
                <a:cs typeface="+mn-cs"/>
              </a:rPr>
              <a:t>Par exemple : Comme mentionné précédemment, plus de 4 000 000  de Syriens ont fuient leur pays à cause de la violence. Il faut savoir que si ces personnes ont quitté leur pays, cela signifie qu’elles ne sont pas habituées à la guerre. </a:t>
            </a:r>
          </a:p>
          <a:p>
            <a:r>
              <a:rPr lang="fr-CA" sz="1200" i="1" kern="1200" dirty="0" smtClean="0">
                <a:solidFill>
                  <a:schemeClr val="tx1"/>
                </a:solidFill>
                <a:effectLst/>
                <a:latin typeface="+mn-lt"/>
                <a:ea typeface="+mn-ea"/>
                <a:cs typeface="+mn-cs"/>
              </a:rPr>
              <a:t>Demander aux élèves : Qu’en pensez-vous? Trouvez-vous que cette situation est normale?</a:t>
            </a:r>
            <a:endParaRPr lang="fr-CA" sz="1200" kern="1200" dirty="0" smtClean="0">
              <a:solidFill>
                <a:schemeClr val="tx1"/>
              </a:solidFill>
              <a:effectLst/>
              <a:latin typeface="+mn-lt"/>
              <a:ea typeface="+mn-ea"/>
              <a:cs typeface="+mn-cs"/>
            </a:endParaRPr>
          </a:p>
          <a:p>
            <a:r>
              <a:rPr lang="fr-CA" sz="1200" u="sng" kern="1200" dirty="0" smtClean="0">
                <a:solidFill>
                  <a:schemeClr val="tx1"/>
                </a:solidFill>
                <a:effectLst/>
                <a:latin typeface="+mn-lt"/>
                <a:ea typeface="+mn-ea"/>
                <a:cs typeface="+mn-cs"/>
              </a:rPr>
              <a:t>Parce que la guerre provoque de vastes dégâts matériels…</a:t>
            </a:r>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guerre peut parvenir à détruire l’économie du pays qui est touché. Elle engendre la destruction des usines (moins de travail disponible = moins de revenus pour la population), des champs (moins de nourriture = hausse des prix de la nourriture et famine pour les plus démunis), des écoles, des hôpitaux, des stations d’épuration des eaux, des ponts, des routes, des lignes électriques, etc. </a:t>
            </a:r>
          </a:p>
          <a:p>
            <a:endParaRPr lang="fr-CA" dirty="0"/>
          </a:p>
        </p:txBody>
      </p:sp>
      <p:sp>
        <p:nvSpPr>
          <p:cNvPr id="4" name="Espace réservé du numéro de diapositive 3"/>
          <p:cNvSpPr>
            <a:spLocks noGrp="1"/>
          </p:cNvSpPr>
          <p:nvPr>
            <p:ph type="sldNum" sz="quarter" idx="10"/>
          </p:nvPr>
        </p:nvSpPr>
        <p:spPr/>
        <p:txBody>
          <a:bodyPr/>
          <a:lstStyle/>
          <a:p>
            <a:fld id="{BF819B49-610F-485D-BE73-3F17813D7D6C}" type="slidenum">
              <a:rPr lang="fr-CA" smtClean="0"/>
              <a:pPr/>
              <a:t>17</a:t>
            </a:fld>
            <a:endParaRPr lang="fr-CA"/>
          </a:p>
        </p:txBody>
      </p:sp>
    </p:spTree>
    <p:extLst>
      <p:ext uri="{BB962C8B-B14F-4D97-AF65-F5344CB8AC3E}">
        <p14:creationId xmlns:p14="http://schemas.microsoft.com/office/powerpoint/2010/main" val="1091530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u="sng" kern="1200" dirty="0" smtClean="0">
                <a:solidFill>
                  <a:schemeClr val="tx1"/>
                </a:solidFill>
                <a:effectLst/>
                <a:latin typeface="+mn-lt"/>
                <a:ea typeface="+mn-ea"/>
                <a:cs typeface="+mn-cs"/>
              </a:rPr>
              <a:t>: La beauté de la diversité </a:t>
            </a:r>
            <a:endParaRPr lang="fr-CA" sz="1200" kern="1200" dirty="0" smtClean="0">
              <a:solidFill>
                <a:schemeClr val="tx1"/>
              </a:solidFill>
              <a:effectLst/>
              <a:latin typeface="+mn-lt"/>
              <a:ea typeface="+mn-ea"/>
              <a:cs typeface="+mn-cs"/>
            </a:endParaRPr>
          </a:p>
          <a:p>
            <a:r>
              <a:rPr lang="fr-CA" sz="1200" b="1" u="none" strike="noStrike" kern="1200" dirty="0" smtClean="0">
                <a:solidFill>
                  <a:schemeClr val="tx1"/>
                </a:solidFill>
                <a:effectLst/>
                <a:latin typeface="+mn-lt"/>
                <a:ea typeface="+mn-ea"/>
                <a:cs typeface="+mn-cs"/>
              </a:rPr>
              <a:t> </a:t>
            </a:r>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En bref, il ne faut pas avoir peur des réfugiés, car ils sont les premières victimes des terroristes.</a:t>
            </a:r>
          </a:p>
          <a:p>
            <a:r>
              <a:rPr lang="fr-CA" sz="1200" kern="1200" dirty="0" smtClean="0">
                <a:solidFill>
                  <a:schemeClr val="tx1"/>
                </a:solidFill>
                <a:effectLst/>
                <a:latin typeface="+mn-lt"/>
                <a:ea typeface="+mn-ea"/>
                <a:cs typeface="+mn-cs"/>
              </a:rPr>
              <a:t>Et l’accueil des réfugiés dans notre pays constitue une richesse sur divers plans. D’ailleurs, nous avons au Québec, au Canada et dans le monde, plusieurs personnalités qui se sont démarquées et qui étaient des réfugiés. </a:t>
            </a:r>
          </a:p>
          <a:p>
            <a:endParaRPr lang="fr-CA" dirty="0"/>
          </a:p>
        </p:txBody>
      </p:sp>
      <p:sp>
        <p:nvSpPr>
          <p:cNvPr id="4" name="Espace réservé du numéro de diapositive 3"/>
          <p:cNvSpPr>
            <a:spLocks noGrp="1"/>
          </p:cNvSpPr>
          <p:nvPr>
            <p:ph type="sldNum" sz="quarter" idx="10"/>
          </p:nvPr>
        </p:nvSpPr>
        <p:spPr/>
        <p:txBody>
          <a:bodyPr/>
          <a:lstStyle/>
          <a:p>
            <a:fld id="{BF819B49-610F-485D-BE73-3F17813D7D6C}" type="slidenum">
              <a:rPr lang="fr-CA" smtClean="0"/>
              <a:pPr/>
              <a:t>18</a:t>
            </a:fld>
            <a:endParaRPr lang="fr-CA"/>
          </a:p>
        </p:txBody>
      </p:sp>
    </p:spTree>
    <p:extLst>
      <p:ext uri="{BB962C8B-B14F-4D97-AF65-F5344CB8AC3E}">
        <p14:creationId xmlns:p14="http://schemas.microsoft.com/office/powerpoint/2010/main" val="3857201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u="sng" kern="1200" dirty="0" smtClean="0">
                <a:solidFill>
                  <a:schemeClr val="tx1"/>
                </a:solidFill>
                <a:effectLst/>
                <a:latin typeface="+mn-lt"/>
                <a:ea typeface="+mn-ea"/>
                <a:cs typeface="+mn-cs"/>
              </a:rPr>
              <a:t>19 à 22 : Ces réfugiés qui se sont démarqués au Canada et dans le monde</a:t>
            </a:r>
            <a:endParaRPr lang="fr-CA" sz="1200" kern="1200" dirty="0" smtClean="0">
              <a:solidFill>
                <a:schemeClr val="tx1"/>
              </a:solidFill>
              <a:effectLst/>
              <a:latin typeface="+mn-lt"/>
              <a:ea typeface="+mn-ea"/>
              <a:cs typeface="+mn-cs"/>
            </a:endParaRPr>
          </a:p>
          <a:p>
            <a:endParaRPr lang="fr-CA" dirty="0"/>
          </a:p>
        </p:txBody>
      </p:sp>
      <p:sp>
        <p:nvSpPr>
          <p:cNvPr id="4" name="Espace réservé du numéro de diapositive 3"/>
          <p:cNvSpPr>
            <a:spLocks noGrp="1"/>
          </p:cNvSpPr>
          <p:nvPr>
            <p:ph type="sldNum" sz="quarter" idx="10"/>
          </p:nvPr>
        </p:nvSpPr>
        <p:spPr/>
        <p:txBody>
          <a:bodyPr/>
          <a:lstStyle/>
          <a:p>
            <a:fld id="{BF819B49-610F-485D-BE73-3F17813D7D6C}" type="slidenum">
              <a:rPr lang="fr-CA" smtClean="0"/>
              <a:pPr/>
              <a:t>19</a:t>
            </a:fld>
            <a:endParaRPr lang="fr-CA"/>
          </a:p>
        </p:txBody>
      </p:sp>
    </p:spTree>
    <p:extLst>
      <p:ext uri="{BB962C8B-B14F-4D97-AF65-F5344CB8AC3E}">
        <p14:creationId xmlns:p14="http://schemas.microsoft.com/office/powerpoint/2010/main" val="4260134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kern="1200" dirty="0" smtClean="0">
                <a:solidFill>
                  <a:schemeClr val="tx1"/>
                </a:solidFill>
                <a:effectLst/>
                <a:latin typeface="+mn-lt"/>
                <a:ea typeface="+mn-ea"/>
                <a:cs typeface="+mn-cs"/>
              </a:rPr>
              <a:t> </a:t>
            </a:r>
            <a:r>
              <a:rPr lang="fr-CA" sz="1200" b="1" i="1" kern="1200" dirty="0" smtClean="0">
                <a:solidFill>
                  <a:schemeClr val="tx1"/>
                </a:solidFill>
                <a:effectLst/>
                <a:latin typeface="+mn-lt"/>
                <a:ea typeface="+mn-ea"/>
                <a:cs typeface="+mn-cs"/>
              </a:rPr>
              <a:t>Savez-vous qu’il y a une différence majeure entre un réfugié, un immigrant et un migrant?</a:t>
            </a:r>
            <a:endParaRPr lang="fr-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(Vous pouvez demander aux élèves de vous expliquer ces différences.)</a:t>
            </a:r>
            <a:endParaRPr lang="fr-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Qu’est-ce qu’une personne réfugiée?</a:t>
            </a:r>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 réfugié : Il s’agit d’une personne qui a fui son pays parce qu’elle y a subi des violations de ses droits fondamentaux en raison de son identité ou de ses convictions. Elle est contrainte de demander une protection internationale, car son propre gouvernement ne peut pas ou ne veut pas la protéger.</a:t>
            </a: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r>
              <a:rPr lang="fr-CA" sz="1200" b="1" kern="1200" dirty="0" smtClean="0">
                <a:solidFill>
                  <a:schemeClr val="tx1"/>
                </a:solidFill>
                <a:effectLst/>
                <a:latin typeface="+mn-lt"/>
                <a:ea typeface="+mn-ea"/>
                <a:cs typeface="+mn-cs"/>
              </a:rPr>
              <a:t>Qu’est-ce qu’une personne immigrante? </a:t>
            </a:r>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 immigrant : une personne qui s’est établie dans un autre pays. Les immigrants choisissent de déménager, tandis que les réfugiés sont forcés de fuir. </a:t>
            </a:r>
          </a:p>
          <a:p>
            <a:endParaRPr lang="fr-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Qu’est-ce qu’une personne migrante?</a:t>
            </a:r>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 migrant : une personne qui se trouve hors de son pays d’origine. Ce mot désigne parfois toute personne qui est hors de son pays natal (incluant ceux qui sont citoyens canadiens depuis des décennies). Plus souvent, ce mot désigne les personnes qui sont présentement en train de se déplacer et celles qui ont un statut temporaire ou qui n’ont aucun statut au pays dans lequel ils vivent. On l’applique le plus souvent à ceux qui se trouvent au bas de l’échelle sur le plan économique. Par exemple, c’est rare que l’on entend parler d’un homme d’affaires migrant.</a:t>
            </a:r>
          </a:p>
          <a:p>
            <a:endParaRPr lang="fr-CA"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effectLst/>
                <a:latin typeface="+mn-lt"/>
                <a:ea typeface="+mn-ea"/>
                <a:cs typeface="+mn-cs"/>
              </a:rPr>
              <a:t>Amnistie Internationale, 2015</a:t>
            </a:r>
            <a:r>
              <a:rPr lang="fr-CA" sz="1200" kern="1200" dirty="0" smtClean="0">
                <a:solidFill>
                  <a:schemeClr val="tx1"/>
                </a:solidFill>
                <a:effectLst/>
                <a:latin typeface="+mn-lt"/>
                <a:ea typeface="+mn-ea"/>
                <a:cs typeface="+mn-cs"/>
              </a:rPr>
              <a:t>. « En danger et non dangereux » </a:t>
            </a:r>
            <a:r>
              <a:rPr lang="fr-CA" sz="1200" u="sng" kern="1200" dirty="0" smtClean="0">
                <a:solidFill>
                  <a:schemeClr val="tx1"/>
                </a:solidFill>
                <a:effectLst/>
                <a:latin typeface="+mn-lt"/>
                <a:ea typeface="+mn-ea"/>
                <a:cs typeface="+mn-cs"/>
                <a:hlinkClick r:id="rId3"/>
              </a:rPr>
              <a:t>http://www.amnistie.ca/site/refugies/pdf/livretMontageVert_3.pdf</a:t>
            </a:r>
            <a:r>
              <a:rPr lang="fr-CA" sz="1200" kern="1200" dirty="0" smtClean="0">
                <a:solidFill>
                  <a:schemeClr val="tx1"/>
                </a:solidFill>
                <a:effectLst/>
                <a:latin typeface="+mn-lt"/>
                <a:ea typeface="+mn-ea"/>
                <a:cs typeface="+mn-cs"/>
              </a:rPr>
              <a:t> </a:t>
            </a:r>
          </a:p>
          <a:p>
            <a:r>
              <a:rPr lang="fr-CA" sz="1200" b="1" kern="1200" dirty="0" smtClean="0">
                <a:solidFill>
                  <a:schemeClr val="tx1"/>
                </a:solidFill>
                <a:effectLst/>
                <a:latin typeface="+mn-lt"/>
                <a:ea typeface="+mn-ea"/>
                <a:cs typeface="+mn-cs"/>
              </a:rPr>
              <a:t>Conseil canadien pour les réfugiés.</a:t>
            </a:r>
            <a:r>
              <a:rPr lang="fr-CA" sz="1200" kern="1200" dirty="0" smtClean="0">
                <a:solidFill>
                  <a:schemeClr val="tx1"/>
                </a:solidFill>
                <a:effectLst/>
                <a:latin typeface="+mn-lt"/>
                <a:ea typeface="+mn-ea"/>
                <a:cs typeface="+mn-cs"/>
              </a:rPr>
              <a:t> « À propos des réfugiés et des immigrants : Un glossaire terminologique. » http://ccrweb.ca/sites/ccrweb.ca/files/static-files/glossaire.PDF</a:t>
            </a:r>
          </a:p>
          <a:p>
            <a:r>
              <a:rPr lang="fr-CA" sz="1200" b="1" kern="1200" dirty="0" smtClean="0">
                <a:solidFill>
                  <a:schemeClr val="tx1"/>
                </a:solidFill>
                <a:effectLst/>
                <a:latin typeface="+mn-lt"/>
                <a:ea typeface="+mn-ea"/>
                <a:cs typeface="+mn-cs"/>
              </a:rPr>
              <a:t>Conseil canadien pour les réfugiés.</a:t>
            </a:r>
            <a:r>
              <a:rPr lang="fr-CA" sz="1200" kern="1200" dirty="0" smtClean="0">
                <a:solidFill>
                  <a:schemeClr val="tx1"/>
                </a:solidFill>
                <a:effectLst/>
                <a:latin typeface="+mn-lt"/>
                <a:ea typeface="+mn-ea"/>
                <a:cs typeface="+mn-cs"/>
              </a:rPr>
              <a:t> « À propos des réfugiés et des immigrants : Un glossaire terminologique. » http://ccrweb.ca/sites/ccrweb.ca/files/static-files/glossaire.PDF</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F819B49-610F-485D-BE73-3F17813D7D6C}" type="slidenum">
              <a:rPr lang="fr-CA" smtClean="0"/>
              <a:pPr/>
              <a:t>2</a:t>
            </a:fld>
            <a:endParaRPr lang="fr-CA"/>
          </a:p>
        </p:txBody>
      </p:sp>
    </p:spTree>
    <p:extLst>
      <p:ext uri="{BB962C8B-B14F-4D97-AF65-F5344CB8AC3E}">
        <p14:creationId xmlns:p14="http://schemas.microsoft.com/office/powerpoint/2010/main" val="300806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u="sng" kern="1200" dirty="0" smtClean="0">
                <a:solidFill>
                  <a:schemeClr val="tx1"/>
                </a:solidFill>
                <a:effectLst/>
                <a:latin typeface="+mn-lt"/>
                <a:ea typeface="+mn-ea"/>
                <a:cs typeface="+mn-cs"/>
              </a:rPr>
              <a:t>Le Québec est une société accueillante!</a:t>
            </a:r>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p>
          <a:p>
            <a:r>
              <a:rPr lang="fr-CA" sz="1200" kern="1200" dirty="0" smtClean="0">
                <a:solidFill>
                  <a:schemeClr val="tx1"/>
                </a:solidFill>
                <a:effectLst/>
                <a:latin typeface="+mn-lt"/>
                <a:ea typeface="+mn-ea"/>
                <a:cs typeface="+mn-cs"/>
              </a:rPr>
              <a:t>Malgré le discours populaire dans certains médias et sur les réseaux sociaux, plusieurs Québécois sont en faveur de l’accueil des réfugiés et des personnes immigrantes en général. </a:t>
            </a:r>
          </a:p>
          <a:p>
            <a:r>
              <a:rPr lang="fr-CA" sz="1200" kern="1200" dirty="0" smtClean="0">
                <a:solidFill>
                  <a:schemeClr val="tx1"/>
                </a:solidFill>
                <a:effectLst/>
                <a:latin typeface="+mn-lt"/>
                <a:ea typeface="+mn-ea"/>
                <a:cs typeface="+mn-cs"/>
              </a:rPr>
              <a:t>Par exemple, plusieurs citoyens ont pris l’initiative de venir en aide aux réfugiés :</a:t>
            </a:r>
          </a:p>
          <a:p>
            <a:pPr lvl="0"/>
            <a:r>
              <a:rPr lang="fr-CA" sz="1200" kern="1200" dirty="0" smtClean="0">
                <a:solidFill>
                  <a:schemeClr val="tx1"/>
                </a:solidFill>
                <a:effectLst/>
                <a:latin typeface="+mn-lt"/>
                <a:ea typeface="+mn-ea"/>
                <a:cs typeface="+mn-cs"/>
              </a:rPr>
              <a:t>En organisant des collectes de vêtements, </a:t>
            </a:r>
          </a:p>
          <a:p>
            <a:pPr lvl="0"/>
            <a:r>
              <a:rPr lang="fr-CA" sz="1200" kern="1200" dirty="0" smtClean="0">
                <a:solidFill>
                  <a:schemeClr val="tx1"/>
                </a:solidFill>
                <a:effectLst/>
                <a:latin typeface="+mn-lt"/>
                <a:ea typeface="+mn-ea"/>
                <a:cs typeface="+mn-cs"/>
              </a:rPr>
              <a:t>En tricotant des tuques (25 000 tuques)</a:t>
            </a:r>
          </a:p>
          <a:p>
            <a:pPr lvl="0"/>
            <a:r>
              <a:rPr lang="fr-CA" sz="1200" kern="1200" dirty="0" smtClean="0">
                <a:solidFill>
                  <a:schemeClr val="tx1"/>
                </a:solidFill>
                <a:effectLst/>
                <a:latin typeface="+mn-lt"/>
                <a:ea typeface="+mn-ea"/>
                <a:cs typeface="+mn-cs"/>
              </a:rPr>
              <a:t>En signant la pétition pour l’accueil des réfugiés (plus de 50 000 signatures)</a:t>
            </a:r>
          </a:p>
          <a:p>
            <a:pPr lvl="0"/>
            <a:r>
              <a:rPr lang="fr-CA" sz="1200" kern="1200" dirty="0" smtClean="0">
                <a:solidFill>
                  <a:schemeClr val="tx1"/>
                </a:solidFill>
                <a:effectLst/>
                <a:latin typeface="+mn-lt"/>
                <a:ea typeface="+mn-ea"/>
                <a:cs typeface="+mn-cs"/>
              </a:rPr>
              <a:t>En s’impliquant bénévolement auprès du service d’accueil de leur région.</a:t>
            </a:r>
          </a:p>
          <a:p>
            <a:r>
              <a:rPr lang="fr-CA" sz="1200" i="1" kern="1200" dirty="0" smtClean="0">
                <a:solidFill>
                  <a:schemeClr val="tx1"/>
                </a:solidFill>
                <a:effectLst/>
                <a:latin typeface="+mn-lt"/>
                <a:ea typeface="+mn-ea"/>
                <a:cs typeface="+mn-cs"/>
              </a:rPr>
              <a:t>Demander aux élèves : pouvez-vous nommer quelques idées pour une meilleure ouverture à l’autre, pour le respect des différences et pour contribuer à faire cesser les préjugés, les stéréotypes, la discrimination et tous les impacts négatifs qui en découlent? </a:t>
            </a:r>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p>
          <a:p>
            <a:pPr lvl="0"/>
            <a:r>
              <a:rPr lang="fr-CA" sz="1200" kern="1200" dirty="0" smtClean="0">
                <a:solidFill>
                  <a:schemeClr val="tx1"/>
                </a:solidFill>
                <a:effectLst/>
                <a:latin typeface="+mn-lt"/>
                <a:ea typeface="+mn-ea"/>
                <a:cs typeface="+mn-cs"/>
              </a:rPr>
              <a:t>Mais en tant que JEUNE, informé de la réalité des réfugiés, qu’est-ce que je peux faire ?</a:t>
            </a:r>
          </a:p>
          <a:p>
            <a:r>
              <a:rPr lang="fr-CA" sz="1200" b="1" kern="1200" dirty="0" smtClean="0">
                <a:solidFill>
                  <a:schemeClr val="tx1"/>
                </a:solidFill>
                <a:effectLst/>
                <a:latin typeface="+mn-lt"/>
                <a:ea typeface="+mn-ea"/>
                <a:cs typeface="+mn-cs"/>
              </a:rPr>
              <a:t>Quelques éléments de réponse :</a:t>
            </a:r>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S’ouvrir aux autres avec confiance et solidarité, communiquer dans le calme et le respect…;</a:t>
            </a:r>
          </a:p>
          <a:p>
            <a:r>
              <a:rPr lang="fr-CA" sz="1200" kern="1200" dirty="0" smtClean="0">
                <a:solidFill>
                  <a:schemeClr val="tx1"/>
                </a:solidFill>
                <a:effectLst/>
                <a:latin typeface="+mn-lt"/>
                <a:ea typeface="+mn-ea"/>
                <a:cs typeface="+mn-cs"/>
              </a:rPr>
              <a:t>- S’intéresser à l’autre… dire bonjour (sourire c’est contagieux!)… </a:t>
            </a:r>
            <a:r>
              <a:rPr lang="fr-CA" sz="1200" i="1" kern="1200" dirty="0" smtClean="0">
                <a:solidFill>
                  <a:schemeClr val="tx1"/>
                </a:solidFill>
                <a:effectLst/>
                <a:latin typeface="+mn-lt"/>
                <a:ea typeface="+mn-ea"/>
                <a:cs typeface="+mn-cs"/>
              </a:rPr>
              <a:t>« La solidarité commence dans cette capacité de se dire bonjour l’un l’autre… »</a:t>
            </a:r>
            <a:r>
              <a:rPr lang="fr-CA" sz="1200" kern="1200" dirty="0" smtClean="0">
                <a:solidFill>
                  <a:schemeClr val="tx1"/>
                </a:solidFill>
                <a:effectLst/>
                <a:latin typeface="+mn-lt"/>
                <a:ea typeface="+mn-ea"/>
                <a:cs typeface="+mn-cs"/>
              </a:rPr>
              <a:t>;</a:t>
            </a:r>
          </a:p>
          <a:p>
            <a:r>
              <a:rPr lang="fr-CA" sz="1200" kern="1200" dirty="0" smtClean="0">
                <a:solidFill>
                  <a:schemeClr val="tx1"/>
                </a:solidFill>
                <a:effectLst/>
                <a:latin typeface="+mn-lt"/>
                <a:ea typeface="+mn-ea"/>
                <a:cs typeface="+mn-cs"/>
              </a:rPr>
              <a:t>- Être curieux, vouloir apprendre de l’autre et sur l’autre;</a:t>
            </a:r>
          </a:p>
          <a:p>
            <a:r>
              <a:rPr lang="fr-CA" sz="1200" kern="1200" dirty="0" smtClean="0">
                <a:solidFill>
                  <a:schemeClr val="tx1"/>
                </a:solidFill>
                <a:effectLst/>
                <a:latin typeface="+mn-lt"/>
                <a:ea typeface="+mn-ea"/>
                <a:cs typeface="+mn-cs"/>
              </a:rPr>
              <a:t>- Inviter (dans notre classe ou à l’école) des membres d'un autre groupe culturel à donner une conférence agrémentée de photos, à présenter un film ou des objets symboliques reliés à leur culture;</a:t>
            </a:r>
          </a:p>
          <a:p>
            <a:r>
              <a:rPr lang="fr-CA" sz="1200" kern="1200" dirty="0" smtClean="0">
                <a:solidFill>
                  <a:schemeClr val="tx1"/>
                </a:solidFill>
                <a:effectLst/>
                <a:latin typeface="+mn-lt"/>
                <a:ea typeface="+mn-ea"/>
                <a:cs typeface="+mn-cs"/>
              </a:rPr>
              <a:t>- Aller manger dans un restaurant proposant une cuisine du monde;</a:t>
            </a:r>
          </a:p>
          <a:p>
            <a:r>
              <a:rPr lang="fr-CA" sz="1200" kern="1200" dirty="0" smtClean="0">
                <a:solidFill>
                  <a:schemeClr val="tx1"/>
                </a:solidFill>
                <a:effectLst/>
                <a:latin typeface="+mn-lt"/>
                <a:ea typeface="+mn-ea"/>
                <a:cs typeface="+mn-cs"/>
              </a:rPr>
              <a:t>- Organiser un souper ou une journée multiculturelle où chaque personne apporte un plat et des objets propres à une autre culture;</a:t>
            </a:r>
          </a:p>
          <a:p>
            <a:r>
              <a:rPr lang="fr-CA" sz="1200" kern="1200" dirty="0" smtClean="0">
                <a:solidFill>
                  <a:schemeClr val="tx1"/>
                </a:solidFill>
                <a:effectLst/>
                <a:latin typeface="+mn-lt"/>
                <a:ea typeface="+mn-ea"/>
                <a:cs typeface="+mn-cs"/>
              </a:rPr>
              <a:t>- Demander à chaque participant dans un atelier, qu'il soit né au Québec ou ailleurs, de faire un petit exposé sur son histoire et/ou sa culture;</a:t>
            </a:r>
          </a:p>
          <a:p>
            <a:r>
              <a:rPr lang="fr-CA" sz="1200" kern="1200" dirty="0" smtClean="0">
                <a:solidFill>
                  <a:schemeClr val="tx1"/>
                </a:solidFill>
                <a:effectLst/>
                <a:latin typeface="+mn-lt"/>
                <a:ea typeface="+mn-ea"/>
                <a:cs typeface="+mn-cs"/>
              </a:rPr>
              <a:t>- Organiser un projet concret commun avec un autre groupe culturel (ex. : aller à la cabane à sucre, monter une pièce de théâtre, organiser des échanges de gardiennage, faire une activité en plein air…);</a:t>
            </a:r>
          </a:p>
          <a:p>
            <a:r>
              <a:rPr lang="fr-CA" sz="1200" kern="1200" dirty="0" smtClean="0">
                <a:solidFill>
                  <a:schemeClr val="tx1"/>
                </a:solidFill>
                <a:effectLst/>
                <a:latin typeface="+mn-lt"/>
                <a:ea typeface="+mn-ea"/>
                <a:cs typeface="+mn-cs"/>
              </a:rPr>
              <a:t>- Développer un projet de correspondance avec une classe d’un autre pays;</a:t>
            </a:r>
          </a:p>
          <a:p>
            <a:r>
              <a:rPr lang="fr-CA" sz="1200" kern="1200" dirty="0" smtClean="0">
                <a:solidFill>
                  <a:schemeClr val="tx1"/>
                </a:solidFill>
                <a:effectLst/>
                <a:latin typeface="+mn-lt"/>
                <a:ea typeface="+mn-ea"/>
                <a:cs typeface="+mn-cs"/>
              </a:rPr>
              <a:t>- etc.</a:t>
            </a:r>
          </a:p>
          <a:p>
            <a:endParaRPr lang="fr-CA" dirty="0"/>
          </a:p>
        </p:txBody>
      </p:sp>
      <p:sp>
        <p:nvSpPr>
          <p:cNvPr id="4" name="Espace réservé du numéro de diapositive 3"/>
          <p:cNvSpPr>
            <a:spLocks noGrp="1"/>
          </p:cNvSpPr>
          <p:nvPr>
            <p:ph type="sldNum" sz="quarter" idx="10"/>
          </p:nvPr>
        </p:nvSpPr>
        <p:spPr/>
        <p:txBody>
          <a:bodyPr/>
          <a:lstStyle/>
          <a:p>
            <a:fld id="{BF819B49-610F-485D-BE73-3F17813D7D6C}" type="slidenum">
              <a:rPr lang="fr-CA" smtClean="0"/>
              <a:pPr/>
              <a:t>28</a:t>
            </a:fld>
            <a:endParaRPr lang="fr-CA"/>
          </a:p>
        </p:txBody>
      </p:sp>
    </p:spTree>
    <p:extLst>
      <p:ext uri="{BB962C8B-B14F-4D97-AF65-F5344CB8AC3E}">
        <p14:creationId xmlns:p14="http://schemas.microsoft.com/office/powerpoint/2010/main" val="2526224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u="sng" kern="1200" dirty="0" smtClean="0">
                <a:solidFill>
                  <a:schemeClr val="tx1"/>
                </a:solidFill>
                <a:effectLst/>
                <a:latin typeface="+mn-lt"/>
                <a:ea typeface="+mn-ea"/>
                <a:cs typeface="+mn-cs"/>
              </a:rPr>
              <a:t>Diapo 3 : Informe-toi </a:t>
            </a:r>
            <a:endParaRPr lang="fr-CA" sz="1200" kern="1200" dirty="0" smtClean="0">
              <a:solidFill>
                <a:schemeClr val="tx1"/>
              </a:solidFill>
              <a:effectLst/>
              <a:latin typeface="+mn-lt"/>
              <a:ea typeface="+mn-ea"/>
              <a:cs typeface="+mn-cs"/>
            </a:endParaRPr>
          </a:p>
          <a:p>
            <a:r>
              <a:rPr lang="fr-CA" sz="1200" i="1" u="sng" kern="1200" dirty="0" smtClean="0">
                <a:solidFill>
                  <a:schemeClr val="tx1"/>
                </a:solidFill>
                <a:effectLst/>
                <a:latin typeface="+mn-lt"/>
                <a:ea typeface="+mn-ea"/>
                <a:cs typeface="+mn-cs"/>
              </a:rPr>
              <a:t>(La Syrie en bref)</a:t>
            </a:r>
          </a:p>
          <a:p>
            <a:endParaRPr lang="en-CA" sz="1200" i="1" u="sng"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Selon </a:t>
            </a:r>
            <a:r>
              <a:rPr lang="fr-CA" sz="1200" b="1" kern="1200" dirty="0" smtClean="0">
                <a:solidFill>
                  <a:schemeClr val="tx1"/>
                </a:solidFill>
                <a:effectLst/>
                <a:latin typeface="+mn-lt"/>
                <a:ea typeface="+mn-ea"/>
                <a:cs typeface="+mn-cs"/>
              </a:rPr>
              <a:t>Amnistie Internationale</a:t>
            </a:r>
            <a:r>
              <a:rPr lang="fr-CA" sz="1200" kern="1200" dirty="0" smtClean="0">
                <a:solidFill>
                  <a:schemeClr val="tx1"/>
                </a:solidFill>
                <a:effectLst/>
                <a:latin typeface="+mn-lt"/>
                <a:ea typeface="+mn-ea"/>
                <a:cs typeface="+mn-cs"/>
              </a:rPr>
              <a:t>, il y a actuellement </a:t>
            </a:r>
            <a:r>
              <a:rPr lang="fr-CA" sz="1200" b="1" kern="1200" dirty="0" smtClean="0">
                <a:solidFill>
                  <a:schemeClr val="tx1"/>
                </a:solidFill>
                <a:effectLst/>
                <a:latin typeface="+mn-lt"/>
                <a:ea typeface="+mn-ea"/>
                <a:cs typeface="+mn-cs"/>
              </a:rPr>
              <a:t>19,5 millions de réfugiés dans le monde.</a:t>
            </a:r>
            <a:endParaRPr lang="fr-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La majorité des réfugiés dans le monde sont des Syriens</a:t>
            </a:r>
            <a:endParaRPr lang="fr-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4 millions de personnes ont fui le pays</a:t>
            </a:r>
            <a:r>
              <a:rPr lang="fr-CA" sz="1200" kern="1200" dirty="0" smtClean="0">
                <a:solidFill>
                  <a:schemeClr val="tx1"/>
                </a:solidFill>
                <a:effectLst/>
                <a:latin typeface="+mn-lt"/>
                <a:ea typeface="+mn-ea"/>
                <a:cs typeface="+mn-cs"/>
              </a:rPr>
              <a:t>, et </a:t>
            </a:r>
            <a:r>
              <a:rPr lang="fr-CA" sz="1200" b="1" kern="1200" dirty="0" smtClean="0">
                <a:solidFill>
                  <a:schemeClr val="tx1"/>
                </a:solidFill>
                <a:effectLst/>
                <a:latin typeface="+mn-lt"/>
                <a:ea typeface="+mn-ea"/>
                <a:cs typeface="+mn-cs"/>
              </a:rPr>
              <a:t>7,6 millions de personnes ont été déplacées</a:t>
            </a:r>
            <a:r>
              <a:rPr lang="fr-CA" sz="1200" kern="1200" dirty="0" smtClean="0">
                <a:solidFill>
                  <a:schemeClr val="tx1"/>
                </a:solidFill>
                <a:effectLst/>
                <a:latin typeface="+mn-lt"/>
                <a:ea typeface="+mn-ea"/>
                <a:cs typeface="+mn-cs"/>
              </a:rPr>
              <a:t> dans le pays.</a:t>
            </a:r>
          </a:p>
          <a:p>
            <a:r>
              <a:rPr lang="fr-CA" sz="1200" b="1" i="1" kern="1200" dirty="0" smtClean="0">
                <a:solidFill>
                  <a:schemeClr val="tx1"/>
                </a:solidFill>
                <a:effectLst/>
                <a:latin typeface="+mn-lt"/>
                <a:ea typeface="+mn-ea"/>
                <a:cs typeface="+mn-cs"/>
              </a:rPr>
              <a:t>La Syrie en bref </a:t>
            </a:r>
            <a:endParaRPr lang="fr-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Capitale</a:t>
            </a:r>
            <a:r>
              <a:rPr lang="fr-CA" sz="1200" kern="1200" dirty="0" smtClean="0">
                <a:solidFill>
                  <a:schemeClr val="tx1"/>
                </a:solidFill>
                <a:effectLst/>
                <a:latin typeface="+mn-lt"/>
                <a:ea typeface="+mn-ea"/>
                <a:cs typeface="+mn-cs"/>
              </a:rPr>
              <a:t> : Damas</a:t>
            </a:r>
          </a:p>
          <a:p>
            <a:r>
              <a:rPr lang="fr-CA" sz="1200" b="1" kern="1200" dirty="0" smtClean="0">
                <a:solidFill>
                  <a:schemeClr val="tx1"/>
                </a:solidFill>
                <a:effectLst/>
                <a:latin typeface="+mn-lt"/>
                <a:ea typeface="+mn-ea"/>
                <a:cs typeface="+mn-cs"/>
              </a:rPr>
              <a:t>Président </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Bachar</a:t>
            </a:r>
            <a:r>
              <a:rPr lang="fr-CA" sz="1200" kern="1200" dirty="0" smtClean="0">
                <a:solidFill>
                  <a:schemeClr val="tx1"/>
                </a:solidFill>
                <a:effectLst/>
                <a:latin typeface="+mn-lt"/>
                <a:ea typeface="+mn-ea"/>
                <a:cs typeface="+mn-cs"/>
              </a:rPr>
              <a:t> el-Assad</a:t>
            </a:r>
          </a:p>
          <a:p>
            <a:r>
              <a:rPr lang="fr-CA" sz="1200" b="1" kern="1200" dirty="0" smtClean="0">
                <a:solidFill>
                  <a:schemeClr val="tx1"/>
                </a:solidFill>
                <a:effectLst/>
                <a:latin typeface="+mn-lt"/>
                <a:ea typeface="+mn-ea"/>
                <a:cs typeface="+mn-cs"/>
              </a:rPr>
              <a:t>Langue officielle</a:t>
            </a:r>
            <a:r>
              <a:rPr lang="fr-CA" sz="1200" kern="1200" dirty="0" smtClean="0">
                <a:solidFill>
                  <a:schemeClr val="tx1"/>
                </a:solidFill>
                <a:effectLst/>
                <a:latin typeface="+mn-lt"/>
                <a:ea typeface="+mn-ea"/>
                <a:cs typeface="+mn-cs"/>
              </a:rPr>
              <a:t> : Arabe</a:t>
            </a:r>
          </a:p>
          <a:p>
            <a:r>
              <a:rPr lang="fr-CA" sz="1200" b="1" kern="1200" dirty="0" smtClean="0">
                <a:solidFill>
                  <a:schemeClr val="tx1"/>
                </a:solidFill>
                <a:effectLst/>
                <a:latin typeface="+mn-lt"/>
                <a:ea typeface="+mn-ea"/>
                <a:cs typeface="+mn-cs"/>
              </a:rPr>
              <a:t>Population totale</a:t>
            </a:r>
            <a:r>
              <a:rPr lang="fr-CA" sz="1200" kern="1200" dirty="0" smtClean="0">
                <a:solidFill>
                  <a:schemeClr val="tx1"/>
                </a:solidFill>
                <a:effectLst/>
                <a:latin typeface="+mn-lt"/>
                <a:ea typeface="+mn-ea"/>
                <a:cs typeface="+mn-cs"/>
              </a:rPr>
              <a:t> (2012) : </a:t>
            </a:r>
            <a:r>
              <a:rPr lang="fr-CA" sz="1200" b="1" kern="1200" dirty="0" smtClean="0">
                <a:solidFill>
                  <a:schemeClr val="tx1"/>
                </a:solidFill>
                <a:effectLst/>
                <a:latin typeface="+mn-lt"/>
                <a:ea typeface="+mn-ea"/>
                <a:cs typeface="+mn-cs"/>
              </a:rPr>
              <a:t>22 399 300</a:t>
            </a:r>
            <a:r>
              <a:rPr lang="fr-CA" sz="1200" kern="1200" dirty="0" smtClean="0">
                <a:solidFill>
                  <a:schemeClr val="tx1"/>
                </a:solidFill>
                <a:effectLst/>
                <a:latin typeface="+mn-lt"/>
                <a:ea typeface="+mn-ea"/>
                <a:cs typeface="+mn-cs"/>
              </a:rPr>
              <a:t> hab. </a:t>
            </a:r>
          </a:p>
          <a:p>
            <a:r>
              <a:rPr lang="fr-CA" sz="1200" kern="1200" dirty="0" smtClean="0">
                <a:solidFill>
                  <a:schemeClr val="tx1"/>
                </a:solidFill>
                <a:effectLst/>
                <a:latin typeface="+mn-lt"/>
                <a:ea typeface="+mn-ea"/>
                <a:cs typeface="+mn-cs"/>
              </a:rPr>
              <a:t> </a:t>
            </a:r>
          </a:p>
          <a:p>
            <a:r>
              <a:rPr lang="fr-CA" sz="1200" b="1" kern="1200" dirty="0" smtClean="0">
                <a:solidFill>
                  <a:schemeClr val="tx1"/>
                </a:solidFill>
                <a:effectLst/>
                <a:latin typeface="+mn-lt"/>
                <a:ea typeface="+mn-ea"/>
                <a:cs typeface="+mn-cs"/>
              </a:rPr>
              <a:t>Religions </a:t>
            </a:r>
            <a:r>
              <a:rPr lang="fr-CA" sz="1200" kern="1200" dirty="0" smtClean="0">
                <a:solidFill>
                  <a:schemeClr val="tx1"/>
                </a:solidFill>
                <a:effectLst/>
                <a:latin typeface="+mn-lt"/>
                <a:ea typeface="+mn-ea"/>
                <a:cs typeface="+mn-cs"/>
              </a:rPr>
              <a:t>: le pays compte 10 % de chrétiens et 90 % musulmans.</a:t>
            </a:r>
          </a:p>
          <a:p>
            <a:r>
              <a:rPr lang="fr-CA" sz="1200" kern="1200" dirty="0" smtClean="0">
                <a:solidFill>
                  <a:schemeClr val="tx1"/>
                </a:solidFill>
                <a:effectLst/>
                <a:latin typeface="+mn-lt"/>
                <a:ea typeface="+mn-ea"/>
                <a:cs typeface="+mn-cs"/>
              </a:rPr>
              <a:t> </a:t>
            </a:r>
          </a:p>
          <a:p>
            <a:r>
              <a:rPr lang="fr-CA" sz="1200" kern="1200" dirty="0" smtClean="0">
                <a:solidFill>
                  <a:schemeClr val="tx1"/>
                </a:solidFill>
                <a:effectLst/>
                <a:latin typeface="+mn-lt"/>
                <a:ea typeface="+mn-ea"/>
                <a:cs typeface="+mn-cs"/>
              </a:rPr>
              <a:t>Il faut savoir qu’outre le conflit qui sévit en Syrie depuis le printemps 2011, le pays faisait déjà face à des tensions entre certains groupes religieux de confession musulmane. </a:t>
            </a:r>
          </a:p>
          <a:p>
            <a:r>
              <a:rPr lang="fr-CA" sz="1200" b="1" kern="1200" dirty="0" smtClean="0">
                <a:solidFill>
                  <a:schemeClr val="tx1"/>
                </a:solidFill>
                <a:effectLst/>
                <a:latin typeface="+mn-lt"/>
                <a:ea typeface="+mn-ea"/>
                <a:cs typeface="+mn-cs"/>
              </a:rPr>
              <a:t>Amnistie Internationale, 2015</a:t>
            </a:r>
            <a:r>
              <a:rPr lang="fr-CA" sz="1200" kern="1200" dirty="0" smtClean="0">
                <a:solidFill>
                  <a:schemeClr val="tx1"/>
                </a:solidFill>
                <a:effectLst/>
                <a:latin typeface="+mn-lt"/>
                <a:ea typeface="+mn-ea"/>
                <a:cs typeface="+mn-cs"/>
              </a:rPr>
              <a:t>. « En danger et non dangereux » </a:t>
            </a:r>
            <a:r>
              <a:rPr lang="fr-CA" sz="1200" u="sng" kern="1200" dirty="0" smtClean="0">
                <a:solidFill>
                  <a:schemeClr val="tx1"/>
                </a:solidFill>
                <a:effectLst/>
                <a:latin typeface="+mn-lt"/>
                <a:ea typeface="+mn-ea"/>
                <a:cs typeface="+mn-cs"/>
                <a:hlinkClick r:id="rId3"/>
              </a:rPr>
              <a:t>http://www.amnistie.ca/site/refugies/pdf/livretMontageVert_3.pdf</a:t>
            </a:r>
            <a:endParaRPr lang="fr-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Statistique mondiale</a:t>
            </a:r>
            <a:r>
              <a:rPr lang="fr-CA" sz="1200" kern="1200" dirty="0" smtClean="0">
                <a:solidFill>
                  <a:schemeClr val="tx1"/>
                </a:solidFill>
                <a:effectLst/>
                <a:latin typeface="+mn-lt"/>
                <a:ea typeface="+mn-ea"/>
                <a:cs typeface="+mn-cs"/>
              </a:rPr>
              <a:t>, octobre 2015. « Syrie ».  </a:t>
            </a:r>
            <a:r>
              <a:rPr lang="fr-CA" sz="1200" u="sng" kern="1200" dirty="0" smtClean="0">
                <a:solidFill>
                  <a:schemeClr val="tx1"/>
                </a:solidFill>
                <a:effectLst/>
                <a:latin typeface="+mn-lt"/>
                <a:ea typeface="+mn-ea"/>
                <a:cs typeface="+mn-cs"/>
                <a:hlinkClick r:id="rId4"/>
              </a:rPr>
              <a:t>http://www.statistiques-mondiales.com/syrie.htm</a:t>
            </a:r>
            <a:r>
              <a:rPr lang="fr-CA" sz="1200" kern="1200" dirty="0" smtClean="0">
                <a:solidFill>
                  <a:schemeClr val="tx1"/>
                </a:solidFill>
                <a:effectLst/>
                <a:latin typeface="+mn-lt"/>
                <a:ea typeface="+mn-ea"/>
                <a:cs typeface="+mn-cs"/>
              </a:rPr>
              <a:t> </a:t>
            </a:r>
          </a:p>
          <a:p>
            <a:endParaRPr lang="fr-CA" sz="1200" i="1" u="sng"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F819B49-610F-485D-BE73-3F17813D7D6C}" type="slidenum">
              <a:rPr lang="fr-CA" smtClean="0"/>
              <a:pPr/>
              <a:t>3</a:t>
            </a:fld>
            <a:endParaRPr lang="fr-CA"/>
          </a:p>
        </p:txBody>
      </p:sp>
    </p:spTree>
    <p:extLst>
      <p:ext uri="{BB962C8B-B14F-4D97-AF65-F5344CB8AC3E}">
        <p14:creationId xmlns:p14="http://schemas.microsoft.com/office/powerpoint/2010/main" val="2203260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u="sng" kern="1200" dirty="0" smtClean="0">
                <a:solidFill>
                  <a:schemeClr val="tx1"/>
                </a:solidFill>
                <a:effectLst/>
                <a:latin typeface="+mn-lt"/>
                <a:ea typeface="+mn-ea"/>
                <a:cs typeface="+mn-cs"/>
              </a:rPr>
              <a:t>Les dessous du conflit en Syrie et dans le Moyen-Orient :</a:t>
            </a:r>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L’Islam est divisé en </a:t>
            </a:r>
            <a:r>
              <a:rPr lang="fr-CA" sz="1200" b="1" kern="1200" dirty="0" smtClean="0">
                <a:solidFill>
                  <a:schemeClr val="tx1"/>
                </a:solidFill>
                <a:effectLst/>
                <a:latin typeface="+mn-lt"/>
                <a:ea typeface="+mn-ea"/>
                <a:cs typeface="+mn-cs"/>
              </a:rPr>
              <a:t>deux grands courants</a:t>
            </a:r>
            <a:r>
              <a:rPr lang="fr-CA" sz="1200" kern="1200" dirty="0" smtClean="0">
                <a:solidFill>
                  <a:schemeClr val="tx1"/>
                </a:solidFill>
                <a:effectLst/>
                <a:latin typeface="+mn-lt"/>
                <a:ea typeface="+mn-ea"/>
                <a:cs typeface="+mn-cs"/>
              </a:rPr>
              <a:t>, qui sont le</a:t>
            </a:r>
            <a:r>
              <a:rPr lang="fr-CA" sz="1200" b="1" kern="1200" dirty="0" smtClean="0">
                <a:solidFill>
                  <a:schemeClr val="tx1"/>
                </a:solidFill>
                <a:effectLst/>
                <a:latin typeface="+mn-lt"/>
                <a:ea typeface="+mn-ea"/>
                <a:cs typeface="+mn-cs"/>
              </a:rPr>
              <a:t> sunnisme</a:t>
            </a:r>
            <a:r>
              <a:rPr lang="fr-CA" sz="1200" kern="1200" dirty="0" smtClean="0">
                <a:solidFill>
                  <a:schemeClr val="tx1"/>
                </a:solidFill>
                <a:effectLst/>
                <a:latin typeface="+mn-lt"/>
                <a:ea typeface="+mn-ea"/>
                <a:cs typeface="+mn-cs"/>
              </a:rPr>
              <a:t> et le </a:t>
            </a:r>
            <a:r>
              <a:rPr lang="fr-CA" sz="1200" b="1" kern="1200" dirty="0" smtClean="0">
                <a:solidFill>
                  <a:schemeClr val="tx1"/>
                </a:solidFill>
                <a:effectLst/>
                <a:latin typeface="+mn-lt"/>
                <a:ea typeface="+mn-ea"/>
                <a:cs typeface="+mn-cs"/>
              </a:rPr>
              <a:t>chiisme</a:t>
            </a:r>
            <a:r>
              <a:rPr lang="fr-CA" sz="1200" kern="1200" dirty="0" smtClean="0">
                <a:solidFill>
                  <a:schemeClr val="tx1"/>
                </a:solidFill>
                <a:effectLst/>
                <a:latin typeface="+mn-lt"/>
                <a:ea typeface="+mn-ea"/>
                <a:cs typeface="+mn-cs"/>
              </a:rPr>
              <a:t>. </a:t>
            </a:r>
          </a:p>
          <a:p>
            <a:r>
              <a:rPr lang="fr-CA" sz="1200" kern="1200" dirty="0" smtClean="0">
                <a:solidFill>
                  <a:schemeClr val="tx1"/>
                </a:solidFill>
                <a:effectLst/>
                <a:latin typeface="+mn-lt"/>
                <a:ea typeface="+mn-ea"/>
                <a:cs typeface="+mn-cs"/>
              </a:rPr>
              <a:t>Sur cette photo, on peut voir les régions Sunnites en</a:t>
            </a:r>
            <a:r>
              <a:rPr lang="fr-CA" sz="1200" u="sng" kern="1200" dirty="0" smtClean="0">
                <a:solidFill>
                  <a:schemeClr val="tx1"/>
                </a:solidFill>
                <a:effectLst/>
                <a:latin typeface="+mn-lt"/>
                <a:ea typeface="+mn-ea"/>
                <a:cs typeface="+mn-cs"/>
              </a:rPr>
              <a:t> vert</a:t>
            </a:r>
            <a:r>
              <a:rPr lang="fr-CA" sz="1200" kern="1200" dirty="0" smtClean="0">
                <a:solidFill>
                  <a:schemeClr val="tx1"/>
                </a:solidFill>
                <a:effectLst/>
                <a:latin typeface="+mn-lt"/>
                <a:ea typeface="+mn-ea"/>
                <a:cs typeface="+mn-cs"/>
              </a:rPr>
              <a:t> et les régions Chiites en </a:t>
            </a:r>
            <a:r>
              <a:rPr lang="fr-CA" sz="1200" u="sng" kern="1200" dirty="0" smtClean="0">
                <a:solidFill>
                  <a:schemeClr val="tx1"/>
                </a:solidFill>
                <a:effectLst/>
                <a:latin typeface="+mn-lt"/>
                <a:ea typeface="+mn-ea"/>
                <a:cs typeface="+mn-cs"/>
              </a:rPr>
              <a:t>jaune.</a:t>
            </a:r>
            <a:r>
              <a:rPr lang="fr-CA" sz="1200" kern="1200" dirty="0" smtClean="0">
                <a:solidFill>
                  <a:schemeClr val="tx1"/>
                </a:solidFill>
                <a:effectLst/>
                <a:latin typeface="+mn-lt"/>
                <a:ea typeface="+mn-ea"/>
                <a:cs typeface="+mn-cs"/>
              </a:rPr>
              <a:t> </a:t>
            </a:r>
          </a:p>
          <a:p>
            <a:r>
              <a:rPr lang="fr-CA" sz="1200" kern="1200" dirty="0" smtClean="0">
                <a:solidFill>
                  <a:schemeClr val="tx1"/>
                </a:solidFill>
                <a:effectLst/>
                <a:latin typeface="+mn-lt"/>
                <a:ea typeface="+mn-ea"/>
                <a:cs typeface="+mn-cs"/>
              </a:rPr>
              <a:t>La </a:t>
            </a:r>
            <a:r>
              <a:rPr lang="fr-CA" sz="1200" b="1" kern="1200" dirty="0" smtClean="0">
                <a:solidFill>
                  <a:schemeClr val="tx1"/>
                </a:solidFill>
                <a:effectLst/>
                <a:latin typeface="+mn-lt"/>
                <a:ea typeface="+mn-ea"/>
                <a:cs typeface="+mn-cs"/>
              </a:rPr>
              <a:t>Syrie est un pays majoritairement Sunnite</a:t>
            </a:r>
            <a:r>
              <a:rPr lang="fr-CA" sz="1200" kern="1200" dirty="0" smtClean="0">
                <a:solidFill>
                  <a:schemeClr val="tx1"/>
                </a:solidFill>
                <a:effectLst/>
                <a:latin typeface="+mn-lt"/>
                <a:ea typeface="+mn-ea"/>
                <a:cs typeface="+mn-cs"/>
              </a:rPr>
              <a:t>, mais </a:t>
            </a:r>
            <a:r>
              <a:rPr lang="fr-CA" sz="1200" b="1" kern="1200" dirty="0" smtClean="0">
                <a:solidFill>
                  <a:schemeClr val="tx1"/>
                </a:solidFill>
                <a:effectLst/>
                <a:latin typeface="+mn-lt"/>
                <a:ea typeface="+mn-ea"/>
                <a:cs typeface="+mn-cs"/>
              </a:rPr>
              <a:t>le pays est dirigé par</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Bachar</a:t>
            </a:r>
            <a:r>
              <a:rPr lang="fr-CA" sz="1200" kern="1200" dirty="0" smtClean="0">
                <a:solidFill>
                  <a:schemeClr val="tx1"/>
                </a:solidFill>
                <a:effectLst/>
                <a:latin typeface="+mn-lt"/>
                <a:ea typeface="+mn-ea"/>
                <a:cs typeface="+mn-cs"/>
              </a:rPr>
              <a:t> el-Assad qui est </a:t>
            </a:r>
            <a:r>
              <a:rPr lang="fr-CA" sz="1200" b="1" kern="1200" dirty="0" smtClean="0">
                <a:solidFill>
                  <a:schemeClr val="tx1"/>
                </a:solidFill>
                <a:effectLst/>
                <a:latin typeface="+mn-lt"/>
                <a:ea typeface="+mn-ea"/>
                <a:cs typeface="+mn-cs"/>
              </a:rPr>
              <a:t>un chiite</a:t>
            </a:r>
            <a:r>
              <a:rPr lang="fr-CA" sz="1200" kern="1200" dirty="0" smtClean="0">
                <a:solidFill>
                  <a:schemeClr val="tx1"/>
                </a:solidFill>
                <a:effectLst/>
                <a:latin typeface="+mn-lt"/>
                <a:ea typeface="+mn-ea"/>
                <a:cs typeface="+mn-cs"/>
              </a:rPr>
              <a:t>. Donc, </a:t>
            </a:r>
            <a:r>
              <a:rPr lang="fr-CA" sz="1200" b="1" kern="1200" dirty="0" smtClean="0">
                <a:solidFill>
                  <a:schemeClr val="tx1"/>
                </a:solidFill>
                <a:effectLst/>
                <a:latin typeface="+mn-lt"/>
                <a:ea typeface="+mn-ea"/>
                <a:cs typeface="+mn-cs"/>
              </a:rPr>
              <a:t>le pouvoir, en Syrie, est aux mains de la minorité chiite.</a:t>
            </a:r>
            <a:r>
              <a:rPr lang="fr-CA" sz="1200" kern="1200" dirty="0" smtClean="0">
                <a:solidFill>
                  <a:schemeClr val="tx1"/>
                </a:solidFill>
                <a:effectLst/>
                <a:latin typeface="+mn-lt"/>
                <a:ea typeface="+mn-ea"/>
                <a:cs typeface="+mn-cs"/>
              </a:rPr>
              <a:t> </a:t>
            </a:r>
          </a:p>
          <a:p>
            <a:r>
              <a:rPr lang="fr-CA" sz="1200" kern="1200" dirty="0" smtClean="0">
                <a:solidFill>
                  <a:schemeClr val="tx1"/>
                </a:solidFill>
                <a:effectLst/>
                <a:latin typeface="+mn-lt"/>
                <a:ea typeface="+mn-ea"/>
                <a:cs typeface="+mn-cs"/>
              </a:rPr>
              <a:t>Il faut remonter en l’an 632 pour connaitre la cause de cette scission.  À la mort du prophète Mahomet, </a:t>
            </a:r>
            <a:r>
              <a:rPr lang="fr-CA" sz="1200" b="1" kern="1200" dirty="0" smtClean="0">
                <a:solidFill>
                  <a:schemeClr val="tx1"/>
                </a:solidFill>
                <a:effectLst/>
                <a:latin typeface="+mn-lt"/>
                <a:ea typeface="+mn-ea"/>
                <a:cs typeface="+mn-cs"/>
              </a:rPr>
              <a:t>les sunnites désignent Abou </a:t>
            </a:r>
            <a:r>
              <a:rPr lang="fr-CA" sz="1200" b="1" kern="1200" dirty="0" err="1" smtClean="0">
                <a:solidFill>
                  <a:schemeClr val="tx1"/>
                </a:solidFill>
                <a:effectLst/>
                <a:latin typeface="+mn-lt"/>
                <a:ea typeface="+mn-ea"/>
                <a:cs typeface="+mn-cs"/>
              </a:rPr>
              <a:t>Bakr</a:t>
            </a:r>
            <a:r>
              <a:rPr lang="fr-CA" sz="1200" kern="1200" dirty="0" smtClean="0">
                <a:solidFill>
                  <a:schemeClr val="tx1"/>
                </a:solidFill>
                <a:effectLst/>
                <a:latin typeface="+mn-lt"/>
                <a:ea typeface="+mn-ea"/>
                <a:cs typeface="+mn-cs"/>
              </a:rPr>
              <a:t>, un homme ordinaire, </a:t>
            </a:r>
            <a:r>
              <a:rPr lang="fr-CA" sz="1200" b="1" kern="1200" dirty="0" smtClean="0">
                <a:solidFill>
                  <a:schemeClr val="tx1"/>
                </a:solidFill>
                <a:effectLst/>
                <a:latin typeface="+mn-lt"/>
                <a:ea typeface="+mn-ea"/>
                <a:cs typeface="+mn-cs"/>
              </a:rPr>
              <a:t>comme successeur du Prophète</a:t>
            </a:r>
            <a:r>
              <a:rPr lang="fr-CA" sz="1200" kern="1200" dirty="0" smtClean="0">
                <a:solidFill>
                  <a:schemeClr val="tx1"/>
                </a:solidFill>
                <a:effectLst/>
                <a:latin typeface="+mn-lt"/>
                <a:ea typeface="+mn-ea"/>
                <a:cs typeface="+mn-cs"/>
              </a:rPr>
              <a:t>, tandis que les </a:t>
            </a:r>
            <a:r>
              <a:rPr lang="fr-CA" sz="1200" b="1" kern="1200" dirty="0" smtClean="0">
                <a:solidFill>
                  <a:schemeClr val="tx1"/>
                </a:solidFill>
                <a:effectLst/>
                <a:latin typeface="+mn-lt"/>
                <a:ea typeface="+mn-ea"/>
                <a:cs typeface="+mn-cs"/>
              </a:rPr>
              <a:t>chiites reconnaissent Ali, gendre et fils spirituel du Prophète, au nom des liens du sang</a:t>
            </a:r>
            <a:r>
              <a:rPr lang="fr-CA" sz="1200" kern="1200" dirty="0" smtClean="0">
                <a:solidFill>
                  <a:schemeClr val="tx1"/>
                </a:solidFill>
                <a:effectLst/>
                <a:latin typeface="+mn-lt"/>
                <a:ea typeface="+mn-ea"/>
                <a:cs typeface="+mn-cs"/>
              </a:rPr>
              <a:t>.</a:t>
            </a:r>
          </a:p>
          <a:p>
            <a:r>
              <a:rPr lang="fr-CA" sz="1200" kern="1200" dirty="0" smtClean="0">
                <a:solidFill>
                  <a:schemeClr val="tx1"/>
                </a:solidFill>
                <a:effectLst/>
                <a:latin typeface="+mn-lt"/>
                <a:ea typeface="+mn-ea"/>
                <a:cs typeface="+mn-cs"/>
              </a:rPr>
              <a:t>Ainsi, le </a:t>
            </a:r>
            <a:r>
              <a:rPr lang="fr-CA" sz="1200" b="1" kern="1200" dirty="0" smtClean="0">
                <a:solidFill>
                  <a:schemeClr val="tx1"/>
                </a:solidFill>
                <a:effectLst/>
                <a:latin typeface="+mn-lt"/>
                <a:ea typeface="+mn-ea"/>
                <a:cs typeface="+mn-cs"/>
              </a:rPr>
              <a:t>conflit syrien oppose les deux branches de l'islam</a:t>
            </a:r>
            <a:r>
              <a:rPr lang="fr-CA" sz="1200" kern="1200" dirty="0" smtClean="0">
                <a:solidFill>
                  <a:schemeClr val="tx1"/>
                </a:solidFill>
                <a:effectLst/>
                <a:latin typeface="+mn-lt"/>
                <a:ea typeface="+mn-ea"/>
                <a:cs typeface="+mn-cs"/>
              </a:rPr>
              <a:t>, à l'image de l'histoire ancienne, soit les sunnites d'un côté (les rebelles, l'Arabie saoudite, le Qatar et le Koweït), et les chiites de l'autre (les forces de </a:t>
            </a:r>
            <a:r>
              <a:rPr lang="fr-CA" sz="1200" kern="1200" dirty="0" err="1" smtClean="0">
                <a:solidFill>
                  <a:schemeClr val="tx1"/>
                </a:solidFill>
                <a:effectLst/>
                <a:latin typeface="+mn-lt"/>
                <a:ea typeface="+mn-ea"/>
                <a:cs typeface="+mn-cs"/>
              </a:rPr>
              <a:t>Bachar</a:t>
            </a:r>
            <a:r>
              <a:rPr lang="fr-CA" sz="1200" kern="1200" dirty="0" smtClean="0">
                <a:solidFill>
                  <a:schemeClr val="tx1"/>
                </a:solidFill>
                <a:effectLst/>
                <a:latin typeface="+mn-lt"/>
                <a:ea typeface="+mn-ea"/>
                <a:cs typeface="+mn-cs"/>
              </a:rPr>
              <a:t> el-Assad, l'Iran et le Hezbollah).</a:t>
            </a:r>
          </a:p>
          <a:p>
            <a:r>
              <a:rPr lang="fr-CA" sz="1200" i="1" kern="1200" dirty="0" smtClean="0">
                <a:solidFill>
                  <a:schemeClr val="tx1"/>
                </a:solidFill>
                <a:effectLst/>
                <a:latin typeface="+mn-lt"/>
                <a:ea typeface="+mn-ea"/>
                <a:cs typeface="+mn-cs"/>
              </a:rPr>
              <a:t>Pour en savoir plus sur les causes religieuses et politiques du conflit syrien, rendez-vous sur le site web du </a:t>
            </a:r>
            <a:r>
              <a:rPr lang="fr-CA" sz="1200" i="1" u="sng" kern="1200" dirty="0" smtClean="0">
                <a:solidFill>
                  <a:schemeClr val="tx1"/>
                </a:solidFill>
                <a:effectLst/>
                <a:latin typeface="+mn-lt"/>
                <a:ea typeface="+mn-ea"/>
                <a:cs typeface="+mn-cs"/>
                <a:hlinkClick r:id="rId3"/>
              </a:rPr>
              <a:t>Comité de Solidarité/Trois-Rivières</a:t>
            </a:r>
            <a:r>
              <a:rPr lang="fr-CA" sz="1200" i="1" kern="1200" dirty="0" smtClean="0">
                <a:solidFill>
                  <a:schemeClr val="tx1"/>
                </a:solidFill>
                <a:effectLst/>
                <a:latin typeface="+mn-lt"/>
                <a:ea typeface="+mn-ea"/>
                <a:cs typeface="+mn-cs"/>
              </a:rPr>
              <a:t>. </a:t>
            </a:r>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Mais le conflit syrien tel qu’on le connait aujourd’hui a commencé avec </a:t>
            </a:r>
            <a:r>
              <a:rPr lang="fr-CA" sz="1200" b="1" kern="1200" dirty="0" smtClean="0">
                <a:solidFill>
                  <a:schemeClr val="tx1"/>
                </a:solidFill>
                <a:effectLst/>
                <a:latin typeface="+mn-lt"/>
                <a:ea typeface="+mn-ea"/>
                <a:cs typeface="+mn-cs"/>
              </a:rPr>
              <a:t>le printemps arabe. </a:t>
            </a:r>
          </a:p>
          <a:p>
            <a:endParaRPr lang="fr-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Comité de Solidarité/Trois-Rivières</a:t>
            </a:r>
            <a:r>
              <a:rPr lang="fr-CA" sz="1200" kern="1200" dirty="0" smtClean="0">
                <a:solidFill>
                  <a:schemeClr val="tx1"/>
                </a:solidFill>
                <a:effectLst/>
                <a:latin typeface="+mn-lt"/>
                <a:ea typeface="+mn-ea"/>
                <a:cs typeface="+mn-cs"/>
              </a:rPr>
              <a:t>. « Comprendre le conflit syrien » </a:t>
            </a:r>
            <a:r>
              <a:rPr lang="fr-CA" sz="1200" u="sng" kern="1200" dirty="0" smtClean="0">
                <a:solidFill>
                  <a:schemeClr val="tx1"/>
                </a:solidFill>
                <a:effectLst/>
                <a:latin typeface="+mn-lt"/>
                <a:ea typeface="+mn-ea"/>
                <a:cs typeface="+mn-cs"/>
                <a:hlinkClick r:id="rId3"/>
              </a:rPr>
              <a:t>http://cs3r.org/show.php?id=7839</a:t>
            </a:r>
            <a:r>
              <a:rPr lang="fr-CA" sz="1200" kern="1200" dirty="0" smtClean="0">
                <a:solidFill>
                  <a:schemeClr val="tx1"/>
                </a:solidFill>
                <a:effectLst/>
                <a:latin typeface="+mn-lt"/>
                <a:ea typeface="+mn-ea"/>
                <a:cs typeface="+mn-cs"/>
              </a:rPr>
              <a:t> </a:t>
            </a:r>
          </a:p>
          <a:p>
            <a:endParaRPr lang="fr-CA" dirty="0"/>
          </a:p>
        </p:txBody>
      </p:sp>
      <p:sp>
        <p:nvSpPr>
          <p:cNvPr id="4" name="Espace réservé du numéro de diapositive 3"/>
          <p:cNvSpPr>
            <a:spLocks noGrp="1"/>
          </p:cNvSpPr>
          <p:nvPr>
            <p:ph type="sldNum" sz="quarter" idx="10"/>
          </p:nvPr>
        </p:nvSpPr>
        <p:spPr/>
        <p:txBody>
          <a:bodyPr/>
          <a:lstStyle/>
          <a:p>
            <a:fld id="{BF819B49-610F-485D-BE73-3F17813D7D6C}" type="slidenum">
              <a:rPr lang="fr-CA" smtClean="0"/>
              <a:pPr/>
              <a:t>4</a:t>
            </a:fld>
            <a:endParaRPr lang="fr-CA"/>
          </a:p>
        </p:txBody>
      </p:sp>
    </p:spTree>
    <p:extLst>
      <p:ext uri="{BB962C8B-B14F-4D97-AF65-F5344CB8AC3E}">
        <p14:creationId xmlns:p14="http://schemas.microsoft.com/office/powerpoint/2010/main" val="4192048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u="sng" kern="1200" dirty="0" smtClean="0">
                <a:solidFill>
                  <a:schemeClr val="tx1"/>
                </a:solidFill>
                <a:effectLst/>
                <a:latin typeface="+mn-lt"/>
                <a:ea typeface="+mn-ea"/>
                <a:cs typeface="+mn-cs"/>
              </a:rPr>
              <a:t>Le printemps arabe  </a:t>
            </a:r>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En 2011, de nombreuses manifestations ont eu lieu dans les pays arabes. Les manifestants protestaient contre leurs conditions de vie. Ils demandaient plus de justice, de liberté et de démocratie. Ce mouvement de contestation a été appelé le « printemps arabe». </a:t>
            </a:r>
          </a:p>
          <a:p>
            <a:r>
              <a:rPr lang="fr-CA" sz="1200" kern="1200" dirty="0" smtClean="0">
                <a:solidFill>
                  <a:schemeClr val="tx1"/>
                </a:solidFill>
                <a:effectLst/>
                <a:latin typeface="+mn-lt"/>
                <a:ea typeface="+mn-ea"/>
                <a:cs typeface="+mn-cs"/>
              </a:rPr>
              <a:t>Pourquoi le «</a:t>
            </a:r>
            <a:r>
              <a:rPr lang="fr-CA" sz="1200" b="1" kern="1200" dirty="0" smtClean="0">
                <a:solidFill>
                  <a:schemeClr val="tx1"/>
                </a:solidFill>
                <a:effectLst/>
                <a:latin typeface="+mn-lt"/>
                <a:ea typeface="+mn-ea"/>
                <a:cs typeface="+mn-cs"/>
              </a:rPr>
              <a:t>printemps arabe</a:t>
            </a:r>
            <a:r>
              <a:rPr lang="fr-CA" sz="1200" kern="1200" dirty="0" smtClean="0">
                <a:solidFill>
                  <a:schemeClr val="tx1"/>
                </a:solidFill>
                <a:effectLst/>
                <a:latin typeface="+mn-lt"/>
                <a:ea typeface="+mn-ea"/>
                <a:cs typeface="+mn-cs"/>
              </a:rPr>
              <a:t>»?</a:t>
            </a:r>
          </a:p>
          <a:p>
            <a:r>
              <a:rPr lang="fr-CA" sz="1200" kern="1200" dirty="0" smtClean="0">
                <a:solidFill>
                  <a:schemeClr val="tx1"/>
                </a:solidFill>
                <a:effectLst/>
                <a:latin typeface="+mn-lt"/>
                <a:ea typeface="+mn-ea"/>
                <a:cs typeface="+mn-cs"/>
              </a:rPr>
              <a:t>Le printemps est la saison du réveil de la nature : les plantes se mettent à fleurir et les animaux qui hibernaient sortent de leur tanière. L'expression « printemps arabe » est une image. Elle sert à qualifier les révolutions qui ont lieu actuellement dans le monde arabe. Les manifestants tunisiens, égyptiens et libyens souhaitent en effet un changement, un renouveau. Ces révolutions ont donc pour but un « réveil ». C'est pourquoi on les compare au printemps. </a:t>
            </a:r>
          </a:p>
          <a:p>
            <a:r>
              <a:rPr lang="fr-CA" sz="1200" kern="1200" dirty="0" smtClean="0">
                <a:solidFill>
                  <a:schemeClr val="tx1"/>
                </a:solidFill>
                <a:effectLst/>
                <a:latin typeface="+mn-lt"/>
                <a:ea typeface="+mn-ea"/>
                <a:cs typeface="+mn-cs"/>
              </a:rPr>
              <a:t>Après des révoltes dans plusieurs pays du Maghreb, en Afrique du Nord (Tunisie, Libye, Égypte Algérie, Maroc), la Syrie, connait à son tour un vaste mouvement de </a:t>
            </a:r>
            <a:r>
              <a:rPr lang="fr-CA" sz="1200" b="1" kern="1200" dirty="0" smtClean="0">
                <a:solidFill>
                  <a:schemeClr val="tx1"/>
                </a:solidFill>
                <a:effectLst/>
                <a:latin typeface="+mn-lt"/>
                <a:ea typeface="+mn-ea"/>
                <a:cs typeface="+mn-cs"/>
              </a:rPr>
              <a:t>contestation. </a:t>
            </a:r>
            <a:endParaRPr lang="fr-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 </a:t>
            </a:r>
            <a:endParaRPr lang="fr-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 </a:t>
            </a:r>
            <a:endParaRPr lang="fr-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Les manifestants (pacifiques) demandaient trois choses : </a:t>
            </a:r>
            <a:endParaRPr lang="fr-CA"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Le départ du </a:t>
            </a:r>
            <a:r>
              <a:rPr lang="fr-CA" sz="1200" b="1" kern="1200" dirty="0" smtClean="0">
                <a:solidFill>
                  <a:schemeClr val="tx1"/>
                </a:solidFill>
                <a:effectLst/>
                <a:latin typeface="+mn-lt"/>
                <a:ea typeface="+mn-ea"/>
                <a:cs typeface="+mn-cs"/>
              </a:rPr>
              <a:t>président </a:t>
            </a:r>
            <a:r>
              <a:rPr lang="fr-CA" sz="1200" b="1" kern="1200" dirty="0" err="1" smtClean="0">
                <a:solidFill>
                  <a:schemeClr val="tx1"/>
                </a:solidFill>
                <a:effectLst/>
                <a:latin typeface="+mn-lt"/>
                <a:ea typeface="+mn-ea"/>
                <a:cs typeface="+mn-cs"/>
              </a:rPr>
              <a:t>Bachar</a:t>
            </a:r>
            <a:r>
              <a:rPr lang="fr-CA" sz="1200" b="1" kern="1200" dirty="0" smtClean="0">
                <a:solidFill>
                  <a:schemeClr val="tx1"/>
                </a:solidFill>
                <a:effectLst/>
                <a:latin typeface="+mn-lt"/>
                <a:ea typeface="+mn-ea"/>
                <a:cs typeface="+mn-cs"/>
              </a:rPr>
              <a:t> el-Assad</a:t>
            </a:r>
            <a:r>
              <a:rPr lang="fr-CA" sz="1200" kern="1200" dirty="0" smtClean="0">
                <a:solidFill>
                  <a:schemeClr val="tx1"/>
                </a:solidFill>
                <a:effectLst/>
                <a:latin typeface="+mn-lt"/>
                <a:ea typeface="+mn-ea"/>
                <a:cs typeface="+mn-cs"/>
              </a:rPr>
              <a:t> (à la tête du pays depuis 2000, après son père qui est resté au pouvoir pendant 30 ans. </a:t>
            </a:r>
          </a:p>
          <a:p>
            <a:r>
              <a:rPr lang="fr-CA" sz="1200" kern="1200" dirty="0" smtClean="0">
                <a:solidFill>
                  <a:schemeClr val="tx1"/>
                </a:solidFill>
                <a:effectLst/>
                <a:latin typeface="+mn-lt"/>
                <a:ea typeface="+mn-ea"/>
                <a:cs typeface="+mn-cs"/>
              </a:rPr>
              <a:t> </a:t>
            </a:r>
          </a:p>
          <a:p>
            <a:pPr lvl="0"/>
            <a:r>
              <a:rPr lang="fr-CA" sz="1200" kern="1200" dirty="0" smtClean="0">
                <a:solidFill>
                  <a:schemeClr val="tx1"/>
                </a:solidFill>
                <a:effectLst/>
                <a:latin typeface="+mn-lt"/>
                <a:ea typeface="+mn-ea"/>
                <a:cs typeface="+mn-cs"/>
              </a:rPr>
              <a:t>L'abrogation (la fin) de la loi sur l'état d'urgence. Cette loi, en vigueur depuis 1963, empêche les Syriens de se réunir ou de se déplacer librement. Ils sont surveillés et ceux qui critiquent le régime sont emprisonnés. De nombreuses personnes sont en prison pour ces motifs en </a:t>
            </a:r>
            <a:r>
              <a:rPr lang="fr-CA" sz="1200" b="1" kern="1200" dirty="0" smtClean="0">
                <a:solidFill>
                  <a:schemeClr val="tx1"/>
                </a:solidFill>
                <a:effectLst/>
                <a:latin typeface="+mn-lt"/>
                <a:ea typeface="+mn-ea"/>
                <a:cs typeface="+mn-cs"/>
              </a:rPr>
              <a:t>Syrie</a:t>
            </a:r>
            <a:r>
              <a:rPr lang="fr-CA" sz="1200" kern="1200" dirty="0" smtClean="0">
                <a:solidFill>
                  <a:schemeClr val="tx1"/>
                </a:solidFill>
                <a:effectLst/>
                <a:latin typeface="+mn-lt"/>
                <a:ea typeface="+mn-ea"/>
                <a:cs typeface="+mn-cs"/>
              </a:rPr>
              <a:t>.</a:t>
            </a:r>
          </a:p>
          <a:p>
            <a:r>
              <a:rPr lang="fr-CA" sz="1200" kern="1200" dirty="0" smtClean="0">
                <a:solidFill>
                  <a:schemeClr val="tx1"/>
                </a:solidFill>
                <a:effectLst/>
                <a:latin typeface="+mn-lt"/>
                <a:ea typeface="+mn-ea"/>
                <a:cs typeface="+mn-cs"/>
              </a:rPr>
              <a:t> </a:t>
            </a:r>
          </a:p>
          <a:p>
            <a:pPr lvl="0"/>
            <a:r>
              <a:rPr lang="fr-CA" sz="1200" kern="1200" dirty="0" smtClean="0">
                <a:solidFill>
                  <a:schemeClr val="tx1"/>
                </a:solidFill>
                <a:effectLst/>
                <a:latin typeface="+mn-lt"/>
                <a:ea typeface="+mn-ea"/>
                <a:cs typeface="+mn-cs"/>
              </a:rPr>
              <a:t>La libération de ces personnes emprisonnées abusivement.</a:t>
            </a:r>
          </a:p>
          <a:p>
            <a:r>
              <a:rPr lang="fr-CA" sz="1200" kern="1200" dirty="0" smtClean="0">
                <a:solidFill>
                  <a:schemeClr val="tx1"/>
                </a:solidFill>
                <a:effectLst/>
                <a:latin typeface="+mn-lt"/>
                <a:ea typeface="+mn-ea"/>
                <a:cs typeface="+mn-cs"/>
              </a:rPr>
              <a:t> </a:t>
            </a:r>
          </a:p>
          <a:p>
            <a:r>
              <a:rPr lang="fr-CA" sz="1200" kern="1200" dirty="0" smtClean="0">
                <a:solidFill>
                  <a:schemeClr val="tx1"/>
                </a:solidFill>
                <a:effectLst/>
                <a:latin typeface="+mn-lt"/>
                <a:ea typeface="+mn-ea"/>
                <a:cs typeface="+mn-cs"/>
              </a:rPr>
              <a:t>Mais le </a:t>
            </a:r>
            <a:r>
              <a:rPr lang="fr-CA" sz="1200" b="1" kern="1200" dirty="0" smtClean="0">
                <a:solidFill>
                  <a:schemeClr val="tx1"/>
                </a:solidFill>
                <a:effectLst/>
                <a:latin typeface="+mn-lt"/>
                <a:ea typeface="+mn-ea"/>
                <a:cs typeface="+mn-cs"/>
              </a:rPr>
              <a:t>président </a:t>
            </a:r>
            <a:r>
              <a:rPr lang="fr-CA" sz="1200" b="1" kern="1200" dirty="0" err="1" smtClean="0">
                <a:solidFill>
                  <a:schemeClr val="tx1"/>
                </a:solidFill>
                <a:effectLst/>
                <a:latin typeface="+mn-lt"/>
                <a:ea typeface="+mn-ea"/>
                <a:cs typeface="+mn-cs"/>
              </a:rPr>
              <a:t>Bachar</a:t>
            </a:r>
            <a:r>
              <a:rPr lang="fr-CA" sz="1200" b="1" kern="1200" dirty="0" smtClean="0">
                <a:solidFill>
                  <a:schemeClr val="tx1"/>
                </a:solidFill>
                <a:effectLst/>
                <a:latin typeface="+mn-lt"/>
                <a:ea typeface="+mn-ea"/>
                <a:cs typeface="+mn-cs"/>
              </a:rPr>
              <a:t> el-Assad</a:t>
            </a:r>
            <a:r>
              <a:rPr lang="fr-CA" sz="1200" kern="1200" dirty="0" smtClean="0">
                <a:solidFill>
                  <a:schemeClr val="tx1"/>
                </a:solidFill>
                <a:effectLst/>
                <a:latin typeface="+mn-lt"/>
                <a:ea typeface="+mn-ea"/>
                <a:cs typeface="+mn-cs"/>
              </a:rPr>
              <a:t> répond par la violence. Il ordonne à ses soldats de réprimer violemment toutes personnes qui osent manifester. </a:t>
            </a:r>
          </a:p>
          <a:p>
            <a:r>
              <a:rPr lang="fr-CA" sz="1200" kern="1200" dirty="0" smtClean="0">
                <a:solidFill>
                  <a:schemeClr val="tx1"/>
                </a:solidFill>
                <a:effectLst/>
                <a:latin typeface="+mn-lt"/>
                <a:ea typeface="+mn-ea"/>
                <a:cs typeface="+mn-cs"/>
              </a:rPr>
              <a:t>Une partie de l’armée, de confession Sunnites, qui n’étaient pas traités sur le même pied d’égalité que les soldats Chiites (comme le président), décident de rallier le camp des manifestants. </a:t>
            </a:r>
          </a:p>
          <a:p>
            <a:r>
              <a:rPr lang="fr-CA" sz="1200" kern="1200" dirty="0" smtClean="0">
                <a:solidFill>
                  <a:schemeClr val="tx1"/>
                </a:solidFill>
                <a:effectLst/>
                <a:latin typeface="+mn-lt"/>
                <a:ea typeface="+mn-ea"/>
                <a:cs typeface="+mn-cs"/>
              </a:rPr>
              <a:t>Ces soldats se rebellent contre le régime rigide de </a:t>
            </a:r>
            <a:r>
              <a:rPr lang="fr-CA" sz="1200" b="1" kern="1200" dirty="0" err="1" smtClean="0">
                <a:solidFill>
                  <a:schemeClr val="tx1"/>
                </a:solidFill>
                <a:effectLst/>
                <a:latin typeface="+mn-lt"/>
                <a:ea typeface="+mn-ea"/>
                <a:cs typeface="+mn-cs"/>
              </a:rPr>
              <a:t>Bachar</a:t>
            </a:r>
            <a:r>
              <a:rPr lang="fr-CA" sz="1200" b="1" kern="1200" dirty="0" smtClean="0">
                <a:solidFill>
                  <a:schemeClr val="tx1"/>
                </a:solidFill>
                <a:effectLst/>
                <a:latin typeface="+mn-lt"/>
                <a:ea typeface="+mn-ea"/>
                <a:cs typeface="+mn-cs"/>
              </a:rPr>
              <a:t> el-Assad </a:t>
            </a:r>
            <a:r>
              <a:rPr lang="fr-CA" sz="1200" kern="1200" dirty="0" smtClean="0">
                <a:solidFill>
                  <a:schemeClr val="tx1"/>
                </a:solidFill>
                <a:effectLst/>
                <a:latin typeface="+mn-lt"/>
                <a:ea typeface="+mn-ea"/>
                <a:cs typeface="+mn-cs"/>
              </a:rPr>
              <a:t>et forme l’Armée Syrienne Libre. Et c’est la guerre civile! </a:t>
            </a:r>
          </a:p>
          <a:p>
            <a:r>
              <a:rPr lang="fr-CA" sz="1200" kern="1200" dirty="0" smtClean="0">
                <a:solidFill>
                  <a:schemeClr val="tx1"/>
                </a:solidFill>
                <a:effectLst/>
                <a:latin typeface="+mn-lt"/>
                <a:ea typeface="+mn-ea"/>
                <a:cs typeface="+mn-cs"/>
              </a:rPr>
              <a:t>Plusieurs acteurs profitent de ce chaos pour leur propre intérêt. Parmi eux se trouvent les Djihadistes de l’État Islamique (</a:t>
            </a:r>
            <a:r>
              <a:rPr lang="fr-CA" sz="1200" kern="1200" dirty="0" err="1" smtClean="0">
                <a:solidFill>
                  <a:schemeClr val="tx1"/>
                </a:solidFill>
                <a:effectLst/>
                <a:latin typeface="+mn-lt"/>
                <a:ea typeface="+mn-ea"/>
                <a:cs typeface="+mn-cs"/>
              </a:rPr>
              <a:t>Daesh</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Daesh</a:t>
            </a:r>
            <a:r>
              <a:rPr lang="fr-CA" sz="1200" kern="1200" dirty="0" smtClean="0">
                <a:solidFill>
                  <a:schemeClr val="tx1"/>
                </a:solidFill>
                <a:effectLst/>
                <a:latin typeface="+mn-lt"/>
                <a:ea typeface="+mn-ea"/>
                <a:cs typeface="+mn-cs"/>
              </a:rPr>
              <a:t> contrôle aujourd’hui un territoire grand comme la moitié de la France, à cheval entre la Syrie et l’IRAK, dans un territoire comptant plus de 10 millions de civiles. </a:t>
            </a:r>
          </a:p>
          <a:p>
            <a:r>
              <a:rPr lang="fr-CA" sz="1200" kern="1200" dirty="0" smtClean="0">
                <a:solidFill>
                  <a:schemeClr val="tx1"/>
                </a:solidFill>
                <a:effectLst/>
                <a:latin typeface="+mn-lt"/>
                <a:ea typeface="+mn-ea"/>
                <a:cs typeface="+mn-cs"/>
              </a:rPr>
              <a:t>Face à ce conflit qui a fait aujourd’hui plus de 200 000 morts, la population n’a d’autres choix que de fuir. </a:t>
            </a:r>
          </a:p>
          <a:p>
            <a:r>
              <a:rPr lang="fr-CA" sz="1200" kern="1200" dirty="0" smtClean="0">
                <a:solidFill>
                  <a:schemeClr val="tx1"/>
                </a:solidFill>
                <a:effectLst/>
                <a:latin typeface="+mn-lt"/>
                <a:ea typeface="+mn-ea"/>
                <a:cs typeface="+mn-cs"/>
              </a:rPr>
              <a:t>------------</a:t>
            </a:r>
          </a:p>
          <a:p>
            <a:r>
              <a:rPr lang="fr-CA" sz="1200" kern="1200" dirty="0" smtClean="0">
                <a:solidFill>
                  <a:schemeClr val="tx1"/>
                </a:solidFill>
                <a:effectLst/>
                <a:latin typeface="+mn-lt"/>
                <a:ea typeface="+mn-ea"/>
                <a:cs typeface="+mn-cs"/>
              </a:rPr>
              <a:t>Je vais vous faire écouter une petite vidéo, très simple à comprendre, qui vous explique pourquoi les syriens fuient leur pays.</a:t>
            </a:r>
          </a:p>
          <a:p>
            <a:r>
              <a:rPr lang="fr-CA" sz="1200" b="1" u="sng" kern="1200" dirty="0" smtClean="0">
                <a:solidFill>
                  <a:schemeClr val="tx1"/>
                </a:solidFill>
                <a:effectLst/>
                <a:latin typeface="+mn-lt"/>
                <a:ea typeface="+mn-ea"/>
                <a:cs typeface="+mn-cs"/>
                <a:hlinkClick r:id="rId3"/>
              </a:rPr>
              <a:t>CLIQUEZ-ICI POUR PRÉ-VISIONNER LA VIDÉO</a:t>
            </a:r>
            <a:endParaRPr lang="fr-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1jour1actu,</a:t>
            </a:r>
            <a:r>
              <a:rPr lang="fr-CA" sz="1200" kern="1200" dirty="0" smtClean="0">
                <a:solidFill>
                  <a:schemeClr val="tx1"/>
                </a:solidFill>
                <a:effectLst/>
                <a:latin typeface="+mn-lt"/>
                <a:ea typeface="+mn-ea"/>
                <a:cs typeface="+mn-cs"/>
              </a:rPr>
              <a:t> 2015.  «Printemps arabe : que se passe-t-il aujourd'hui?»  </a:t>
            </a:r>
            <a:r>
              <a:rPr lang="fr-CA" sz="1200" u="sng" kern="1200" dirty="0" smtClean="0">
                <a:solidFill>
                  <a:schemeClr val="tx1"/>
                </a:solidFill>
                <a:effectLst/>
                <a:latin typeface="+mn-lt"/>
                <a:ea typeface="+mn-ea"/>
                <a:cs typeface="+mn-cs"/>
                <a:hlinkClick r:id="rId4"/>
              </a:rPr>
              <a:t>http://www.1jour1actu.com/monde/printemps-arabe-que-se-passe-t-il-aujourdhui/</a:t>
            </a:r>
            <a:r>
              <a:rPr lang="fr-CA" sz="1200" kern="1200" dirty="0" smtClean="0">
                <a:solidFill>
                  <a:schemeClr val="tx1"/>
                </a:solidFill>
                <a:effectLst/>
                <a:latin typeface="+mn-lt"/>
                <a:ea typeface="+mn-ea"/>
                <a:cs typeface="+mn-cs"/>
              </a:rPr>
              <a:t> </a:t>
            </a:r>
          </a:p>
          <a:p>
            <a:endParaRPr lang="fr-CA" dirty="0"/>
          </a:p>
        </p:txBody>
      </p:sp>
      <p:sp>
        <p:nvSpPr>
          <p:cNvPr id="4" name="Espace réservé du numéro de diapositive 3"/>
          <p:cNvSpPr>
            <a:spLocks noGrp="1"/>
          </p:cNvSpPr>
          <p:nvPr>
            <p:ph type="sldNum" sz="quarter" idx="10"/>
          </p:nvPr>
        </p:nvSpPr>
        <p:spPr/>
        <p:txBody>
          <a:bodyPr/>
          <a:lstStyle/>
          <a:p>
            <a:fld id="{BF819B49-610F-485D-BE73-3F17813D7D6C}" type="slidenum">
              <a:rPr lang="fr-CA" smtClean="0"/>
              <a:pPr/>
              <a:t>5</a:t>
            </a:fld>
            <a:endParaRPr lang="fr-CA"/>
          </a:p>
        </p:txBody>
      </p:sp>
    </p:spTree>
    <p:extLst>
      <p:ext uri="{BB962C8B-B14F-4D97-AF65-F5344CB8AC3E}">
        <p14:creationId xmlns:p14="http://schemas.microsoft.com/office/powerpoint/2010/main" val="2896621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Après quatre années de combats sur son territoire, la Syrie est devenue bien plus que le théâtre d’une sanglante guerre civile. Elle est aussi la scène d’un affrontement par procuration entre les puissances régionales sunnites et chiites ainsi qu’entre les grands frères ennemis que sont les Etats-Unis et la Russie. </a:t>
            </a:r>
            <a:endParaRPr lang="fr-CA"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Par ailleurs, l’expansion djihadiste sur son sol n’en finit pas d’aggraver la situation. </a:t>
            </a:r>
            <a:endParaRPr lang="fr-CA"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Pour y voir plus clair, voici un résumé de la situation en graphiques et en cartes.</a:t>
            </a:r>
            <a:endParaRPr lang="fr-CA" sz="1200" kern="1200" dirty="0" smtClean="0">
              <a:solidFill>
                <a:schemeClr val="tx1"/>
              </a:solidFill>
              <a:effectLst/>
              <a:latin typeface="+mn-lt"/>
              <a:ea typeface="+mn-ea"/>
              <a:cs typeface="+mn-cs"/>
            </a:endParaRPr>
          </a:p>
          <a:p>
            <a:r>
              <a:rPr lang="fr-CA" sz="1200" b="1" u="sng" kern="1200" dirty="0" smtClean="0">
                <a:solidFill>
                  <a:schemeClr val="tx1"/>
                </a:solidFill>
                <a:effectLst/>
                <a:latin typeface="+mn-lt"/>
                <a:ea typeface="+mn-ea"/>
                <a:cs typeface="+mn-cs"/>
                <a:hlinkClick r:id="rId3"/>
              </a:rPr>
              <a:t>CLIQUEZ-ICI POUR PRÉ-VISIONNER LA VIDÉO</a:t>
            </a:r>
            <a:endParaRPr lang="fr-CA" sz="1200" kern="1200" dirty="0" smtClean="0">
              <a:solidFill>
                <a:schemeClr val="tx1"/>
              </a:solidFill>
              <a:effectLst/>
              <a:latin typeface="+mn-lt"/>
              <a:ea typeface="+mn-ea"/>
              <a:cs typeface="+mn-cs"/>
            </a:endParaRPr>
          </a:p>
          <a:p>
            <a:endParaRPr lang="fr-CA" dirty="0"/>
          </a:p>
        </p:txBody>
      </p:sp>
      <p:sp>
        <p:nvSpPr>
          <p:cNvPr id="4" name="Espace réservé du numéro de diapositive 3"/>
          <p:cNvSpPr>
            <a:spLocks noGrp="1"/>
          </p:cNvSpPr>
          <p:nvPr>
            <p:ph type="sldNum" sz="quarter" idx="10"/>
          </p:nvPr>
        </p:nvSpPr>
        <p:spPr/>
        <p:txBody>
          <a:bodyPr/>
          <a:lstStyle/>
          <a:p>
            <a:fld id="{BF819B49-610F-485D-BE73-3F17813D7D6C}" type="slidenum">
              <a:rPr lang="fr-CA" smtClean="0"/>
              <a:pPr/>
              <a:t>6</a:t>
            </a:fld>
            <a:endParaRPr lang="fr-CA"/>
          </a:p>
        </p:txBody>
      </p:sp>
    </p:spTree>
    <p:extLst>
      <p:ext uri="{BB962C8B-B14F-4D97-AF65-F5344CB8AC3E}">
        <p14:creationId xmlns:p14="http://schemas.microsoft.com/office/powerpoint/2010/main" val="1671550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u="sng" kern="1200" dirty="0" smtClean="0">
                <a:solidFill>
                  <a:schemeClr val="tx1"/>
                </a:solidFill>
                <a:effectLst/>
                <a:latin typeface="+mn-lt"/>
                <a:ea typeface="+mn-ea"/>
                <a:cs typeface="+mn-cs"/>
              </a:rPr>
              <a:t>La pire crise humanitaire de notre temps selon </a:t>
            </a:r>
            <a:r>
              <a:rPr lang="fr-CA" sz="1200" b="1" u="sng" kern="1200" dirty="0" smtClean="0">
                <a:solidFill>
                  <a:schemeClr val="tx1"/>
                </a:solidFill>
                <a:effectLst/>
                <a:latin typeface="+mn-lt"/>
                <a:ea typeface="+mn-ea"/>
                <a:cs typeface="+mn-cs"/>
              </a:rPr>
              <a:t>l’ONU</a:t>
            </a:r>
          </a:p>
          <a:p>
            <a:endParaRPr lang="en-CA" sz="1200" b="1" u="sng"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Depuis janvier 2015, 381 412 personnes ont risqué leur vie en traversant la </a:t>
            </a:r>
            <a:r>
              <a:rPr lang="fr-CA" sz="1200" b="1" kern="1200" dirty="0" smtClean="0">
                <a:solidFill>
                  <a:schemeClr val="tx1"/>
                </a:solidFill>
                <a:effectLst/>
                <a:latin typeface="+mn-lt"/>
                <a:ea typeface="+mn-ea"/>
                <a:cs typeface="+mn-cs"/>
              </a:rPr>
              <a:t>Méditerranée</a:t>
            </a:r>
            <a:r>
              <a:rPr lang="fr-CA" sz="1200" kern="1200" dirty="0" smtClean="0">
                <a:solidFill>
                  <a:schemeClr val="tx1"/>
                </a:solidFill>
                <a:effectLst/>
                <a:latin typeface="+mn-lt"/>
                <a:ea typeface="+mn-ea"/>
                <a:cs typeface="+mn-cs"/>
              </a:rPr>
              <a:t> en direction de l’Europe, selon l’UNHCR. </a:t>
            </a:r>
          </a:p>
          <a:p>
            <a:r>
              <a:rPr lang="fr-CA" sz="1200" kern="1200" dirty="0" smtClean="0">
                <a:solidFill>
                  <a:schemeClr val="tx1"/>
                </a:solidFill>
                <a:effectLst/>
                <a:latin typeface="+mn-lt"/>
                <a:ea typeface="+mn-ea"/>
                <a:cs typeface="+mn-cs"/>
              </a:rPr>
              <a:t>Ces personnes vivaient dans les camps de réfugiés, depuis 2011, dans les conditions de vies très précaires. </a:t>
            </a:r>
          </a:p>
          <a:p>
            <a:r>
              <a:rPr lang="fr-CA" sz="1200" b="1" kern="1200" dirty="0" smtClean="0">
                <a:solidFill>
                  <a:schemeClr val="tx1"/>
                </a:solidFill>
                <a:effectLst/>
                <a:latin typeface="+mn-lt"/>
                <a:ea typeface="+mn-ea"/>
                <a:cs typeface="+mn-cs"/>
              </a:rPr>
              <a:t>2 850 n’ont pas survécu!</a:t>
            </a:r>
            <a:endParaRPr lang="fr-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Parmi eux : 53 % </a:t>
            </a:r>
            <a:r>
              <a:rPr lang="fr-CA" sz="1200" kern="1200" dirty="0" smtClean="0">
                <a:solidFill>
                  <a:schemeClr val="tx1"/>
                </a:solidFill>
                <a:effectLst/>
                <a:latin typeface="+mn-lt"/>
                <a:ea typeface="+mn-ea"/>
                <a:cs typeface="+mn-cs"/>
              </a:rPr>
              <a:t>sont originaires de Syrie, </a:t>
            </a:r>
            <a:r>
              <a:rPr lang="fr-CA" sz="1200" b="1" kern="1200" dirty="0" smtClean="0">
                <a:solidFill>
                  <a:schemeClr val="tx1"/>
                </a:solidFill>
                <a:effectLst/>
                <a:latin typeface="+mn-lt"/>
                <a:ea typeface="+mn-ea"/>
                <a:cs typeface="+mn-cs"/>
              </a:rPr>
              <a:t>14 % </a:t>
            </a:r>
            <a:r>
              <a:rPr lang="fr-CA" sz="1200" kern="1200" dirty="0" smtClean="0">
                <a:solidFill>
                  <a:schemeClr val="tx1"/>
                </a:solidFill>
                <a:effectLst/>
                <a:latin typeface="+mn-lt"/>
                <a:ea typeface="+mn-ea"/>
                <a:cs typeface="+mn-cs"/>
              </a:rPr>
              <a:t>d’Afghanistan, </a:t>
            </a:r>
            <a:r>
              <a:rPr lang="fr-CA" sz="1200" b="1" kern="1200" dirty="0" smtClean="0">
                <a:solidFill>
                  <a:schemeClr val="tx1"/>
                </a:solidFill>
                <a:effectLst/>
                <a:latin typeface="+mn-lt"/>
                <a:ea typeface="+mn-ea"/>
                <a:cs typeface="+mn-cs"/>
              </a:rPr>
              <a:t>7 % </a:t>
            </a:r>
            <a:r>
              <a:rPr lang="fr-CA" sz="1200" kern="1200" dirty="0" smtClean="0">
                <a:solidFill>
                  <a:schemeClr val="tx1"/>
                </a:solidFill>
                <a:effectLst/>
                <a:latin typeface="+mn-lt"/>
                <a:ea typeface="+mn-ea"/>
                <a:cs typeface="+mn-cs"/>
              </a:rPr>
              <a:t>d’Érythrée, ou encore </a:t>
            </a:r>
            <a:r>
              <a:rPr lang="fr-CA" sz="1200" b="1" kern="1200" dirty="0" smtClean="0">
                <a:solidFill>
                  <a:schemeClr val="tx1"/>
                </a:solidFill>
                <a:effectLst/>
                <a:latin typeface="+mn-lt"/>
                <a:ea typeface="+mn-ea"/>
                <a:cs typeface="+mn-cs"/>
              </a:rPr>
              <a:t>3 % </a:t>
            </a:r>
            <a:r>
              <a:rPr lang="fr-CA" sz="1200" kern="1200" dirty="0" smtClean="0">
                <a:solidFill>
                  <a:schemeClr val="tx1"/>
                </a:solidFill>
                <a:effectLst/>
                <a:latin typeface="+mn-lt"/>
                <a:ea typeface="+mn-ea"/>
                <a:cs typeface="+mn-cs"/>
              </a:rPr>
              <a:t>d’Irak.</a:t>
            </a:r>
          </a:p>
          <a:p>
            <a:pPr marL="0" marR="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D’où la nécessité d’accueillir ces réfugiés de façon sécuritaire.</a:t>
            </a:r>
          </a:p>
          <a:p>
            <a:endParaRPr lang="fr-CA" sz="1200" kern="120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endParaRPr lang="fr-CA"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VICE News</a:t>
            </a:r>
            <a:r>
              <a:rPr lang="fr-CA" sz="1200" kern="1200" dirty="0" smtClean="0">
                <a:solidFill>
                  <a:schemeClr val="tx1"/>
                </a:solidFill>
                <a:effectLst/>
                <a:latin typeface="+mn-lt"/>
                <a:ea typeface="+mn-ea"/>
                <a:cs typeface="+mn-cs"/>
              </a:rPr>
              <a:t>, mars 2015. « Syrie : notre chronologie pour comprendre 4 ans de conflit » </a:t>
            </a:r>
            <a:r>
              <a:rPr lang="fr-CA" sz="1200" u="sng" kern="1200" dirty="0" smtClean="0">
                <a:solidFill>
                  <a:schemeClr val="tx1"/>
                </a:solidFill>
                <a:effectLst/>
                <a:latin typeface="+mn-lt"/>
                <a:ea typeface="+mn-ea"/>
                <a:cs typeface="+mn-cs"/>
                <a:hlinkClick r:id="rId3"/>
              </a:rPr>
              <a:t>https://news.vice.com/fr/article/la-syrie-4-ans-apres-une-chronologie-du-conflit</a:t>
            </a:r>
            <a:r>
              <a:rPr lang="fr-CA" sz="1200" kern="1200" dirty="0" smtClean="0">
                <a:solidFill>
                  <a:schemeClr val="tx1"/>
                </a:solidFill>
                <a:effectLst/>
                <a:latin typeface="+mn-lt"/>
                <a:ea typeface="+mn-ea"/>
                <a:cs typeface="+mn-cs"/>
              </a:rPr>
              <a:t> </a:t>
            </a:r>
          </a:p>
          <a:p>
            <a:r>
              <a:rPr lang="fr-CA" sz="1200" b="1" kern="1200" dirty="0" smtClean="0">
                <a:solidFill>
                  <a:schemeClr val="tx1"/>
                </a:solidFill>
                <a:effectLst/>
                <a:latin typeface="+mn-lt"/>
                <a:ea typeface="+mn-ea"/>
                <a:cs typeface="+mn-cs"/>
              </a:rPr>
              <a:t>Rue89</a:t>
            </a:r>
            <a:r>
              <a:rPr lang="fr-CA" sz="1200" kern="1200" dirty="0" smtClean="0">
                <a:solidFill>
                  <a:schemeClr val="tx1"/>
                </a:solidFill>
                <a:effectLst/>
                <a:latin typeface="+mn-lt"/>
                <a:ea typeface="+mn-ea"/>
                <a:cs typeface="+mn-cs"/>
              </a:rPr>
              <a:t>, septembre 2015. « Réfugiés : nos réponses à vos questions, parfois gênantes » </a:t>
            </a:r>
            <a:r>
              <a:rPr lang="fr-CA" sz="1200" u="sng" kern="1200" dirty="0" smtClean="0">
                <a:solidFill>
                  <a:schemeClr val="tx1"/>
                </a:solidFill>
                <a:effectLst/>
                <a:latin typeface="+mn-lt"/>
                <a:ea typeface="+mn-ea"/>
                <a:cs typeface="+mn-cs"/>
                <a:hlinkClick r:id="rId4"/>
              </a:rPr>
              <a:t>http://rue89.nouvelobs.com/2015/09/10/refugies-reponses-a-questions-parfois-genantes-261119</a:t>
            </a:r>
            <a:r>
              <a:rPr lang="fr-CA" sz="1200" kern="1200" dirty="0" smtClean="0">
                <a:solidFill>
                  <a:schemeClr val="tx1"/>
                </a:solidFill>
                <a:effectLst/>
                <a:latin typeface="+mn-lt"/>
                <a:ea typeface="+mn-ea"/>
                <a:cs typeface="+mn-cs"/>
              </a:rPr>
              <a:t> </a:t>
            </a:r>
          </a:p>
          <a:p>
            <a:endParaRPr lang="fr-CA"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F819B49-610F-485D-BE73-3F17813D7D6C}" type="slidenum">
              <a:rPr lang="fr-CA" smtClean="0"/>
              <a:pPr/>
              <a:t>7</a:t>
            </a:fld>
            <a:endParaRPr lang="fr-CA"/>
          </a:p>
        </p:txBody>
      </p:sp>
    </p:spTree>
    <p:extLst>
      <p:ext uri="{BB962C8B-B14F-4D97-AF65-F5344CB8AC3E}">
        <p14:creationId xmlns:p14="http://schemas.microsoft.com/office/powerpoint/2010/main" val="1841410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Dans ce camp de réfugiés vivent plus de 6 000 000 de personnes. Pour vous donner une idée, cela équivaut à presque la population du Québec. </a:t>
            </a:r>
          </a:p>
          <a:p>
            <a:endParaRPr lang="fr-CA" dirty="0"/>
          </a:p>
        </p:txBody>
      </p:sp>
      <p:sp>
        <p:nvSpPr>
          <p:cNvPr id="4" name="Espace réservé du numéro de diapositive 3"/>
          <p:cNvSpPr>
            <a:spLocks noGrp="1"/>
          </p:cNvSpPr>
          <p:nvPr>
            <p:ph type="sldNum" sz="quarter" idx="10"/>
          </p:nvPr>
        </p:nvSpPr>
        <p:spPr/>
        <p:txBody>
          <a:bodyPr/>
          <a:lstStyle/>
          <a:p>
            <a:fld id="{BF819B49-610F-485D-BE73-3F17813D7D6C}" type="slidenum">
              <a:rPr lang="fr-CA" smtClean="0"/>
              <a:pPr/>
              <a:t>8</a:t>
            </a:fld>
            <a:endParaRPr lang="fr-CA"/>
          </a:p>
        </p:txBody>
      </p:sp>
    </p:spTree>
    <p:extLst>
      <p:ext uri="{BB962C8B-B14F-4D97-AF65-F5344CB8AC3E}">
        <p14:creationId xmlns:p14="http://schemas.microsoft.com/office/powerpoint/2010/main" val="1588019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u="sng" kern="1200" dirty="0" smtClean="0">
                <a:solidFill>
                  <a:schemeClr val="tx1"/>
                </a:solidFill>
                <a:effectLst/>
                <a:latin typeface="+mn-lt"/>
                <a:ea typeface="+mn-ea"/>
                <a:cs typeface="+mn-cs"/>
              </a:rPr>
              <a:t>Le décès d’</a:t>
            </a:r>
            <a:r>
              <a:rPr lang="fr-CA" sz="1200" b="1" i="1" u="sng" kern="1200" dirty="0" err="1" smtClean="0">
                <a:solidFill>
                  <a:schemeClr val="tx1"/>
                </a:solidFill>
                <a:effectLst/>
                <a:latin typeface="+mn-lt"/>
                <a:ea typeface="+mn-ea"/>
                <a:cs typeface="+mn-cs"/>
              </a:rPr>
              <a:t>Aylan</a:t>
            </a:r>
            <a:r>
              <a:rPr lang="fr-CA" sz="1200" b="1" i="1" u="sng" kern="1200" dirty="0" smtClean="0">
                <a:solidFill>
                  <a:schemeClr val="tx1"/>
                </a:solidFill>
                <a:effectLst/>
                <a:latin typeface="+mn-lt"/>
                <a:ea typeface="+mn-ea"/>
                <a:cs typeface="+mn-cs"/>
              </a:rPr>
              <a:t> </a:t>
            </a:r>
            <a:r>
              <a:rPr lang="fr-CA" sz="1200" b="1" i="1" u="sng" kern="1200" dirty="0" err="1" smtClean="0">
                <a:solidFill>
                  <a:schemeClr val="tx1"/>
                </a:solidFill>
                <a:effectLst/>
                <a:latin typeface="+mn-lt"/>
                <a:ea typeface="+mn-ea"/>
                <a:cs typeface="+mn-cs"/>
              </a:rPr>
              <a:t>Kurdi</a:t>
            </a:r>
            <a:r>
              <a:rPr lang="fr-CA" sz="1200" b="1" i="1" u="sng" kern="1200" dirty="0" smtClean="0">
                <a:solidFill>
                  <a:schemeClr val="tx1"/>
                </a:solidFill>
                <a:effectLst/>
                <a:latin typeface="+mn-lt"/>
                <a:ea typeface="+mn-ea"/>
                <a:cs typeface="+mn-cs"/>
              </a:rPr>
              <a:t> ou l’éveil des conscients…</a:t>
            </a:r>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2 septembre 2015, des réfugiés syriens, en attente depuis des années dans des camps réfugiés, décident d’atteindre l’Europe. Parmi eux se trouvaient le petit </a:t>
            </a:r>
            <a:r>
              <a:rPr lang="fr-CA" sz="1200" kern="1200" dirty="0" err="1" smtClean="0">
                <a:solidFill>
                  <a:schemeClr val="tx1"/>
                </a:solidFill>
                <a:effectLst/>
                <a:latin typeface="+mn-lt"/>
                <a:ea typeface="+mn-ea"/>
                <a:cs typeface="+mn-cs"/>
              </a:rPr>
              <a:t>Aylan</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Kurdi</a:t>
            </a:r>
            <a:r>
              <a:rPr lang="fr-CA" sz="1200" kern="1200" dirty="0" smtClean="0">
                <a:solidFill>
                  <a:schemeClr val="tx1"/>
                </a:solidFill>
                <a:effectLst/>
                <a:latin typeface="+mn-lt"/>
                <a:ea typeface="+mn-ea"/>
                <a:cs typeface="+mn-cs"/>
              </a:rPr>
              <a:t> et sa famille. </a:t>
            </a:r>
          </a:p>
          <a:p>
            <a:r>
              <a:rPr lang="fr-CA" sz="1200" kern="1200" dirty="0" smtClean="0">
                <a:solidFill>
                  <a:schemeClr val="tx1"/>
                </a:solidFill>
                <a:effectLst/>
                <a:latin typeface="+mn-lt"/>
                <a:ea typeface="+mn-ea"/>
                <a:cs typeface="+mn-cs"/>
              </a:rPr>
              <a:t>Sa famille, originaire de </a:t>
            </a:r>
            <a:r>
              <a:rPr lang="fr-CA" sz="1200" kern="1200" dirty="0" err="1" smtClean="0">
                <a:solidFill>
                  <a:schemeClr val="tx1"/>
                </a:solidFill>
                <a:effectLst/>
                <a:latin typeface="+mn-lt"/>
                <a:ea typeface="+mn-ea"/>
                <a:cs typeface="+mn-cs"/>
              </a:rPr>
              <a:t>Kobané</a:t>
            </a:r>
            <a:r>
              <a:rPr lang="fr-CA" sz="1200" kern="1200" dirty="0" smtClean="0">
                <a:solidFill>
                  <a:schemeClr val="tx1"/>
                </a:solidFill>
                <a:effectLst/>
                <a:latin typeface="+mn-lt"/>
                <a:ea typeface="+mn-ea"/>
                <a:cs typeface="+mn-cs"/>
              </a:rPr>
              <a:t>, est établie à Damas lorsque débute la guerre civile syrienne en 2011. Elle se réfugie un temps à Alep, puis se réinstalle à </a:t>
            </a:r>
            <a:r>
              <a:rPr lang="fr-CA" sz="1200" kern="1200" dirty="0" err="1" smtClean="0">
                <a:solidFill>
                  <a:schemeClr val="tx1"/>
                </a:solidFill>
                <a:effectLst/>
                <a:latin typeface="+mn-lt"/>
                <a:ea typeface="+mn-ea"/>
                <a:cs typeface="+mn-cs"/>
              </a:rPr>
              <a:t>Kobané</a:t>
            </a:r>
            <a:r>
              <a:rPr lang="fr-CA" sz="1200" kern="1200" dirty="0" smtClean="0">
                <a:solidFill>
                  <a:schemeClr val="tx1"/>
                </a:solidFill>
                <a:effectLst/>
                <a:latin typeface="+mn-lt"/>
                <a:ea typeface="+mn-ea"/>
                <a:cs typeface="+mn-cs"/>
              </a:rPr>
              <a:t>. En septembre 2014, la ville est attaquée par l'État islamique et les </a:t>
            </a:r>
            <a:r>
              <a:rPr lang="fr-CA" sz="1200" kern="1200" dirty="0" err="1" smtClean="0">
                <a:solidFill>
                  <a:schemeClr val="tx1"/>
                </a:solidFill>
                <a:effectLst/>
                <a:latin typeface="+mn-lt"/>
                <a:ea typeface="+mn-ea"/>
                <a:cs typeface="+mn-cs"/>
              </a:rPr>
              <a:t>Kurdi</a:t>
            </a:r>
            <a:r>
              <a:rPr lang="fr-CA" sz="1200" kern="1200" dirty="0" smtClean="0">
                <a:solidFill>
                  <a:schemeClr val="tx1"/>
                </a:solidFill>
                <a:effectLst/>
                <a:latin typeface="+mn-lt"/>
                <a:ea typeface="+mn-ea"/>
                <a:cs typeface="+mn-cs"/>
              </a:rPr>
              <a:t> font partie des milliers de civils qui traversent la frontière pour trouver refuge en Turquie. Une fois la </a:t>
            </a:r>
            <a:r>
              <a:rPr lang="fr-CA" sz="1200" u="sng" kern="1200" dirty="0" smtClean="0">
                <a:solidFill>
                  <a:schemeClr val="tx1"/>
                </a:solidFill>
                <a:effectLst/>
                <a:latin typeface="+mn-lt"/>
                <a:ea typeface="+mn-ea"/>
                <a:cs typeface="+mn-cs"/>
                <a:hlinkClick r:id="rId3" tooltip="Deuxième bataille de Kobané"/>
              </a:rPr>
              <a:t>bataille de </a:t>
            </a:r>
            <a:r>
              <a:rPr lang="fr-CA" sz="1200" u="sng" kern="1200" dirty="0" err="1" smtClean="0">
                <a:solidFill>
                  <a:schemeClr val="tx1"/>
                </a:solidFill>
                <a:effectLst/>
                <a:latin typeface="+mn-lt"/>
                <a:ea typeface="+mn-ea"/>
                <a:cs typeface="+mn-cs"/>
                <a:hlinkClick r:id="rId3" tooltip="Deuxième bataille de Kobané"/>
              </a:rPr>
              <a:t>Kobané</a:t>
            </a:r>
            <a:r>
              <a:rPr lang="fr-CA" sz="1200" kern="1200" dirty="0" smtClean="0">
                <a:solidFill>
                  <a:schemeClr val="tx1"/>
                </a:solidFill>
                <a:effectLst/>
                <a:latin typeface="+mn-lt"/>
                <a:ea typeface="+mn-ea"/>
                <a:cs typeface="+mn-cs"/>
              </a:rPr>
              <a:t> achevée, ils regagnent la ville, totalement dévastée par les combats. Mais en juin, les djihadistes font une nouvelle incursion et massacrent 250 civils. La famille </a:t>
            </a:r>
            <a:r>
              <a:rPr lang="fr-CA" sz="1200" kern="1200" dirty="0" err="1" smtClean="0">
                <a:solidFill>
                  <a:schemeClr val="tx1"/>
                </a:solidFill>
                <a:effectLst/>
                <a:latin typeface="+mn-lt"/>
                <a:ea typeface="+mn-ea"/>
                <a:cs typeface="+mn-cs"/>
              </a:rPr>
              <a:t>Kurdi</a:t>
            </a:r>
            <a:r>
              <a:rPr lang="fr-CA" sz="1200" kern="1200" dirty="0" smtClean="0">
                <a:solidFill>
                  <a:schemeClr val="tx1"/>
                </a:solidFill>
                <a:effectLst/>
                <a:latin typeface="+mn-lt"/>
                <a:ea typeface="+mn-ea"/>
                <a:cs typeface="+mn-cs"/>
              </a:rPr>
              <a:t> échappe à la tuerie, mais décide de quitter définitivement la Syrie.</a:t>
            </a:r>
          </a:p>
          <a:p>
            <a:r>
              <a:rPr lang="fr-CA" sz="1200" kern="1200" dirty="0" smtClean="0">
                <a:solidFill>
                  <a:schemeClr val="tx1"/>
                </a:solidFill>
                <a:effectLst/>
                <a:latin typeface="+mn-lt"/>
                <a:ea typeface="+mn-ea"/>
                <a:cs typeface="+mn-cs"/>
              </a:rPr>
              <a:t>Faute de visa pour le Canada, elle veut passer par l'Europe parce que le père veut y refaire sa vie. Alors qu'il tente avec sa famille de traverser la Méditerranée et de gagner la Grèce depuis la Turquie, en passant notamment par l'île de Kos, le bateau pneumatique qu'ils utilisent chavire la nuit du 2 septembre 2015. Lui, sa mère et son frère </a:t>
            </a:r>
            <a:r>
              <a:rPr lang="fr-CA" sz="1200" kern="1200" dirty="0" err="1" smtClean="0">
                <a:solidFill>
                  <a:schemeClr val="tx1"/>
                </a:solidFill>
                <a:effectLst/>
                <a:latin typeface="+mn-lt"/>
                <a:ea typeface="+mn-ea"/>
                <a:cs typeface="+mn-cs"/>
              </a:rPr>
              <a:t>Galip</a:t>
            </a:r>
            <a:r>
              <a:rPr lang="fr-CA" sz="1200" kern="1200" dirty="0" smtClean="0">
                <a:solidFill>
                  <a:schemeClr val="tx1"/>
                </a:solidFill>
                <a:effectLst/>
                <a:latin typeface="+mn-lt"/>
                <a:ea typeface="+mn-ea"/>
                <a:cs typeface="+mn-cs"/>
              </a:rPr>
              <a:t> de cinq ans trouvent la mort dans ce naufrage, seul son père parvient à rejoindre le rivage turc. Au total, 12 réfugiés syriens, dont cinq enfants, sont morts dans cette tentative de traversée, 15 ont pu être secourus.</a:t>
            </a:r>
          </a:p>
          <a:p>
            <a:r>
              <a:rPr lang="fr-CA" sz="1200" u="sng" kern="1200" dirty="0" smtClean="0">
                <a:solidFill>
                  <a:schemeClr val="tx1"/>
                </a:solidFill>
                <a:effectLst/>
                <a:latin typeface="+mn-lt"/>
                <a:ea typeface="+mn-ea"/>
                <a:cs typeface="+mn-cs"/>
                <a:hlinkClick r:id="rId4"/>
              </a:rPr>
              <a:t>La mort par noyade du petit </a:t>
            </a:r>
            <a:r>
              <a:rPr lang="fr-CA" sz="1200" u="sng" kern="1200" dirty="0" err="1" smtClean="0">
                <a:solidFill>
                  <a:schemeClr val="tx1"/>
                </a:solidFill>
                <a:effectLst/>
                <a:latin typeface="+mn-lt"/>
                <a:ea typeface="+mn-ea"/>
                <a:cs typeface="+mn-cs"/>
                <a:hlinkClick r:id="rId4"/>
              </a:rPr>
              <a:t>Aylan</a:t>
            </a:r>
            <a:r>
              <a:rPr lang="fr-CA" sz="1200" u="sng" kern="1200" dirty="0" smtClean="0">
                <a:solidFill>
                  <a:schemeClr val="tx1"/>
                </a:solidFill>
                <a:effectLst/>
                <a:latin typeface="+mn-lt"/>
                <a:ea typeface="+mn-ea"/>
                <a:cs typeface="+mn-cs"/>
                <a:hlinkClick r:id="rId4"/>
              </a:rPr>
              <a:t> </a:t>
            </a:r>
            <a:r>
              <a:rPr lang="fr-CA" sz="1200" u="sng" kern="1200" dirty="0" err="1" smtClean="0">
                <a:solidFill>
                  <a:schemeClr val="tx1"/>
                </a:solidFill>
                <a:effectLst/>
                <a:latin typeface="+mn-lt"/>
                <a:ea typeface="+mn-ea"/>
                <a:cs typeface="+mn-cs"/>
                <a:hlinkClick r:id="rId4"/>
              </a:rPr>
              <a:t>Kurdi</a:t>
            </a:r>
            <a:r>
              <a:rPr lang="fr-CA" sz="1200" u="sng" kern="1200" dirty="0" smtClean="0">
                <a:solidFill>
                  <a:schemeClr val="tx1"/>
                </a:solidFill>
                <a:effectLst/>
                <a:latin typeface="+mn-lt"/>
                <a:ea typeface="+mn-ea"/>
                <a:cs typeface="+mn-cs"/>
                <a:hlinkClick r:id="rId4"/>
              </a:rPr>
              <a:t>, 3 ans, a ému le monde entier</a:t>
            </a:r>
            <a:r>
              <a:rPr lang="fr-CA" sz="1200" kern="1200" dirty="0" smtClean="0">
                <a:solidFill>
                  <a:schemeClr val="tx1"/>
                </a:solidFill>
                <a:effectLst/>
                <a:latin typeface="+mn-lt"/>
                <a:ea typeface="+mn-ea"/>
                <a:cs typeface="+mn-cs"/>
              </a:rPr>
              <a:t>. C'est un cliché du petit sur la plage, face contre le sable. Cette photo évoquait bien l'horreur de la situation des migrants qui arrivent de la Syrie et des environs vers l'Europe.</a:t>
            </a:r>
          </a:p>
          <a:p>
            <a:r>
              <a:rPr lang="fr-CA" sz="1200" kern="1200" dirty="0" smtClean="0">
                <a:solidFill>
                  <a:schemeClr val="tx1"/>
                </a:solidFill>
                <a:effectLst/>
                <a:latin typeface="+mn-lt"/>
                <a:ea typeface="+mn-ea"/>
                <a:cs typeface="+mn-cs"/>
              </a:rPr>
              <a:t>-------</a:t>
            </a:r>
          </a:p>
          <a:p>
            <a:r>
              <a:rPr lang="fr-CA" sz="1200" kern="1200" dirty="0" smtClean="0">
                <a:solidFill>
                  <a:schemeClr val="tx1"/>
                </a:solidFill>
                <a:effectLst/>
                <a:latin typeface="+mn-lt"/>
                <a:ea typeface="+mn-ea"/>
                <a:cs typeface="+mn-cs"/>
              </a:rPr>
              <a:t>C’est à la suite ce drame que plusieurs pays, dont le Canada, ont décidé de d’accueillir comme il se doit les réfugiés. </a:t>
            </a:r>
          </a:p>
          <a:p>
            <a:r>
              <a:rPr lang="fr-CA" sz="1200" kern="1200" dirty="0" smtClean="0">
                <a:solidFill>
                  <a:schemeClr val="tx1"/>
                </a:solidFill>
                <a:effectLst/>
                <a:latin typeface="+mn-lt"/>
                <a:ea typeface="+mn-ea"/>
                <a:cs typeface="+mn-cs"/>
              </a:rPr>
              <a:t>Suite à ce petit moment d’information, je vous avais déjà demandé de me faire part de vos inquiétudes et vos craintes face à l’accueil des réfugiés. Nous allons ensemble tenter de démystifier tout ça. </a:t>
            </a:r>
          </a:p>
          <a:p>
            <a:endParaRPr lang="fr-CA" sz="1200" kern="1200" dirty="0" smtClean="0">
              <a:solidFill>
                <a:schemeClr val="tx1"/>
              </a:solidFill>
              <a:effectLst/>
              <a:latin typeface="+mn-lt"/>
              <a:ea typeface="+mn-ea"/>
              <a:cs typeface="+mn-cs"/>
            </a:endParaRPr>
          </a:p>
          <a:p>
            <a:r>
              <a:rPr lang="fr-CA" sz="1200" kern="1200" dirty="0" err="1" smtClean="0">
                <a:solidFill>
                  <a:schemeClr val="tx1"/>
                </a:solidFill>
                <a:effectLst/>
                <a:latin typeface="+mn-lt"/>
                <a:ea typeface="+mn-ea"/>
                <a:cs typeface="+mn-cs"/>
              </a:rPr>
              <a:t>Wipikédia</a:t>
            </a:r>
            <a:r>
              <a:rPr lang="fr-CA" sz="1200" kern="1200" dirty="0" smtClean="0">
                <a:solidFill>
                  <a:schemeClr val="tx1"/>
                </a:solidFill>
                <a:effectLst/>
                <a:latin typeface="+mn-lt"/>
                <a:ea typeface="+mn-ea"/>
                <a:cs typeface="+mn-cs"/>
              </a:rPr>
              <a:t>. « Alan </a:t>
            </a:r>
            <a:r>
              <a:rPr lang="fr-CA" sz="1200" kern="1200" dirty="0" err="1" smtClean="0">
                <a:solidFill>
                  <a:schemeClr val="tx1"/>
                </a:solidFill>
                <a:effectLst/>
                <a:latin typeface="+mn-lt"/>
                <a:ea typeface="+mn-ea"/>
                <a:cs typeface="+mn-cs"/>
              </a:rPr>
              <a:t>Kurdi</a:t>
            </a:r>
            <a:r>
              <a:rPr lang="fr-CA" sz="1200" kern="1200" dirty="0" smtClean="0">
                <a:solidFill>
                  <a:schemeClr val="tx1"/>
                </a:solidFill>
                <a:effectLst/>
                <a:latin typeface="+mn-lt"/>
                <a:ea typeface="+mn-ea"/>
                <a:cs typeface="+mn-cs"/>
              </a:rPr>
              <a:t> » </a:t>
            </a:r>
            <a:r>
              <a:rPr lang="fr-CA" sz="1200" u="sng" kern="1200" dirty="0" smtClean="0">
                <a:solidFill>
                  <a:schemeClr val="tx1"/>
                </a:solidFill>
                <a:effectLst/>
                <a:latin typeface="+mn-lt"/>
                <a:ea typeface="+mn-ea"/>
                <a:cs typeface="+mn-cs"/>
                <a:hlinkClick r:id="rId5"/>
              </a:rPr>
              <a:t>https://fr.wikipedia.org/wiki/Alan_Kurdi</a:t>
            </a:r>
            <a:r>
              <a:rPr lang="fr-CA" sz="1200" kern="1200" dirty="0" smtClean="0">
                <a:solidFill>
                  <a:schemeClr val="tx1"/>
                </a:solidFill>
                <a:effectLst/>
                <a:latin typeface="+mn-lt"/>
                <a:ea typeface="+mn-ea"/>
                <a:cs typeface="+mn-cs"/>
              </a:rPr>
              <a:t> </a:t>
            </a:r>
          </a:p>
          <a:p>
            <a:r>
              <a:rPr lang="fr-CA" sz="1200" kern="1200" dirty="0" smtClean="0">
                <a:solidFill>
                  <a:schemeClr val="tx1"/>
                </a:solidFill>
                <a:effectLst/>
                <a:latin typeface="+mn-lt"/>
                <a:ea typeface="+mn-ea"/>
                <a:cs typeface="+mn-cs"/>
              </a:rPr>
              <a:t>Le Devoir, </a:t>
            </a:r>
            <a:r>
              <a:rPr lang="fr-FR" sz="1200" kern="1200" dirty="0" smtClean="0">
                <a:solidFill>
                  <a:schemeClr val="tx1"/>
                </a:solidFill>
                <a:effectLst/>
                <a:latin typeface="+mn-lt"/>
                <a:ea typeface="+mn-ea"/>
                <a:cs typeface="+mn-cs"/>
              </a:rPr>
              <a:t>septembre 2015. « </a:t>
            </a:r>
            <a:r>
              <a:rPr lang="fr-FR" sz="1200" kern="1200" dirty="0" err="1" smtClean="0">
                <a:solidFill>
                  <a:schemeClr val="tx1"/>
                </a:solidFill>
                <a:effectLst/>
                <a:latin typeface="+mn-lt"/>
                <a:ea typeface="+mn-ea"/>
                <a:cs typeface="+mn-cs"/>
              </a:rPr>
              <a:t>Aylan</a:t>
            </a:r>
            <a:r>
              <a:rPr lang="fr-FR" sz="1200" kern="1200" dirty="0" smtClean="0">
                <a:solidFill>
                  <a:schemeClr val="tx1"/>
                </a:solidFill>
                <a:effectLst/>
                <a:latin typeface="+mn-lt"/>
                <a:ea typeface="+mn-ea"/>
                <a:cs typeface="+mn-cs"/>
              </a:rPr>
              <a:t>, trois ans, enfant de </a:t>
            </a:r>
            <a:r>
              <a:rPr lang="fr-FR" sz="1200" kern="1200" dirty="0" err="1" smtClean="0">
                <a:solidFill>
                  <a:schemeClr val="tx1"/>
                </a:solidFill>
                <a:effectLst/>
                <a:latin typeface="+mn-lt"/>
                <a:ea typeface="+mn-ea"/>
                <a:cs typeface="+mn-cs"/>
              </a:rPr>
              <a:t>Kobané</a:t>
            </a:r>
            <a:r>
              <a:rPr lang="fr-FR" sz="1200" kern="1200" dirty="0" smtClean="0">
                <a:solidFill>
                  <a:schemeClr val="tx1"/>
                </a:solidFill>
                <a:effectLst/>
                <a:latin typeface="+mn-lt"/>
                <a:ea typeface="+mn-ea"/>
                <a:cs typeface="+mn-cs"/>
              </a:rPr>
              <a:t>»</a:t>
            </a:r>
            <a:r>
              <a:rPr lang="fr-CA" sz="1200" kern="1200" dirty="0" smtClean="0">
                <a:solidFill>
                  <a:schemeClr val="tx1"/>
                </a:solidFill>
                <a:effectLst/>
                <a:latin typeface="+mn-lt"/>
                <a:ea typeface="+mn-ea"/>
                <a:cs typeface="+mn-cs"/>
              </a:rPr>
              <a:t>  </a:t>
            </a:r>
            <a:r>
              <a:rPr lang="fr-CA" sz="1200" u="sng" kern="1200" dirty="0" smtClean="0">
                <a:solidFill>
                  <a:schemeClr val="tx1"/>
                </a:solidFill>
                <a:effectLst/>
                <a:latin typeface="+mn-lt"/>
                <a:ea typeface="+mn-ea"/>
                <a:cs typeface="+mn-cs"/>
                <a:hlinkClick r:id="rId6"/>
              </a:rPr>
              <a:t>http://www.ledevoir.com/societe/actualites-en-societe/449340/aylan-trois-ans-enfant-de-kobane</a:t>
            </a:r>
            <a:r>
              <a:rPr lang="fr-CA" sz="1200" kern="1200" dirty="0" smtClean="0">
                <a:solidFill>
                  <a:schemeClr val="tx1"/>
                </a:solidFill>
                <a:effectLst/>
                <a:latin typeface="+mn-lt"/>
                <a:ea typeface="+mn-ea"/>
                <a:cs typeface="+mn-cs"/>
              </a:rPr>
              <a:t> </a:t>
            </a:r>
          </a:p>
          <a:p>
            <a:endParaRPr lang="fr-CA" dirty="0"/>
          </a:p>
        </p:txBody>
      </p:sp>
      <p:sp>
        <p:nvSpPr>
          <p:cNvPr id="4" name="Espace réservé du numéro de diapositive 3"/>
          <p:cNvSpPr>
            <a:spLocks noGrp="1"/>
          </p:cNvSpPr>
          <p:nvPr>
            <p:ph type="sldNum" sz="quarter" idx="10"/>
          </p:nvPr>
        </p:nvSpPr>
        <p:spPr/>
        <p:txBody>
          <a:bodyPr/>
          <a:lstStyle/>
          <a:p>
            <a:fld id="{BF819B49-610F-485D-BE73-3F17813D7D6C}" type="slidenum">
              <a:rPr lang="fr-CA" smtClean="0"/>
              <a:pPr/>
              <a:t>9</a:t>
            </a:fld>
            <a:endParaRPr lang="fr-CA"/>
          </a:p>
        </p:txBody>
      </p:sp>
    </p:spTree>
    <p:extLst>
      <p:ext uri="{BB962C8B-B14F-4D97-AF65-F5344CB8AC3E}">
        <p14:creationId xmlns:p14="http://schemas.microsoft.com/office/powerpoint/2010/main" val="3396178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E08B4297-56FF-4913-8E77-90AD2765B3AF}" type="datetimeFigureOut">
              <a:rPr lang="fr-CA" smtClean="0"/>
              <a:pPr/>
              <a:t>2015-12-16</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005E9430-B137-466D-961D-6B1F05B02B68}" type="slidenum">
              <a:rPr lang="fr-CA" smtClean="0"/>
              <a:pPr/>
              <a:t>‹N°›</a:t>
            </a:fld>
            <a:endParaRPr lang="fr-CA"/>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fr-FR" smtClean="0"/>
              <a:t>Modifiez le style du titre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E08B4297-56FF-4913-8E77-90AD2765B3AF}" type="datetimeFigureOut">
              <a:rPr lang="fr-CA" smtClean="0"/>
              <a:pPr/>
              <a:t>2015-12-16</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005E9430-B137-466D-961D-6B1F05B02B68}" type="slidenum">
              <a:rPr lang="fr-CA" smtClean="0"/>
              <a:pPr/>
              <a:t>‹N°›</a:t>
            </a:fld>
            <a:endParaRPr lang="fr-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E08B4297-56FF-4913-8E77-90AD2765B3AF}" type="datetimeFigureOut">
              <a:rPr lang="fr-CA" smtClean="0"/>
              <a:pPr/>
              <a:t>2015-12-16</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005E9430-B137-466D-961D-6B1F05B02B68}" type="slidenum">
              <a:rPr lang="fr-CA" smtClean="0"/>
              <a:pPr/>
              <a:t>‹N°›</a:t>
            </a:fld>
            <a:endParaRPr lang="fr-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E08B4297-56FF-4913-8E77-90AD2765B3AF}" type="datetimeFigureOut">
              <a:rPr lang="fr-CA" smtClean="0"/>
              <a:pPr/>
              <a:t>2015-12-16</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005E9430-B137-466D-961D-6B1F05B02B68}" type="slidenum">
              <a:rPr lang="fr-CA" smtClean="0"/>
              <a:pPr/>
              <a:t>‹N°›</a:t>
            </a:fld>
            <a:endParaRPr lang="fr-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95" name="Title 94"/>
          <p:cNvSpPr>
            <a:spLocks noGrp="1"/>
          </p:cNvSpPr>
          <p:nvPr>
            <p:ph type="title"/>
          </p:nvPr>
        </p:nvSpPr>
        <p:spPr>
          <a:xfrm>
            <a:off x="457200" y="4463568"/>
            <a:ext cx="8305800" cy="1143000"/>
          </a:xfrm>
        </p:spPr>
        <p:txBody>
          <a:bodyPr/>
          <a:lstStyle/>
          <a:p>
            <a:r>
              <a:rPr lang="fr-FR" smtClean="0"/>
              <a:t>Modifiez le style du titre</a:t>
            </a:r>
            <a:endParaRPr lang="en-US"/>
          </a:p>
        </p:txBody>
      </p:sp>
      <p:sp>
        <p:nvSpPr>
          <p:cNvPr id="2" name="Date Placeholder 1"/>
          <p:cNvSpPr>
            <a:spLocks noGrp="1"/>
          </p:cNvSpPr>
          <p:nvPr>
            <p:ph type="dt" sz="half" idx="10"/>
          </p:nvPr>
        </p:nvSpPr>
        <p:spPr/>
        <p:txBody>
          <a:bodyPr/>
          <a:lstStyle/>
          <a:p>
            <a:fld id="{E08B4297-56FF-4913-8E77-90AD2765B3AF}" type="datetimeFigureOut">
              <a:rPr lang="fr-CA" smtClean="0"/>
              <a:pPr/>
              <a:t>2015-12-16</a:t>
            </a:fld>
            <a:endParaRPr lang="fr-CA"/>
          </a:p>
        </p:txBody>
      </p:sp>
      <p:sp>
        <p:nvSpPr>
          <p:cNvPr id="91" name="Footer Placeholder 90"/>
          <p:cNvSpPr>
            <a:spLocks noGrp="1"/>
          </p:cNvSpPr>
          <p:nvPr>
            <p:ph type="ftr" sz="quarter" idx="11"/>
          </p:nvPr>
        </p:nvSpPr>
        <p:spPr/>
        <p:txBody>
          <a:bodyPr/>
          <a:lstStyle/>
          <a:p>
            <a:endParaRPr lang="fr-CA"/>
          </a:p>
        </p:txBody>
      </p:sp>
      <p:sp>
        <p:nvSpPr>
          <p:cNvPr id="92" name="Slide Number Placeholder 91"/>
          <p:cNvSpPr>
            <a:spLocks noGrp="1"/>
          </p:cNvSpPr>
          <p:nvPr>
            <p:ph type="sldNum" sz="quarter" idx="12"/>
          </p:nvPr>
        </p:nvSpPr>
        <p:spPr/>
        <p:txBody>
          <a:bodyPr/>
          <a:lstStyle/>
          <a:p>
            <a:fld id="{005E9430-B137-466D-961D-6B1F05B02B68}" type="slidenum">
              <a:rPr lang="fr-CA" smtClean="0"/>
              <a:pPr/>
              <a:t>‹N°›</a:t>
            </a:fld>
            <a:endParaRPr lang="fr-CA"/>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E08B4297-56FF-4913-8E77-90AD2765B3AF}" type="datetimeFigureOut">
              <a:rPr lang="fr-CA" smtClean="0"/>
              <a:pPr/>
              <a:t>2015-12-16</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005E9430-B137-466D-961D-6B1F05B02B68}" type="slidenum">
              <a:rPr lang="fr-CA" smtClean="0"/>
              <a:pPr/>
              <a:t>‹N°›</a:t>
            </a:fld>
            <a:endParaRPr lang="fr-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E08B4297-56FF-4913-8E77-90AD2765B3AF}" type="datetimeFigureOut">
              <a:rPr lang="fr-CA" smtClean="0"/>
              <a:pPr/>
              <a:t>2015-12-16</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005E9430-B137-466D-961D-6B1F05B02B68}" type="slidenum">
              <a:rPr lang="fr-CA" smtClean="0"/>
              <a:pPr/>
              <a:t>‹N°›</a:t>
            </a:fld>
            <a:endParaRPr lang="fr-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fld id="{E08B4297-56FF-4913-8E77-90AD2765B3AF}" type="datetimeFigureOut">
              <a:rPr lang="fr-CA" smtClean="0"/>
              <a:pPr/>
              <a:t>2015-12-16</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005E9430-B137-466D-961D-6B1F05B02B68}" type="slidenum">
              <a:rPr lang="fr-CA" smtClean="0"/>
              <a:pPr/>
              <a:t>‹N°›</a:t>
            </a:fld>
            <a:endParaRPr lang="fr-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8B4297-56FF-4913-8E77-90AD2765B3AF}" type="datetimeFigureOut">
              <a:rPr lang="fr-CA" smtClean="0"/>
              <a:pPr/>
              <a:t>2015-12-16</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005E9430-B137-466D-961D-6B1F05B02B68}" type="slidenum">
              <a:rPr lang="fr-CA" smtClean="0"/>
              <a:pPr/>
              <a:t>‹N°›</a:t>
            </a:fld>
            <a:endParaRPr lang="fr-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E08B4297-56FF-4913-8E77-90AD2765B3AF}" type="datetimeFigureOut">
              <a:rPr lang="fr-CA" smtClean="0"/>
              <a:pPr/>
              <a:t>2015-12-16</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005E9430-B137-466D-961D-6B1F05B02B68}" type="slidenum">
              <a:rPr lang="fr-CA" smtClean="0"/>
              <a:pPr/>
              <a:t>‹N°›</a:t>
            </a:fld>
            <a:endParaRPr lang="fr-CA"/>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fr-FR" smtClean="0"/>
              <a:t>Modifiez le style du titre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a:p>
        </p:txBody>
      </p:sp>
      <p:sp>
        <p:nvSpPr>
          <p:cNvPr id="5" name="Date Placeholder 4"/>
          <p:cNvSpPr>
            <a:spLocks noGrp="1"/>
          </p:cNvSpPr>
          <p:nvPr>
            <p:ph type="dt" sz="half" idx="10"/>
          </p:nvPr>
        </p:nvSpPr>
        <p:spPr/>
        <p:txBody>
          <a:bodyPr/>
          <a:lstStyle/>
          <a:p>
            <a:fld id="{E08B4297-56FF-4913-8E77-90AD2765B3AF}" type="datetimeFigureOut">
              <a:rPr lang="fr-CA" smtClean="0"/>
              <a:pPr/>
              <a:t>2015-12-16</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005E9430-B137-466D-961D-6B1F05B02B68}" type="slidenum">
              <a:rPr lang="fr-CA" smtClean="0"/>
              <a:pPr/>
              <a:t>‹N°›</a:t>
            </a:fld>
            <a:endParaRPr lang="fr-CA"/>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fr-FR" smtClean="0"/>
              <a:t>Modifiez le style du titre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fr-FR" smtClean="0"/>
              <a:t>Modifiez le style du titre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E08B4297-56FF-4913-8E77-90AD2765B3AF}" type="datetimeFigureOut">
              <a:rPr lang="fr-CA" smtClean="0"/>
              <a:pPr/>
              <a:t>2015-12-16</a:t>
            </a:fld>
            <a:endParaRPr lang="fr-CA"/>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fr-CA"/>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005E9430-B137-466D-961D-6B1F05B02B68}" type="slidenum">
              <a:rPr lang="fr-CA" smtClean="0"/>
              <a:pPr/>
              <a:t>‹N°›</a:t>
            </a:fld>
            <a:endParaRPr lang="fr-CA"/>
          </a:p>
        </p:txBody>
      </p:sp>
    </p:spTree>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40.xml"/><Relationship Id="rId7" Type="http://schemas.openxmlformats.org/officeDocument/2006/relationships/image" Target="../media/image29.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41.xml"/></Relationships>
</file>

<file path=ppt/slides/_rels/slide11.xml.rels><?xml version="1.0" encoding="UTF-8" standalone="yes"?>
<Relationships xmlns="http://schemas.openxmlformats.org/package/2006/relationships"><Relationship Id="rId8" Type="http://schemas.openxmlformats.org/officeDocument/2006/relationships/tags" Target="../tags/tag49.xml"/><Relationship Id="rId13" Type="http://schemas.openxmlformats.org/officeDocument/2006/relationships/hyperlink" Target="https://www.youtube.com/watch?v=KUzWmZqMLiE" TargetMode="External"/><Relationship Id="rId3" Type="http://schemas.openxmlformats.org/officeDocument/2006/relationships/tags" Target="../tags/tag44.xml"/><Relationship Id="rId7" Type="http://schemas.openxmlformats.org/officeDocument/2006/relationships/tags" Target="../tags/tag48.xml"/><Relationship Id="rId12" Type="http://schemas.openxmlformats.org/officeDocument/2006/relationships/image" Target="../media/image1.png"/><Relationship Id="rId17" Type="http://schemas.openxmlformats.org/officeDocument/2006/relationships/image" Target="../media/image33.png"/><Relationship Id="rId2" Type="http://schemas.openxmlformats.org/officeDocument/2006/relationships/tags" Target="../tags/tag43.xml"/><Relationship Id="rId16" Type="http://schemas.openxmlformats.org/officeDocument/2006/relationships/image" Target="../media/image32.png"/><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notesSlide" Target="../notesSlides/notesSlide11.xml"/><Relationship Id="rId5" Type="http://schemas.openxmlformats.org/officeDocument/2006/relationships/tags" Target="../tags/tag46.xml"/><Relationship Id="rId15" Type="http://schemas.openxmlformats.org/officeDocument/2006/relationships/image" Target="../media/image31.jpeg"/><Relationship Id="rId10" Type="http://schemas.openxmlformats.org/officeDocument/2006/relationships/slideLayout" Target="../slideLayouts/slideLayout2.xml"/><Relationship Id="rId4" Type="http://schemas.openxmlformats.org/officeDocument/2006/relationships/tags" Target="../tags/tag45.xml"/><Relationship Id="rId9" Type="http://schemas.openxmlformats.org/officeDocument/2006/relationships/tags" Target="../tags/tag50.xml"/><Relationship Id="rId14" Type="http://schemas.openxmlformats.org/officeDocument/2006/relationships/image" Target="../media/image30.jpeg"/></Relationships>
</file>

<file path=ppt/slides/_rels/slide12.xml.rels><?xml version="1.0" encoding="UTF-8" standalone="yes"?>
<Relationships xmlns="http://schemas.openxmlformats.org/package/2006/relationships"><Relationship Id="rId8" Type="http://schemas.openxmlformats.org/officeDocument/2006/relationships/tags" Target="../tags/tag58.xml"/><Relationship Id="rId13" Type="http://schemas.openxmlformats.org/officeDocument/2006/relationships/image" Target="../media/image35.png"/><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image" Target="../media/image34.jpeg"/><Relationship Id="rId2" Type="http://schemas.openxmlformats.org/officeDocument/2006/relationships/tags" Target="../tags/tag52.xml"/><Relationship Id="rId16" Type="http://schemas.openxmlformats.org/officeDocument/2006/relationships/image" Target="../media/image38.jpeg"/><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image" Target="../media/image1.png"/><Relationship Id="rId5" Type="http://schemas.openxmlformats.org/officeDocument/2006/relationships/tags" Target="../tags/tag55.xml"/><Relationship Id="rId15" Type="http://schemas.openxmlformats.org/officeDocument/2006/relationships/image" Target="../media/image37.png"/><Relationship Id="rId10" Type="http://schemas.openxmlformats.org/officeDocument/2006/relationships/notesSlide" Target="../notesSlides/notesSlide12.xml"/><Relationship Id="rId4" Type="http://schemas.openxmlformats.org/officeDocument/2006/relationships/tags" Target="../tags/tag54.xml"/><Relationship Id="rId9" Type="http://schemas.openxmlformats.org/officeDocument/2006/relationships/slideLayout" Target="../slideLayouts/slideLayout2.xml"/><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61.xml"/><Relationship Id="rId7" Type="http://schemas.openxmlformats.org/officeDocument/2006/relationships/notesSlide" Target="../notesSlides/notesSlide13.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Layout" Target="../slideLayouts/slideLayout2.xml"/><Relationship Id="rId5" Type="http://schemas.openxmlformats.org/officeDocument/2006/relationships/tags" Target="../tags/tag63.xml"/><Relationship Id="rId4" Type="http://schemas.openxmlformats.org/officeDocument/2006/relationships/tags" Target="../tags/tag62.xml"/><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66.xml"/><Relationship Id="rId7" Type="http://schemas.openxmlformats.org/officeDocument/2006/relationships/tags" Target="../tags/tag70.xml"/><Relationship Id="rId12" Type="http://schemas.openxmlformats.org/officeDocument/2006/relationships/image" Target="../media/image41.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image" Target="../media/image40.png"/><Relationship Id="rId5" Type="http://schemas.openxmlformats.org/officeDocument/2006/relationships/tags" Target="../tags/tag68.xml"/><Relationship Id="rId10" Type="http://schemas.openxmlformats.org/officeDocument/2006/relationships/image" Target="../media/image1.png"/><Relationship Id="rId4" Type="http://schemas.openxmlformats.org/officeDocument/2006/relationships/tags" Target="../tags/tag67.xml"/><Relationship Id="rId9"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73.xml"/><Relationship Id="rId7" Type="http://schemas.openxmlformats.org/officeDocument/2006/relationships/notesSlide" Target="../notesSlides/notesSlide15.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slideLayout" Target="../slideLayouts/slideLayout2.xml"/><Relationship Id="rId5" Type="http://schemas.openxmlformats.org/officeDocument/2006/relationships/tags" Target="../tags/tag75.xml"/><Relationship Id="rId10" Type="http://schemas.openxmlformats.org/officeDocument/2006/relationships/image" Target="../media/image1.png"/><Relationship Id="rId4" Type="http://schemas.openxmlformats.org/officeDocument/2006/relationships/tags" Target="../tags/tag74.xml"/><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46.jpeg"/><Relationship Id="rId3" Type="http://schemas.openxmlformats.org/officeDocument/2006/relationships/tags" Target="../tags/tag78.xml"/><Relationship Id="rId7" Type="http://schemas.openxmlformats.org/officeDocument/2006/relationships/tags" Target="../tags/tag82.xml"/><Relationship Id="rId12" Type="http://schemas.openxmlformats.org/officeDocument/2006/relationships/image" Target="../media/image45.jpe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image" Target="../media/image1.png"/><Relationship Id="rId5" Type="http://schemas.openxmlformats.org/officeDocument/2006/relationships/tags" Target="../tags/tag80.xml"/><Relationship Id="rId10" Type="http://schemas.openxmlformats.org/officeDocument/2006/relationships/image" Target="../media/image44.jpeg"/><Relationship Id="rId4" Type="http://schemas.openxmlformats.org/officeDocument/2006/relationships/tags" Target="../tags/tag79.xml"/><Relationship Id="rId9" Type="http://schemas.openxmlformats.org/officeDocument/2006/relationships/notesSlide" Target="../notesSlides/notesSlide16.xml"/><Relationship Id="rId1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tags" Target="../tags/tag85.xml"/><Relationship Id="rId7" Type="http://schemas.openxmlformats.org/officeDocument/2006/relationships/image" Target="../media/image1.png"/><Relationship Id="rId12" Type="http://schemas.openxmlformats.org/officeDocument/2006/relationships/image" Target="../media/image50.jpe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notesSlide" Target="../notesSlides/notesSlide17.xml"/><Relationship Id="rId11" Type="http://schemas.openxmlformats.org/officeDocument/2006/relationships/hyperlink" Target="http://www.google.ca/url?sa=i&amp;rct=j&amp;q=d%C3%A9g%C3%A2ts+mat%C3%A9riels+guerre&amp;source=images&amp;cd=&amp;cad=rja&amp;docid=Bswv1iDm4ODoHM&amp;tbnid=oTklnB6M_QxmJM:&amp;ved=0CAUQjRw&amp;url=http%3A%2F%2Finternational.lefigaro.fr%2Fdroit-humanitaire-international.html&amp;ei=ujpCUcWrC8-5hAfmjoCgBg&amp;bvm=bv.43287494,d.dmg&amp;psig=AFQjCNGUIx8XQiOiTBb1j26jUTML9EvBcA&amp;ust=1363381293000200" TargetMode="External"/><Relationship Id="rId5" Type="http://schemas.openxmlformats.org/officeDocument/2006/relationships/slideLayout" Target="../slideLayouts/slideLayout2.xml"/><Relationship Id="rId10" Type="http://schemas.openxmlformats.org/officeDocument/2006/relationships/image" Target="../media/image49.jpeg"/><Relationship Id="rId4" Type="http://schemas.openxmlformats.org/officeDocument/2006/relationships/tags" Target="../tags/tag86.xml"/><Relationship Id="rId9" Type="http://schemas.openxmlformats.org/officeDocument/2006/relationships/hyperlink" Target="http://www.google.ca/url?sa=i&amp;rct=j&amp;q=guerra&amp;source=images&amp;cd=&amp;cad=rja&amp;docid=1LNX9WoJvzlXdM&amp;tbnid=gfB3PXyRaqLh_M:&amp;ved=0CAUQjRw&amp;url=http%3A%2F%2Findependenciasulamericana.com.br%2Fwp-content%2Fuploads%2F2008%2F12%2F&amp;ei=Qj1CUZ6cHcOwhAftnoGgBg&amp;psig=AFQjCNEOtSb8gm8BR6BU_T03ClOlbGvDJA&amp;ust=1363381841718101" TargetMode="External"/></Relationships>
</file>

<file path=ppt/slides/_rels/slide18.xml.rels><?xml version="1.0" encoding="UTF-8" standalone="yes"?>
<Relationships xmlns="http://schemas.openxmlformats.org/package/2006/relationships"><Relationship Id="rId3" Type="http://schemas.openxmlformats.org/officeDocument/2006/relationships/tags" Target="../tags/tag89.xml"/><Relationship Id="rId7" Type="http://schemas.openxmlformats.org/officeDocument/2006/relationships/image" Target="../media/image1.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51.png"/><Relationship Id="rId5" Type="http://schemas.openxmlformats.org/officeDocument/2006/relationships/notesSlide" Target="../notesSlides/notesSlide18.xml"/><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tags" Target="../tags/tag92.xml"/><Relationship Id="rId7" Type="http://schemas.openxmlformats.org/officeDocument/2006/relationships/image" Target="../media/image1.png"/><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tags" Target="../tags/tag93.xml"/></Relationships>
</file>

<file path=ppt/slides/_rels/slide2.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image" Target="../media/image3.png"/><Relationship Id="rId18" Type="http://schemas.openxmlformats.org/officeDocument/2006/relationships/image" Target="../media/image7.png"/><Relationship Id="rId3" Type="http://schemas.openxmlformats.org/officeDocument/2006/relationships/tags" Target="../tags/tag6.xml"/><Relationship Id="rId21" Type="http://schemas.openxmlformats.org/officeDocument/2006/relationships/image" Target="../media/image10.png"/><Relationship Id="rId7" Type="http://schemas.openxmlformats.org/officeDocument/2006/relationships/tags" Target="../tags/tag10.xml"/><Relationship Id="rId12" Type="http://schemas.openxmlformats.org/officeDocument/2006/relationships/notesSlide" Target="../notesSlides/notesSlide2.xml"/><Relationship Id="rId17" Type="http://schemas.openxmlformats.org/officeDocument/2006/relationships/image" Target="../media/image6.png"/><Relationship Id="rId2" Type="http://schemas.openxmlformats.org/officeDocument/2006/relationships/tags" Target="../tags/tag5.xml"/><Relationship Id="rId16" Type="http://schemas.openxmlformats.org/officeDocument/2006/relationships/image" Target="../media/image5.jpeg"/><Relationship Id="rId20" Type="http://schemas.openxmlformats.org/officeDocument/2006/relationships/image" Target="../media/image9.jpeg"/><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slideLayout" Target="../slideLayouts/slideLayout2.xml"/><Relationship Id="rId5" Type="http://schemas.openxmlformats.org/officeDocument/2006/relationships/tags" Target="../tags/tag8.xml"/><Relationship Id="rId15" Type="http://schemas.openxmlformats.org/officeDocument/2006/relationships/hyperlink" Target="http://www.google.ca/url?sa=i&amp;rct=j&amp;q=qu%C3%A9bec+multiculturel&amp;source=images&amp;cd=&amp;cad=rja&amp;docid=6B6aPM_tlAAozM&amp;tbnid=2gIE9v5tH6s-MM:&amp;ved=0CAUQjRw&amp;url=http://cabane-a-sucre.blogspot.com/2011/02/le-multiculturalisme-au-quebec-t-il.html&amp;ei=ACF4Ue6KD8XV0gGRg4B4&amp;bvm=bv.45645796,d.dmQ&amp;psig=AFQjCNGLBusJ1Z0LD6BHog7LLzoIVwODRQ&amp;ust=1366913660959450" TargetMode="External"/><Relationship Id="rId10" Type="http://schemas.openxmlformats.org/officeDocument/2006/relationships/tags" Target="../tags/tag13.xml"/><Relationship Id="rId19" Type="http://schemas.openxmlformats.org/officeDocument/2006/relationships/image" Target="../media/image8.jpeg"/><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53.jpe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tags" Target="../tags/tag97.xml"/></Relationships>
</file>

<file path=ppt/slides/_rels/slide21.xml.rels><?xml version="1.0" encoding="UTF-8" standalone="yes"?>
<Relationships xmlns="http://schemas.openxmlformats.org/package/2006/relationships"><Relationship Id="rId3" Type="http://schemas.openxmlformats.org/officeDocument/2006/relationships/tags" Target="../tags/tag100.xml"/><Relationship Id="rId7" Type="http://schemas.openxmlformats.org/officeDocument/2006/relationships/image" Target="../media/image54.jpe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tags" Target="../tags/tag101.xml"/></Relationships>
</file>

<file path=ppt/slides/_rels/slide22.xml.rels><?xml version="1.0" encoding="UTF-8" standalone="yes"?>
<Relationships xmlns="http://schemas.openxmlformats.org/package/2006/relationships"><Relationship Id="rId3" Type="http://schemas.openxmlformats.org/officeDocument/2006/relationships/tags" Target="../tags/tag104.xml"/><Relationship Id="rId7" Type="http://schemas.openxmlformats.org/officeDocument/2006/relationships/image" Target="../media/image55.png"/><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tags" Target="../tags/tag105.xml"/></Relationships>
</file>

<file path=ppt/slides/_rels/slide23.xml.rels><?xml version="1.0" encoding="UTF-8" standalone="yes"?>
<Relationships xmlns="http://schemas.openxmlformats.org/package/2006/relationships"><Relationship Id="rId3" Type="http://schemas.openxmlformats.org/officeDocument/2006/relationships/tags" Target="../tags/tag108.xml"/><Relationship Id="rId7" Type="http://schemas.openxmlformats.org/officeDocument/2006/relationships/image" Target="../media/image56.jpeg"/><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tags" Target="../tags/tag109.xml"/></Relationships>
</file>

<file path=ppt/slides/_rels/slide2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tags" Target="../tags/tag112.xml"/><Relationship Id="rId7" Type="http://schemas.openxmlformats.org/officeDocument/2006/relationships/image" Target="../media/image1.png"/><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Layout" Target="../slideLayouts/slideLayout2.xml"/><Relationship Id="rId5" Type="http://schemas.openxmlformats.org/officeDocument/2006/relationships/tags" Target="../tags/tag114.xml"/><Relationship Id="rId4" Type="http://schemas.openxmlformats.org/officeDocument/2006/relationships/tags" Target="../tags/tag113.xml"/><Relationship Id="rId9"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tags" Target="../tags/tag117.xml"/><Relationship Id="rId7" Type="http://schemas.openxmlformats.org/officeDocument/2006/relationships/image" Target="../media/image59.jpe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tags" Target="../tags/tag118.xml"/></Relationships>
</file>

<file path=ppt/slides/_rels/slide26.xml.rels><?xml version="1.0" encoding="UTF-8" standalone="yes"?>
<Relationships xmlns="http://schemas.openxmlformats.org/package/2006/relationships"><Relationship Id="rId3" Type="http://schemas.openxmlformats.org/officeDocument/2006/relationships/tags" Target="../tags/tag121.xml"/><Relationship Id="rId7" Type="http://schemas.openxmlformats.org/officeDocument/2006/relationships/image" Target="../media/image60.png"/><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tags" Target="../tags/tag122.xml"/></Relationships>
</file>

<file path=ppt/slides/_rels/slide27.xml.rels><?xml version="1.0" encoding="UTF-8" standalone="yes"?>
<Relationships xmlns="http://schemas.openxmlformats.org/package/2006/relationships"><Relationship Id="rId3" Type="http://schemas.openxmlformats.org/officeDocument/2006/relationships/tags" Target="../tags/tag125.xml"/><Relationship Id="rId7" Type="http://schemas.openxmlformats.org/officeDocument/2006/relationships/image" Target="../media/image61.jpeg"/><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tags" Target="../tags/tag126.xml"/></Relationships>
</file>

<file path=ppt/slides/_rels/slide28.xml.rels><?xml version="1.0" encoding="UTF-8" standalone="yes"?>
<Relationships xmlns="http://schemas.openxmlformats.org/package/2006/relationships"><Relationship Id="rId3" Type="http://schemas.openxmlformats.org/officeDocument/2006/relationships/tags" Target="../tags/tag129.xml"/><Relationship Id="rId7" Type="http://schemas.openxmlformats.org/officeDocument/2006/relationships/image" Target="../media/image63.png"/><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image" Target="../media/image62.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16.xml"/><Relationship Id="rId7" Type="http://schemas.openxmlformats.org/officeDocument/2006/relationships/notesSlide" Target="../notesSlides/notesSlide3.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Layout" Target="../slideLayouts/slideLayout2.xml"/><Relationship Id="rId5" Type="http://schemas.openxmlformats.org/officeDocument/2006/relationships/tags" Target="../tags/tag18.xml"/><Relationship Id="rId10" Type="http://schemas.openxmlformats.org/officeDocument/2006/relationships/image" Target="../media/image12.png"/><Relationship Id="rId4" Type="http://schemas.openxmlformats.org/officeDocument/2006/relationships/tags" Target="../tags/tag17.xml"/><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youtube.com/watch?v=MVT_4W9bVak"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dailymotion.com/video/x3b81oo"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21.xml"/><Relationship Id="rId7" Type="http://schemas.openxmlformats.org/officeDocument/2006/relationships/image" Target="../media/image1.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tags" Target="../tags/tag22.xml"/></Relationships>
</file>

<file path=ppt/slides/_rels/slide8.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19.jpe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slideLayout" Target="../slideLayouts/slideLayout2.xml"/><Relationship Id="rId18" Type="http://schemas.openxmlformats.org/officeDocument/2006/relationships/image" Target="../media/image23.jpeg"/><Relationship Id="rId3" Type="http://schemas.openxmlformats.org/officeDocument/2006/relationships/tags" Target="../tags/tag28.xml"/><Relationship Id="rId21" Type="http://schemas.openxmlformats.org/officeDocument/2006/relationships/image" Target="../media/image26.jpeg"/><Relationship Id="rId7" Type="http://schemas.openxmlformats.org/officeDocument/2006/relationships/tags" Target="../tags/tag32.xml"/><Relationship Id="rId12" Type="http://schemas.openxmlformats.org/officeDocument/2006/relationships/tags" Target="../tags/tag37.xml"/><Relationship Id="rId17" Type="http://schemas.openxmlformats.org/officeDocument/2006/relationships/image" Target="../media/image22.jpeg"/><Relationship Id="rId2" Type="http://schemas.openxmlformats.org/officeDocument/2006/relationships/tags" Target="../tags/tag27.xml"/><Relationship Id="rId16" Type="http://schemas.openxmlformats.org/officeDocument/2006/relationships/image" Target="../media/image21.jpeg"/><Relationship Id="rId20" Type="http://schemas.openxmlformats.org/officeDocument/2006/relationships/image" Target="../media/image25.jpeg"/><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tags" Target="../tags/tag36.xml"/><Relationship Id="rId24" Type="http://schemas.openxmlformats.org/officeDocument/2006/relationships/image" Target="../media/image1.png"/><Relationship Id="rId5" Type="http://schemas.openxmlformats.org/officeDocument/2006/relationships/tags" Target="../tags/tag30.xml"/><Relationship Id="rId15" Type="http://schemas.openxmlformats.org/officeDocument/2006/relationships/image" Target="../media/image20.jpeg"/><Relationship Id="rId23" Type="http://schemas.openxmlformats.org/officeDocument/2006/relationships/image" Target="../media/image28.jpeg"/><Relationship Id="rId10" Type="http://schemas.openxmlformats.org/officeDocument/2006/relationships/tags" Target="../tags/tag35.xml"/><Relationship Id="rId19" Type="http://schemas.openxmlformats.org/officeDocument/2006/relationships/image" Target="../media/image24.jpeg"/><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notesSlide" Target="../notesSlides/notesSlide9.xml"/><Relationship Id="rId22"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a:xfrm>
            <a:off x="-14461" y="2492896"/>
            <a:ext cx="5079082" cy="2959968"/>
          </a:xfrm>
        </p:spPr>
        <p:txBody>
          <a:bodyPr>
            <a:normAutofit fontScale="90000"/>
          </a:bodyPr>
          <a:lstStyle/>
          <a:p>
            <a:pPr algn="ctr"/>
            <a:r>
              <a:rPr lang="en-CA" sz="4400" b="1" dirty="0" err="1" smtClean="0">
                <a:solidFill>
                  <a:srgbClr val="FFFF00"/>
                </a:solidFill>
              </a:rPr>
              <a:t>Accueil</a:t>
            </a:r>
            <a:r>
              <a:rPr lang="en-CA" sz="4400" b="1" dirty="0" smtClean="0">
                <a:solidFill>
                  <a:srgbClr val="FFFF00"/>
                </a:solidFill>
              </a:rPr>
              <a:t> des </a:t>
            </a:r>
            <a:r>
              <a:rPr lang="en-CA" sz="4400" b="1" dirty="0" err="1" smtClean="0">
                <a:solidFill>
                  <a:srgbClr val="FFFF00"/>
                </a:solidFill>
              </a:rPr>
              <a:t>réfugiés</a:t>
            </a:r>
            <a:r>
              <a:rPr lang="en-CA" sz="4400" b="1" dirty="0" smtClean="0">
                <a:solidFill>
                  <a:srgbClr val="FFFF00"/>
                </a:solidFill>
              </a:rPr>
              <a:t> : </a:t>
            </a:r>
            <a:br>
              <a:rPr lang="en-CA" sz="4400" b="1" dirty="0" smtClean="0">
                <a:solidFill>
                  <a:srgbClr val="FFFF00"/>
                </a:solidFill>
              </a:rPr>
            </a:br>
            <a:r>
              <a:rPr lang="fr-CA" sz="4400" b="1" dirty="0" smtClean="0">
                <a:solidFill>
                  <a:srgbClr val="FFFF00"/>
                </a:solidFill>
              </a:rPr>
              <a:t>informe-toi et </a:t>
            </a:r>
            <a:br>
              <a:rPr lang="fr-CA" sz="4400" b="1" dirty="0" smtClean="0">
                <a:solidFill>
                  <a:srgbClr val="FFFF00"/>
                </a:solidFill>
              </a:rPr>
            </a:br>
            <a:r>
              <a:rPr lang="fr-CA" sz="4400" b="1" dirty="0" smtClean="0">
                <a:solidFill>
                  <a:srgbClr val="FFFF00"/>
                </a:solidFill>
              </a:rPr>
              <a:t>brise </a:t>
            </a:r>
            <a:r>
              <a:rPr lang="fr-CA" sz="4400" b="1" dirty="0">
                <a:solidFill>
                  <a:srgbClr val="FFFF00"/>
                </a:solidFill>
              </a:rPr>
              <a:t>les mythes!</a:t>
            </a:r>
            <a:r>
              <a:rPr lang="fr-CA" sz="5400" dirty="0"/>
              <a:t/>
            </a:r>
            <a:br>
              <a:rPr lang="fr-CA" sz="5400" dirty="0"/>
            </a:br>
            <a:r>
              <a:rPr lang="en-CA" sz="5400" b="1" dirty="0" smtClean="0"/>
              <a:t/>
            </a:r>
            <a:br>
              <a:rPr lang="en-CA" sz="5400" b="1" dirty="0" smtClean="0"/>
            </a:br>
            <a:endParaRPr lang="fr-CA" sz="3200" dirty="0"/>
          </a:p>
        </p:txBody>
      </p:sp>
      <p:pic>
        <p:nvPicPr>
          <p:cNvPr id="4" name="Image 3" descr="rita_2010_logo_transparent_coul_avec_url.png"/>
          <p:cNvPicPr>
            <a:picLocks noChangeAspect="1"/>
          </p:cNvPicPr>
          <p:nvPr>
            <p:custDataLst>
              <p:tags r:id="rId2"/>
            </p:custDataLst>
          </p:nvPr>
        </p:nvPicPr>
        <p:blipFill>
          <a:blip r:embed="rId6" cstate="print"/>
          <a:stretch>
            <a:fillRect/>
          </a:stretch>
        </p:blipFill>
        <p:spPr>
          <a:xfrm>
            <a:off x="4796902" y="2204864"/>
            <a:ext cx="4160680" cy="2736304"/>
          </a:xfrm>
          <a:prstGeom prst="rect">
            <a:avLst/>
          </a:prstGeom>
        </p:spPr>
      </p:pic>
      <p:pic>
        <p:nvPicPr>
          <p:cNvPr id="5" name="Image 4"/>
          <p:cNvPicPr/>
          <p:nvPr>
            <p:custDataLst>
              <p:tags r:id="rId3"/>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995" y="5868169"/>
            <a:ext cx="2616835" cy="971550"/>
          </a:xfrm>
          <a:prstGeom prst="rect">
            <a:avLst/>
          </a:prstGeom>
        </p:spPr>
      </p:pic>
    </p:spTree>
    <p:extLst>
      <p:ext uri="{BB962C8B-B14F-4D97-AF65-F5344CB8AC3E}">
        <p14:creationId xmlns:p14="http://schemas.microsoft.com/office/powerpoint/2010/main" val="38944753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CA" dirty="0">
                <a:solidFill>
                  <a:srgbClr val="FFFF00"/>
                </a:solidFill>
                <a:effectLst/>
              </a:rPr>
              <a:t>BRISE LES MYTHES</a:t>
            </a:r>
            <a:endParaRPr lang="fr-CA" dirty="0">
              <a:solidFill>
                <a:srgbClr val="FFFF00"/>
              </a:solidFill>
            </a:endParaRPr>
          </a:p>
        </p:txBody>
      </p:sp>
      <p:sp>
        <p:nvSpPr>
          <p:cNvPr id="7" name="Espace réservé du contenu 6"/>
          <p:cNvSpPr>
            <a:spLocks noGrp="1"/>
          </p:cNvSpPr>
          <p:nvPr>
            <p:ph idx="1"/>
            <p:custDataLst>
              <p:tags r:id="rId2"/>
            </p:custDataLst>
          </p:nvPr>
        </p:nvSpPr>
        <p:spPr>
          <a:xfrm>
            <a:off x="323528" y="1052736"/>
            <a:ext cx="8604448" cy="4309939"/>
          </a:xfrm>
        </p:spPr>
        <p:txBody>
          <a:bodyPr/>
          <a:lstStyle/>
          <a:p>
            <a:pPr marL="0" indent="0" algn="ctr">
              <a:buNone/>
            </a:pPr>
            <a:endParaRPr lang="fr-CA" b="1" dirty="0" smtClean="0">
              <a:solidFill>
                <a:schemeClr val="tx1"/>
              </a:solidFill>
              <a:latin typeface="+mn-lt"/>
            </a:endParaRPr>
          </a:p>
          <a:p>
            <a:pPr marL="0" indent="0" algn="ctr">
              <a:buNone/>
            </a:pPr>
            <a:endParaRPr lang="fr-CA" b="1" dirty="0" smtClean="0">
              <a:solidFill>
                <a:schemeClr val="tx1"/>
              </a:solidFill>
              <a:latin typeface="+mn-lt"/>
            </a:endParaRPr>
          </a:p>
          <a:p>
            <a:pPr marL="0" indent="0" algn="ctr">
              <a:buNone/>
            </a:pPr>
            <a:r>
              <a:rPr lang="fr-CA" sz="3600" b="1" u="sng" dirty="0" smtClean="0">
                <a:solidFill>
                  <a:srgbClr val="FFFF00"/>
                </a:solidFill>
                <a:latin typeface="+mn-lt"/>
              </a:rPr>
              <a:t>Discussion </a:t>
            </a:r>
            <a:r>
              <a:rPr lang="fr-CA" sz="3600" b="1" u="sng" dirty="0">
                <a:solidFill>
                  <a:srgbClr val="FFFF00"/>
                </a:solidFill>
                <a:latin typeface="+mn-lt"/>
              </a:rPr>
              <a:t>: </a:t>
            </a:r>
            <a:endParaRPr lang="fr-CA" sz="3600" b="1" u="sng" dirty="0" smtClean="0">
              <a:solidFill>
                <a:srgbClr val="FFFF00"/>
              </a:solidFill>
              <a:latin typeface="+mn-lt"/>
            </a:endParaRPr>
          </a:p>
          <a:p>
            <a:pPr marL="0" indent="0" algn="ctr">
              <a:buNone/>
            </a:pPr>
            <a:r>
              <a:rPr lang="fr-CA" sz="3600" b="1" dirty="0" smtClean="0">
                <a:solidFill>
                  <a:srgbClr val="FFFF00"/>
                </a:solidFill>
                <a:latin typeface="+mn-lt"/>
              </a:rPr>
              <a:t>Quels </a:t>
            </a:r>
            <a:r>
              <a:rPr lang="fr-CA" sz="3600" b="1" dirty="0">
                <a:solidFill>
                  <a:srgbClr val="FFFF00"/>
                </a:solidFill>
                <a:latin typeface="+mn-lt"/>
              </a:rPr>
              <a:t>sont les arguments </a:t>
            </a:r>
            <a:r>
              <a:rPr lang="fr-CA" sz="3600" b="1" u="sng" dirty="0">
                <a:solidFill>
                  <a:srgbClr val="FFFF00"/>
                </a:solidFill>
                <a:latin typeface="+mn-lt"/>
              </a:rPr>
              <a:t>contre</a:t>
            </a:r>
            <a:r>
              <a:rPr lang="fr-CA" sz="3600" b="1" dirty="0">
                <a:solidFill>
                  <a:srgbClr val="FFFF00"/>
                </a:solidFill>
                <a:latin typeface="+mn-lt"/>
              </a:rPr>
              <a:t> l’accueil des réfugiés que nous </a:t>
            </a:r>
            <a:r>
              <a:rPr lang="fr-CA" sz="3600" b="1" dirty="0" smtClean="0">
                <a:solidFill>
                  <a:srgbClr val="FFFF00"/>
                </a:solidFill>
                <a:latin typeface="+mn-lt"/>
              </a:rPr>
              <a:t>entendons souvent?</a:t>
            </a:r>
            <a:endParaRPr lang="fr-CA" sz="3600" dirty="0">
              <a:solidFill>
                <a:srgbClr val="FFFF00"/>
              </a:solidFill>
              <a:latin typeface="+mn-lt"/>
            </a:endParaRPr>
          </a:p>
          <a:p>
            <a:pPr marL="0" indent="0">
              <a:buNone/>
            </a:pPr>
            <a:endParaRPr lang="en-CA" sz="2400" dirty="0" smtClean="0">
              <a:solidFill>
                <a:srgbClr val="FFFF00"/>
              </a:solidFill>
              <a:latin typeface="+mn-lt"/>
            </a:endParaRPr>
          </a:p>
        </p:txBody>
      </p:sp>
      <p:pic>
        <p:nvPicPr>
          <p:cNvPr id="5122" name="Picture 2"/>
          <p:cNvPicPr>
            <a:picLocks noChangeAspect="1" noChangeArrowheads="1"/>
          </p:cNvPicPr>
          <p:nvPr>
            <p:custDataLst>
              <p:tags r:id="rId3"/>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5816" y="3789040"/>
            <a:ext cx="3810000"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 5" descr="rita_2010_logo_transparent_coul_avec_url.png"/>
          <p:cNvPicPr>
            <a:picLocks noChangeAspect="1"/>
          </p:cNvPicPr>
          <p:nvPr>
            <p:custDataLst>
              <p:tags r:id="rId4"/>
            </p:custDataLst>
          </p:nvPr>
        </p:nvPicPr>
        <p:blipFill>
          <a:blip r:embed="rId8" cstate="print"/>
          <a:stretch>
            <a:fillRect/>
          </a:stretch>
        </p:blipFill>
        <p:spPr>
          <a:xfrm>
            <a:off x="7380312" y="188640"/>
            <a:ext cx="1642374" cy="1080120"/>
          </a:xfrm>
          <a:prstGeom prst="rect">
            <a:avLst/>
          </a:prstGeom>
        </p:spPr>
      </p:pic>
    </p:spTree>
    <p:extLst>
      <p:ext uri="{BB962C8B-B14F-4D97-AF65-F5344CB8AC3E}">
        <p14:creationId xmlns:p14="http://schemas.microsoft.com/office/powerpoint/2010/main" val="29612588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custDataLst>
              <p:tags r:id="rId1"/>
            </p:custDataLst>
          </p:nvPr>
        </p:nvSpPr>
        <p:spPr>
          <a:xfrm>
            <a:off x="1483235" y="2603351"/>
            <a:ext cx="5112568" cy="3417937"/>
          </a:xfrm>
          <a:prstGeom prst="rect">
            <a:avLst/>
          </a:prstGeom>
          <a:solidFill>
            <a:srgbClr val="FFFF00"/>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2"/>
            </p:custDataLst>
          </p:nvPr>
        </p:nvSpPr>
        <p:spPr/>
        <p:txBody>
          <a:bodyPr/>
          <a:lstStyle/>
          <a:p>
            <a:pPr algn="ctr"/>
            <a:r>
              <a:rPr lang="fr-CA" dirty="0">
                <a:solidFill>
                  <a:srgbClr val="FFFF00"/>
                </a:solidFill>
                <a:effectLst/>
              </a:rPr>
              <a:t>BRISE LES MYTHES</a:t>
            </a:r>
            <a:endParaRPr lang="fr-CA" dirty="0">
              <a:solidFill>
                <a:srgbClr val="FFFF00"/>
              </a:solidFill>
            </a:endParaRPr>
          </a:p>
        </p:txBody>
      </p:sp>
      <p:sp>
        <p:nvSpPr>
          <p:cNvPr id="7" name="Espace réservé du contenu 6"/>
          <p:cNvSpPr>
            <a:spLocks noGrp="1"/>
          </p:cNvSpPr>
          <p:nvPr>
            <p:ph idx="1"/>
            <p:custDataLst>
              <p:tags r:id="rId3"/>
            </p:custDataLst>
          </p:nvPr>
        </p:nvSpPr>
        <p:spPr>
          <a:xfrm>
            <a:off x="107504" y="1484784"/>
            <a:ext cx="9036496" cy="5112568"/>
          </a:xfrm>
        </p:spPr>
        <p:txBody>
          <a:bodyPr/>
          <a:lstStyle/>
          <a:p>
            <a:r>
              <a:rPr lang="en-CA" dirty="0">
                <a:solidFill>
                  <a:srgbClr val="FFFF00"/>
                </a:solidFill>
                <a:latin typeface="+mn-lt"/>
              </a:rPr>
              <a:t> </a:t>
            </a:r>
            <a:r>
              <a:rPr lang="en-CA" dirty="0" smtClean="0">
                <a:solidFill>
                  <a:srgbClr val="FFFF00"/>
                </a:solidFill>
                <a:latin typeface="+mn-lt"/>
              </a:rPr>
              <a:t> </a:t>
            </a:r>
            <a:r>
              <a:rPr lang="en-CA" b="1" dirty="0" smtClean="0">
                <a:solidFill>
                  <a:srgbClr val="FFFF00"/>
                </a:solidFill>
                <a:latin typeface="+mn-lt"/>
              </a:rPr>
              <a:t>NOUS </a:t>
            </a:r>
            <a:r>
              <a:rPr lang="en-CA" b="1" dirty="0" err="1" smtClean="0">
                <a:solidFill>
                  <a:srgbClr val="FFFF00"/>
                </a:solidFill>
                <a:latin typeface="+mn-lt"/>
              </a:rPr>
              <a:t>devons</a:t>
            </a:r>
            <a:r>
              <a:rPr lang="en-CA" b="1" dirty="0" smtClean="0">
                <a:solidFill>
                  <a:srgbClr val="FFFF00"/>
                </a:solidFill>
                <a:latin typeface="+mn-lt"/>
              </a:rPr>
              <a:t> </a:t>
            </a:r>
            <a:r>
              <a:rPr lang="en-CA" b="1" dirty="0" err="1">
                <a:solidFill>
                  <a:srgbClr val="FFFF00"/>
                </a:solidFill>
                <a:latin typeface="+mn-lt"/>
              </a:rPr>
              <a:t>d’abord</a:t>
            </a:r>
            <a:r>
              <a:rPr lang="en-CA" b="1" dirty="0">
                <a:solidFill>
                  <a:srgbClr val="FFFF00"/>
                </a:solidFill>
                <a:latin typeface="+mn-lt"/>
              </a:rPr>
              <a:t> </a:t>
            </a:r>
            <a:r>
              <a:rPr lang="en-CA" b="1" dirty="0" smtClean="0">
                <a:solidFill>
                  <a:srgbClr val="FFFF00"/>
                </a:solidFill>
                <a:latin typeface="+mn-lt"/>
              </a:rPr>
              <a:t>NOUS </a:t>
            </a:r>
            <a:r>
              <a:rPr lang="en-CA" b="1" dirty="0" err="1" smtClean="0">
                <a:solidFill>
                  <a:srgbClr val="FFFF00"/>
                </a:solidFill>
                <a:latin typeface="+mn-lt"/>
              </a:rPr>
              <a:t>occuper</a:t>
            </a:r>
            <a:r>
              <a:rPr lang="en-CA" b="1" dirty="0" smtClean="0">
                <a:solidFill>
                  <a:srgbClr val="FFFF00"/>
                </a:solidFill>
                <a:latin typeface="+mn-lt"/>
              </a:rPr>
              <a:t> de NOUS.     </a:t>
            </a:r>
          </a:p>
          <a:p>
            <a:pPr lvl="2"/>
            <a:r>
              <a:rPr lang="en-CA" dirty="0" smtClean="0">
                <a:solidFill>
                  <a:schemeClr val="tx1"/>
                </a:solidFill>
                <a:latin typeface="+mn-lt"/>
              </a:rPr>
              <a:t>De NOS </a:t>
            </a:r>
            <a:r>
              <a:rPr lang="en-CA" dirty="0" err="1" smtClean="0">
                <a:solidFill>
                  <a:schemeClr val="tx1"/>
                </a:solidFill>
                <a:latin typeface="+mn-lt"/>
              </a:rPr>
              <a:t>itinérants</a:t>
            </a:r>
            <a:r>
              <a:rPr lang="en-CA" dirty="0" smtClean="0">
                <a:solidFill>
                  <a:schemeClr val="tx1"/>
                </a:solidFill>
                <a:latin typeface="+mn-lt"/>
              </a:rPr>
              <a:t>, de NOS </a:t>
            </a:r>
            <a:r>
              <a:rPr lang="en-CA" dirty="0" err="1" smtClean="0">
                <a:solidFill>
                  <a:schemeClr val="tx1"/>
                </a:solidFill>
                <a:latin typeface="+mn-lt"/>
              </a:rPr>
              <a:t>personnes</a:t>
            </a:r>
            <a:r>
              <a:rPr lang="en-CA" dirty="0" smtClean="0">
                <a:solidFill>
                  <a:schemeClr val="tx1"/>
                </a:solidFill>
                <a:latin typeface="+mn-lt"/>
              </a:rPr>
              <a:t> </a:t>
            </a:r>
            <a:r>
              <a:rPr lang="en-CA" dirty="0" err="1" smtClean="0">
                <a:solidFill>
                  <a:schemeClr val="tx1"/>
                </a:solidFill>
                <a:latin typeface="+mn-lt"/>
              </a:rPr>
              <a:t>âgées</a:t>
            </a:r>
            <a:r>
              <a:rPr lang="en-CA" dirty="0" smtClean="0">
                <a:solidFill>
                  <a:schemeClr val="tx1"/>
                </a:solidFill>
                <a:latin typeface="+mn-lt"/>
              </a:rPr>
              <a:t>, de NOS </a:t>
            </a:r>
            <a:r>
              <a:rPr lang="en-CA" dirty="0" err="1" smtClean="0">
                <a:solidFill>
                  <a:schemeClr val="tx1"/>
                </a:solidFill>
                <a:latin typeface="+mn-lt"/>
              </a:rPr>
              <a:t>personnes</a:t>
            </a:r>
            <a:r>
              <a:rPr lang="en-CA" dirty="0" smtClean="0">
                <a:solidFill>
                  <a:schemeClr val="tx1"/>
                </a:solidFill>
                <a:latin typeface="+mn-lt"/>
              </a:rPr>
              <a:t> </a:t>
            </a:r>
            <a:r>
              <a:rPr lang="en-CA" dirty="0" err="1" smtClean="0">
                <a:solidFill>
                  <a:schemeClr val="tx1"/>
                </a:solidFill>
                <a:latin typeface="+mn-lt"/>
              </a:rPr>
              <a:t>vulnérables</a:t>
            </a:r>
            <a:r>
              <a:rPr lang="en-CA" dirty="0" smtClean="0">
                <a:solidFill>
                  <a:schemeClr val="tx1"/>
                </a:solidFill>
                <a:latin typeface="+mn-lt"/>
              </a:rPr>
              <a:t>, etc.</a:t>
            </a:r>
          </a:p>
        </p:txBody>
      </p:sp>
      <p:pic>
        <p:nvPicPr>
          <p:cNvPr id="8" name="Image 7" descr="rita_2010_logo_transparent_coul_avec_url.png"/>
          <p:cNvPicPr>
            <a:picLocks noChangeAspect="1"/>
          </p:cNvPicPr>
          <p:nvPr>
            <p:custDataLst>
              <p:tags r:id="rId4"/>
            </p:custDataLst>
          </p:nvPr>
        </p:nvPicPr>
        <p:blipFill>
          <a:blip r:embed="rId12" cstate="print"/>
          <a:stretch>
            <a:fillRect/>
          </a:stretch>
        </p:blipFill>
        <p:spPr>
          <a:xfrm>
            <a:off x="7380312" y="188640"/>
            <a:ext cx="1642374" cy="1080120"/>
          </a:xfrm>
          <a:prstGeom prst="rect">
            <a:avLst/>
          </a:prstGeom>
        </p:spPr>
      </p:pic>
      <p:sp>
        <p:nvSpPr>
          <p:cNvPr id="5" name="ZoneTexte 4"/>
          <p:cNvSpPr txBox="1"/>
          <p:nvPr>
            <p:custDataLst>
              <p:tags r:id="rId5"/>
            </p:custDataLst>
          </p:nvPr>
        </p:nvSpPr>
        <p:spPr>
          <a:xfrm>
            <a:off x="5523010" y="6309320"/>
            <a:ext cx="3499676" cy="738664"/>
          </a:xfrm>
          <a:prstGeom prst="rect">
            <a:avLst/>
          </a:prstGeom>
          <a:noFill/>
        </p:spPr>
        <p:txBody>
          <a:bodyPr wrap="none" rtlCol="0">
            <a:spAutoFit/>
          </a:bodyPr>
          <a:lstStyle/>
          <a:p>
            <a:pPr marL="0" lvl="2"/>
            <a:r>
              <a:rPr lang="en-CA" sz="2400" dirty="0">
                <a:hlinkClick r:id="rId13"/>
              </a:rPr>
              <a:t>La </a:t>
            </a:r>
            <a:r>
              <a:rPr lang="en-CA" sz="2400" dirty="0" err="1">
                <a:hlinkClick r:id="rId13"/>
              </a:rPr>
              <a:t>vidéo</a:t>
            </a:r>
            <a:r>
              <a:rPr lang="en-CA" sz="2400" dirty="0">
                <a:hlinkClick r:id="rId13"/>
              </a:rPr>
              <a:t> </a:t>
            </a:r>
            <a:r>
              <a:rPr lang="en-CA" sz="2400" dirty="0" err="1">
                <a:hlinkClick r:id="rId13"/>
              </a:rPr>
              <a:t>d’Oxfam</a:t>
            </a:r>
            <a:r>
              <a:rPr lang="en-CA" sz="2400" dirty="0">
                <a:hlinkClick r:id="rId13"/>
              </a:rPr>
              <a:t>-Québec</a:t>
            </a:r>
            <a:endParaRPr lang="en-CA" sz="2400" dirty="0"/>
          </a:p>
          <a:p>
            <a:endParaRPr lang="fr-CA" dirty="0"/>
          </a:p>
        </p:txBody>
      </p:sp>
      <p:pic>
        <p:nvPicPr>
          <p:cNvPr id="6" name="Picture 2"/>
          <p:cNvPicPr>
            <a:picLocks noChangeAspect="1" noChangeArrowheads="1"/>
          </p:cNvPicPr>
          <p:nvPr>
            <p:custDataLst>
              <p:tags r:id="rId6"/>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1527387" y="4100953"/>
            <a:ext cx="2636143" cy="1825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descr="T:\Rita\Animations_ et_ activites_ terrain\Animations\RÉFUGIES\Images\itinérants.jpg"/>
          <p:cNvPicPr>
            <a:picLocks noChangeAspect="1" noChangeArrowheads="1"/>
          </p:cNvPicPr>
          <p:nvPr>
            <p:custDataLst>
              <p:tags r:id="rId7"/>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1527387" y="2643508"/>
            <a:ext cx="2636143" cy="145744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p:cNvPicPr>
            <a:picLocks noChangeAspect="1" noChangeArrowheads="1"/>
          </p:cNvPicPr>
          <p:nvPr>
            <p:custDataLst>
              <p:tags r:id="rId8"/>
            </p:custDataLst>
          </p:nvPr>
        </p:nvPicPr>
        <p:blipFill rotWithShape="1">
          <a:blip r:embed="rId16" cstate="print">
            <a:extLst>
              <a:ext uri="{28A0092B-C50C-407E-A947-70E740481C1C}">
                <a14:useLocalDpi xmlns:a14="http://schemas.microsoft.com/office/drawing/2010/main" val="0"/>
              </a:ext>
            </a:extLst>
          </a:blip>
          <a:srcRect l="9507" b="5731"/>
          <a:stretch/>
        </p:blipFill>
        <p:spPr bwMode="auto">
          <a:xfrm>
            <a:off x="4163529" y="4402607"/>
            <a:ext cx="2352687" cy="15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custDataLst>
              <p:tags r:id="rId9"/>
            </p:custDataLst>
          </p:nvPr>
        </p:nvPicPr>
        <p:blipFill rotWithShape="1">
          <a:blip r:embed="rId17" cstate="print">
            <a:extLst>
              <a:ext uri="{28A0092B-C50C-407E-A947-70E740481C1C}">
                <a14:useLocalDpi xmlns:a14="http://schemas.microsoft.com/office/drawing/2010/main" val="0"/>
              </a:ext>
            </a:extLst>
          </a:blip>
          <a:srcRect r="18049"/>
          <a:stretch/>
        </p:blipFill>
        <p:spPr bwMode="auto">
          <a:xfrm>
            <a:off x="4163530" y="2643508"/>
            <a:ext cx="2352686" cy="1794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0522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67544" y="201085"/>
            <a:ext cx="8229600" cy="1195536"/>
          </a:xfrm>
        </p:spPr>
        <p:txBody>
          <a:bodyPr/>
          <a:lstStyle/>
          <a:p>
            <a:pPr algn="ctr"/>
            <a:r>
              <a:rPr lang="fr-CA" dirty="0">
                <a:solidFill>
                  <a:srgbClr val="FFFF00"/>
                </a:solidFill>
                <a:effectLst/>
              </a:rPr>
              <a:t>BRISE LES MYTHES</a:t>
            </a:r>
            <a:endParaRPr lang="fr-CA" dirty="0">
              <a:solidFill>
                <a:srgbClr val="FFFF00"/>
              </a:solidFill>
            </a:endParaRPr>
          </a:p>
        </p:txBody>
      </p:sp>
      <p:sp>
        <p:nvSpPr>
          <p:cNvPr id="7" name="Espace réservé du contenu 6"/>
          <p:cNvSpPr>
            <a:spLocks noGrp="1"/>
          </p:cNvSpPr>
          <p:nvPr>
            <p:ph idx="1"/>
            <p:custDataLst>
              <p:tags r:id="rId2"/>
            </p:custDataLst>
          </p:nvPr>
        </p:nvSpPr>
        <p:spPr>
          <a:xfrm>
            <a:off x="539552" y="1407212"/>
            <a:ext cx="8604448" cy="4603536"/>
          </a:xfrm>
        </p:spPr>
        <p:txBody>
          <a:bodyPr>
            <a:normAutofit/>
          </a:bodyPr>
          <a:lstStyle/>
          <a:p>
            <a:pPr marL="0" lvl="0" indent="0" algn="ctr">
              <a:buNone/>
            </a:pPr>
            <a:r>
              <a:rPr lang="en-CA" b="1" dirty="0" smtClean="0">
                <a:solidFill>
                  <a:srgbClr val="FFFF00"/>
                </a:solidFill>
                <a:latin typeface="+mn-lt"/>
              </a:rPr>
              <a:t>Le Canada accueille trop de </a:t>
            </a:r>
            <a:r>
              <a:rPr lang="en-CA" b="1" dirty="0" err="1" smtClean="0">
                <a:solidFill>
                  <a:srgbClr val="FFFF00"/>
                </a:solidFill>
                <a:latin typeface="+mn-lt"/>
              </a:rPr>
              <a:t>réfugiés</a:t>
            </a:r>
            <a:r>
              <a:rPr lang="en-CA" b="1" dirty="0" smtClean="0">
                <a:solidFill>
                  <a:srgbClr val="FFFF00"/>
                </a:solidFill>
                <a:latin typeface="+mn-lt"/>
              </a:rPr>
              <a:t>!</a:t>
            </a:r>
          </a:p>
          <a:p>
            <a:pPr marL="0" lvl="0" indent="0">
              <a:buNone/>
            </a:pPr>
            <a:endParaRPr lang="en-CA" b="1" dirty="0" smtClean="0">
              <a:solidFill>
                <a:schemeClr val="tx1"/>
              </a:solidFill>
              <a:latin typeface="+mn-lt"/>
            </a:endParaRPr>
          </a:p>
          <a:p>
            <a:pPr marL="0" lvl="0" indent="0">
              <a:buNone/>
            </a:pPr>
            <a:endParaRPr lang="en-CA" b="1" dirty="0">
              <a:solidFill>
                <a:schemeClr val="tx1"/>
              </a:solidFill>
              <a:latin typeface="+mn-lt"/>
            </a:endParaRPr>
          </a:p>
          <a:p>
            <a:pPr marL="0" lvl="0" indent="0">
              <a:buNone/>
            </a:pPr>
            <a:endParaRPr lang="en-CA" b="1" dirty="0" smtClean="0">
              <a:solidFill>
                <a:schemeClr val="tx1"/>
              </a:solidFill>
              <a:latin typeface="+mn-lt"/>
            </a:endParaRPr>
          </a:p>
          <a:p>
            <a:pPr marL="0" lvl="0" indent="0">
              <a:buNone/>
            </a:pPr>
            <a:endParaRPr lang="en-CA" b="1" dirty="0">
              <a:solidFill>
                <a:schemeClr val="tx1"/>
              </a:solidFill>
              <a:latin typeface="+mn-lt"/>
            </a:endParaRPr>
          </a:p>
          <a:p>
            <a:pPr marL="0" lvl="0" indent="0">
              <a:buNone/>
            </a:pPr>
            <a:endParaRPr lang="en-CA" b="1" dirty="0" smtClean="0">
              <a:solidFill>
                <a:schemeClr val="tx1"/>
              </a:solidFill>
              <a:latin typeface="+mn-lt"/>
            </a:endParaRPr>
          </a:p>
          <a:p>
            <a:pPr marL="0" lvl="0" indent="0">
              <a:buNone/>
            </a:pPr>
            <a:endParaRPr lang="fr-CA" b="1" dirty="0">
              <a:solidFill>
                <a:schemeClr val="tx1"/>
              </a:solidFill>
              <a:latin typeface="+mn-lt"/>
            </a:endParaRPr>
          </a:p>
          <a:p>
            <a:pPr marL="0" lvl="0" indent="0">
              <a:buNone/>
            </a:pPr>
            <a:r>
              <a:rPr lang="fr-CA" b="1" dirty="0">
                <a:solidFill>
                  <a:schemeClr val="tx1"/>
                </a:solidFill>
                <a:latin typeface="+mn-lt"/>
              </a:rPr>
              <a:t> </a:t>
            </a:r>
            <a:r>
              <a:rPr lang="fr-CA" b="1" dirty="0" smtClean="0">
                <a:solidFill>
                  <a:schemeClr val="tx1"/>
                </a:solidFill>
                <a:latin typeface="+mn-lt"/>
              </a:rPr>
              <a:t>        </a:t>
            </a:r>
            <a:endParaRPr lang="fr-CA" dirty="0">
              <a:solidFill>
                <a:schemeClr val="tx1"/>
              </a:solidFill>
              <a:latin typeface="+mn-lt"/>
            </a:endParaRPr>
          </a:p>
        </p:txBody>
      </p:sp>
      <p:pic>
        <p:nvPicPr>
          <p:cNvPr id="8" name="Image 7" descr="rita_2010_logo_transparent_coul_avec_url.png"/>
          <p:cNvPicPr>
            <a:picLocks noChangeAspect="1"/>
          </p:cNvPicPr>
          <p:nvPr>
            <p:custDataLst>
              <p:tags r:id="rId3"/>
            </p:custDataLst>
          </p:nvPr>
        </p:nvPicPr>
        <p:blipFill>
          <a:blip r:embed="rId11" cstate="print"/>
          <a:stretch>
            <a:fillRect/>
          </a:stretch>
        </p:blipFill>
        <p:spPr>
          <a:xfrm>
            <a:off x="7380312" y="188640"/>
            <a:ext cx="1642374" cy="1080120"/>
          </a:xfrm>
          <a:prstGeom prst="rect">
            <a:avLst/>
          </a:prstGeom>
        </p:spPr>
      </p:pic>
      <p:pic>
        <p:nvPicPr>
          <p:cNvPr id="11267" name="Picture 3"/>
          <p:cNvPicPr>
            <a:picLocks noChangeAspect="1" noChangeArrowheads="1"/>
          </p:cNvPicPr>
          <p:nvPr>
            <p:custDataLst>
              <p:tags r:id="rId4"/>
            </p:custDataLst>
          </p:nvPr>
        </p:nvPicPr>
        <p:blipFill rotWithShape="1">
          <a:blip r:embed="rId12" cstate="print">
            <a:extLst>
              <a:ext uri="{28A0092B-C50C-407E-A947-70E740481C1C}">
                <a14:useLocalDpi xmlns:a14="http://schemas.microsoft.com/office/drawing/2010/main" val="0"/>
              </a:ext>
            </a:extLst>
          </a:blip>
          <a:srcRect l="5604"/>
          <a:stretch/>
        </p:blipFill>
        <p:spPr bwMode="auto">
          <a:xfrm>
            <a:off x="0" y="2457048"/>
            <a:ext cx="2804014" cy="197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custDataLst>
              <p:tags r:id="rId5"/>
            </p:custDataLst>
          </p:nvPr>
        </p:nvPicPr>
        <p:blipFill rotWithShape="1">
          <a:blip r:embed="rId13" cstate="print">
            <a:extLst>
              <a:ext uri="{28A0092B-C50C-407E-A947-70E740481C1C}">
                <a14:useLocalDpi xmlns:a14="http://schemas.microsoft.com/office/drawing/2010/main" val="0"/>
              </a:ext>
            </a:extLst>
          </a:blip>
          <a:srcRect l="21102"/>
          <a:stretch/>
        </p:blipFill>
        <p:spPr bwMode="auto">
          <a:xfrm>
            <a:off x="0" y="4426042"/>
            <a:ext cx="2804014" cy="1999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custDataLst>
              <p:tags r:id="rId6"/>
            </p:custDataLst>
          </p:nvPr>
        </p:nvPicPr>
        <p:blipFill rotWithShape="1">
          <a:blip r:embed="rId14" cstate="print">
            <a:extLst>
              <a:ext uri="{28A0092B-C50C-407E-A947-70E740481C1C}">
                <a14:useLocalDpi xmlns:a14="http://schemas.microsoft.com/office/drawing/2010/main" val="0"/>
              </a:ext>
            </a:extLst>
          </a:blip>
          <a:srcRect l="6666" t="12778" r="40762" b="14445"/>
          <a:stretch/>
        </p:blipFill>
        <p:spPr bwMode="auto">
          <a:xfrm>
            <a:off x="7160389" y="4141539"/>
            <a:ext cx="2202686" cy="2287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8"/>
          <p:cNvPicPr>
            <a:picLocks noChangeAspect="1" noChangeArrowheads="1"/>
          </p:cNvPicPr>
          <p:nvPr>
            <p:custDataLst>
              <p:tags r:id="rId7"/>
            </p:custDataLst>
          </p:nvPr>
        </p:nvPicPr>
        <p:blipFill rotWithShape="1">
          <a:blip r:embed="rId15" cstate="print">
            <a:extLst>
              <a:ext uri="{28A0092B-C50C-407E-A947-70E740481C1C}">
                <a14:useLocalDpi xmlns:a14="http://schemas.microsoft.com/office/drawing/2010/main" val="0"/>
              </a:ext>
            </a:extLst>
          </a:blip>
          <a:srcRect l="1" t="6535" r="42283"/>
          <a:stretch/>
        </p:blipFill>
        <p:spPr bwMode="auto">
          <a:xfrm>
            <a:off x="7160389" y="2447010"/>
            <a:ext cx="2202686" cy="2006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descr="T:\Rita\Animations_ et_ activites_ terrain\Animations\RÉFUGIES\Guerre en Syrie\zaatari_foule_nb2.img_assist_custom-950x797.jpg"/>
          <p:cNvPicPr>
            <a:picLocks noChangeAspect="1" noChangeArrowheads="1"/>
          </p:cNvPicPr>
          <p:nvPr>
            <p:custDataLst>
              <p:tags r:id="rId8"/>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2483768" y="2447010"/>
            <a:ext cx="4672479" cy="3978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8864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CA" dirty="0">
                <a:solidFill>
                  <a:srgbClr val="FFFF00"/>
                </a:solidFill>
                <a:effectLst/>
              </a:rPr>
              <a:t>BRISE LES MYTHES</a:t>
            </a:r>
            <a:endParaRPr lang="fr-CA" dirty="0">
              <a:solidFill>
                <a:srgbClr val="FFFF00"/>
              </a:solidFill>
            </a:endParaRPr>
          </a:p>
        </p:txBody>
      </p:sp>
      <p:sp>
        <p:nvSpPr>
          <p:cNvPr id="7" name="Espace réservé du contenu 6"/>
          <p:cNvSpPr>
            <a:spLocks noGrp="1"/>
          </p:cNvSpPr>
          <p:nvPr>
            <p:ph idx="1"/>
            <p:custDataLst>
              <p:tags r:id="rId2"/>
            </p:custDataLst>
          </p:nvPr>
        </p:nvSpPr>
        <p:spPr>
          <a:xfrm>
            <a:off x="179512" y="1484784"/>
            <a:ext cx="8964488" cy="5112568"/>
          </a:xfrm>
        </p:spPr>
        <p:txBody>
          <a:bodyPr>
            <a:normAutofit/>
          </a:bodyPr>
          <a:lstStyle/>
          <a:p>
            <a:pPr marL="0" lvl="0" indent="0" algn="ctr">
              <a:buNone/>
            </a:pPr>
            <a:r>
              <a:rPr lang="fr-CA" b="1" dirty="0" smtClean="0">
                <a:solidFill>
                  <a:srgbClr val="FFFF00"/>
                </a:solidFill>
                <a:latin typeface="+mn-lt"/>
              </a:rPr>
              <a:t>On </a:t>
            </a:r>
            <a:r>
              <a:rPr lang="fr-CA" b="1" dirty="0">
                <a:solidFill>
                  <a:srgbClr val="FFFF00"/>
                </a:solidFill>
                <a:latin typeface="+mn-lt"/>
              </a:rPr>
              <a:t>va se faire envahir par 25 000 </a:t>
            </a:r>
            <a:r>
              <a:rPr lang="fr-CA" b="1" dirty="0" smtClean="0">
                <a:solidFill>
                  <a:srgbClr val="FFFF00"/>
                </a:solidFill>
                <a:latin typeface="+mn-lt"/>
              </a:rPr>
              <a:t>réfugiées!</a:t>
            </a:r>
            <a:endParaRPr lang="fr-CA" b="1" dirty="0">
              <a:solidFill>
                <a:schemeClr val="tx1"/>
              </a:solidFill>
              <a:latin typeface="+mn-lt"/>
            </a:endParaRPr>
          </a:p>
          <a:p>
            <a:pPr lvl="0"/>
            <a:r>
              <a:rPr lang="fr-CA" sz="1800" b="1" dirty="0" smtClean="0">
                <a:solidFill>
                  <a:srgbClr val="FFFF00"/>
                </a:solidFill>
              </a:rPr>
              <a:t>35 </a:t>
            </a:r>
            <a:r>
              <a:rPr lang="fr-CA" sz="1800" b="1" dirty="0">
                <a:solidFill>
                  <a:srgbClr val="FFFF00"/>
                </a:solidFill>
              </a:rPr>
              <a:t>702 707 </a:t>
            </a:r>
            <a:r>
              <a:rPr lang="fr-CA" sz="1800" dirty="0">
                <a:solidFill>
                  <a:schemeClr val="tx1"/>
                </a:solidFill>
              </a:rPr>
              <a:t>habitants au </a:t>
            </a:r>
            <a:r>
              <a:rPr lang="fr-CA" sz="1800" b="1" dirty="0">
                <a:solidFill>
                  <a:schemeClr val="tx1"/>
                </a:solidFill>
              </a:rPr>
              <a:t>Canada. </a:t>
            </a:r>
            <a:r>
              <a:rPr lang="fr-CA" sz="1800" dirty="0">
                <a:solidFill>
                  <a:schemeClr val="tx1"/>
                </a:solidFill>
              </a:rPr>
              <a:t>Ce qui représente </a:t>
            </a:r>
            <a:r>
              <a:rPr lang="fr-CA" sz="1800" b="1" dirty="0">
                <a:solidFill>
                  <a:srgbClr val="FFFF00"/>
                </a:solidFill>
              </a:rPr>
              <a:t>0,07 % </a:t>
            </a:r>
            <a:r>
              <a:rPr lang="fr-CA" sz="1800" dirty="0">
                <a:solidFill>
                  <a:srgbClr val="FFFF00"/>
                </a:solidFill>
              </a:rPr>
              <a:t>de la population</a:t>
            </a:r>
            <a:r>
              <a:rPr lang="fr-CA" sz="1800" dirty="0" smtClean="0">
                <a:solidFill>
                  <a:srgbClr val="FFFF00"/>
                </a:solidFill>
              </a:rPr>
              <a:t>.</a:t>
            </a:r>
          </a:p>
          <a:p>
            <a:pPr lvl="0"/>
            <a:r>
              <a:rPr lang="fr-CA" sz="1800" dirty="0">
                <a:solidFill>
                  <a:srgbClr val="FFFF00"/>
                </a:solidFill>
              </a:rPr>
              <a:t>La majorité des </a:t>
            </a:r>
            <a:r>
              <a:rPr lang="fr-CA" sz="1800" dirty="0" smtClean="0">
                <a:solidFill>
                  <a:srgbClr val="FFFF00"/>
                </a:solidFill>
              </a:rPr>
              <a:t>réfugiés sont </a:t>
            </a:r>
            <a:r>
              <a:rPr lang="fr-CA" sz="1800" dirty="0">
                <a:solidFill>
                  <a:srgbClr val="FFFF00"/>
                </a:solidFill>
              </a:rPr>
              <a:t>parrainés au </a:t>
            </a:r>
            <a:r>
              <a:rPr lang="fr-CA" sz="1800" dirty="0" smtClean="0">
                <a:solidFill>
                  <a:srgbClr val="FFFF00"/>
                </a:solidFill>
              </a:rPr>
              <a:t>privé. </a:t>
            </a:r>
            <a:endParaRPr lang="fr-CA" sz="1800" dirty="0">
              <a:solidFill>
                <a:srgbClr val="FFFF00"/>
              </a:solidFill>
            </a:endParaRPr>
          </a:p>
          <a:p>
            <a:pPr marL="0" lvl="0" indent="0">
              <a:buNone/>
            </a:pPr>
            <a:endParaRPr lang="fr-CA" b="1" dirty="0" smtClean="0">
              <a:solidFill>
                <a:schemeClr val="tx1"/>
              </a:solidFill>
              <a:latin typeface="+mn-lt"/>
            </a:endParaRPr>
          </a:p>
          <a:p>
            <a:pPr lvl="0"/>
            <a:endParaRPr lang="fr-CA" dirty="0">
              <a:solidFill>
                <a:schemeClr val="tx1"/>
              </a:solidFill>
              <a:latin typeface="+mn-lt"/>
            </a:endParaRPr>
          </a:p>
          <a:p>
            <a:endParaRPr lang="fr-CA" dirty="0">
              <a:solidFill>
                <a:schemeClr val="tx1"/>
              </a:solidFill>
            </a:endParaRPr>
          </a:p>
          <a:p>
            <a:endParaRPr lang="en-CA" dirty="0">
              <a:solidFill>
                <a:schemeClr val="accent5"/>
              </a:solidFill>
            </a:endParaRPr>
          </a:p>
          <a:p>
            <a:endParaRPr lang="fr-CA" sz="2000" dirty="0" smtClean="0">
              <a:solidFill>
                <a:schemeClr val="tx1"/>
              </a:solidFill>
              <a:latin typeface="+mn-lt"/>
            </a:endParaRPr>
          </a:p>
        </p:txBody>
      </p:sp>
      <p:pic>
        <p:nvPicPr>
          <p:cNvPr id="8" name="Image 7"/>
          <p:cNvPicPr/>
          <p:nvPr>
            <p:custDataLst>
              <p:tags r:id="rId3"/>
            </p:custDataLst>
          </p:nvPr>
        </p:nvPicPr>
        <p:blipFill rotWithShape="1">
          <a:blip r:embed="rId8" cstate="print"/>
          <a:srcRect l="24210" t="35309" r="43460" b="23453"/>
          <a:stretch/>
        </p:blipFill>
        <p:spPr bwMode="auto">
          <a:xfrm>
            <a:off x="1907704" y="2780928"/>
            <a:ext cx="5328592" cy="3717032"/>
          </a:xfrm>
          <a:prstGeom prst="rect">
            <a:avLst/>
          </a:prstGeom>
          <a:ln>
            <a:noFill/>
          </a:ln>
          <a:extLst>
            <a:ext uri="{53640926-AAD7-44D8-BBD7-CCE9431645EC}">
              <a14:shadowObscured xmlns:a14="http://schemas.microsoft.com/office/drawing/2010/main"/>
            </a:ext>
          </a:extLst>
        </p:spPr>
      </p:pic>
      <p:sp>
        <p:nvSpPr>
          <p:cNvPr id="3" name="ZoneTexte 2"/>
          <p:cNvSpPr txBox="1"/>
          <p:nvPr>
            <p:custDataLst>
              <p:tags r:id="rId4"/>
            </p:custDataLst>
          </p:nvPr>
        </p:nvSpPr>
        <p:spPr>
          <a:xfrm>
            <a:off x="5694060" y="6056620"/>
            <a:ext cx="1474443" cy="369332"/>
          </a:xfrm>
          <a:prstGeom prst="rect">
            <a:avLst/>
          </a:prstGeom>
          <a:noFill/>
        </p:spPr>
        <p:txBody>
          <a:bodyPr wrap="none" rtlCol="0">
            <a:spAutoFit/>
          </a:bodyPr>
          <a:lstStyle/>
          <a:p>
            <a:r>
              <a:rPr lang="en-CA" i="1" u="sng" dirty="0" smtClean="0">
                <a:solidFill>
                  <a:schemeClr val="bg1"/>
                </a:solidFill>
              </a:rPr>
              <a:t>Radio-Canada</a:t>
            </a:r>
            <a:endParaRPr lang="fr-CA" i="1" u="sng" dirty="0">
              <a:solidFill>
                <a:schemeClr val="bg1"/>
              </a:solidFill>
            </a:endParaRPr>
          </a:p>
        </p:txBody>
      </p:sp>
      <p:pic>
        <p:nvPicPr>
          <p:cNvPr id="9" name="Image 8" descr="rita_2010_logo_transparent_coul_avec_url.png"/>
          <p:cNvPicPr>
            <a:picLocks noChangeAspect="1"/>
          </p:cNvPicPr>
          <p:nvPr>
            <p:custDataLst>
              <p:tags r:id="rId5"/>
            </p:custDataLst>
          </p:nvPr>
        </p:nvPicPr>
        <p:blipFill>
          <a:blip r:embed="rId9" cstate="print"/>
          <a:stretch>
            <a:fillRect/>
          </a:stretch>
        </p:blipFill>
        <p:spPr>
          <a:xfrm>
            <a:off x="7164288" y="260648"/>
            <a:ext cx="1875094" cy="1233171"/>
          </a:xfrm>
          <a:prstGeom prst="rect">
            <a:avLst/>
          </a:prstGeom>
        </p:spPr>
      </p:pic>
    </p:spTree>
    <p:extLst>
      <p:ext uri="{BB962C8B-B14F-4D97-AF65-F5344CB8AC3E}">
        <p14:creationId xmlns:p14="http://schemas.microsoft.com/office/powerpoint/2010/main" val="3255599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CA" dirty="0">
                <a:solidFill>
                  <a:srgbClr val="FFFF00"/>
                </a:solidFill>
                <a:effectLst/>
              </a:rPr>
              <a:t>BRISE LES MYTHES</a:t>
            </a:r>
            <a:endParaRPr lang="fr-CA" dirty="0">
              <a:solidFill>
                <a:srgbClr val="FFFF00"/>
              </a:solidFill>
            </a:endParaRPr>
          </a:p>
        </p:txBody>
      </p:sp>
      <p:sp>
        <p:nvSpPr>
          <p:cNvPr id="7" name="Espace réservé du contenu 6"/>
          <p:cNvSpPr>
            <a:spLocks noGrp="1"/>
          </p:cNvSpPr>
          <p:nvPr>
            <p:ph idx="1"/>
            <p:custDataLst>
              <p:tags r:id="rId2"/>
            </p:custDataLst>
          </p:nvPr>
        </p:nvSpPr>
        <p:spPr>
          <a:xfrm>
            <a:off x="187152" y="1495909"/>
            <a:ext cx="8964488" cy="4525963"/>
          </a:xfrm>
        </p:spPr>
        <p:txBody>
          <a:bodyPr>
            <a:normAutofit/>
          </a:bodyPr>
          <a:lstStyle/>
          <a:p>
            <a:pPr marL="0" indent="0">
              <a:buNone/>
            </a:pPr>
            <a:endParaRPr lang="en-CA" b="1" dirty="0" smtClean="0">
              <a:solidFill>
                <a:srgbClr val="FFFF00"/>
              </a:solidFill>
              <a:latin typeface="+mn-lt"/>
            </a:endParaRPr>
          </a:p>
          <a:p>
            <a:pPr marL="0" indent="0">
              <a:buNone/>
            </a:pPr>
            <a:endParaRPr lang="en-CA" b="1" dirty="0">
              <a:solidFill>
                <a:srgbClr val="FFFF00"/>
              </a:solidFill>
            </a:endParaRPr>
          </a:p>
          <a:p>
            <a:pPr marL="0" indent="0">
              <a:buNone/>
            </a:pPr>
            <a:endParaRPr lang="en-CA" b="1" dirty="0" smtClean="0">
              <a:solidFill>
                <a:srgbClr val="FFFF00"/>
              </a:solidFill>
              <a:latin typeface="+mn-lt"/>
            </a:endParaRPr>
          </a:p>
          <a:p>
            <a:pPr marL="0" indent="0">
              <a:buNone/>
            </a:pPr>
            <a:endParaRPr lang="en-CA" b="1" dirty="0">
              <a:solidFill>
                <a:srgbClr val="FFFF00"/>
              </a:solidFill>
            </a:endParaRPr>
          </a:p>
          <a:p>
            <a:pPr marL="0" indent="0">
              <a:buNone/>
            </a:pPr>
            <a:endParaRPr lang="en-CA" b="1" dirty="0" smtClean="0">
              <a:solidFill>
                <a:srgbClr val="FFFF00"/>
              </a:solidFill>
              <a:latin typeface="+mn-lt"/>
            </a:endParaRPr>
          </a:p>
          <a:p>
            <a:pPr marL="0" indent="0">
              <a:buNone/>
            </a:pPr>
            <a:endParaRPr lang="en-CA" b="1" dirty="0">
              <a:solidFill>
                <a:srgbClr val="FFFF00"/>
              </a:solidFill>
            </a:endParaRPr>
          </a:p>
          <a:p>
            <a:pPr marL="0" indent="0">
              <a:buNone/>
            </a:pPr>
            <a:endParaRPr lang="en-CA" b="1" dirty="0" smtClean="0">
              <a:solidFill>
                <a:srgbClr val="FFFF00"/>
              </a:solidFill>
              <a:latin typeface="+mn-lt"/>
            </a:endParaRPr>
          </a:p>
          <a:p>
            <a:pPr marL="0" indent="0">
              <a:buNone/>
            </a:pPr>
            <a:endParaRPr lang="en-CA" b="1" dirty="0">
              <a:solidFill>
                <a:srgbClr val="FFFF00"/>
              </a:solidFill>
              <a:latin typeface="+mn-lt"/>
            </a:endParaRPr>
          </a:p>
          <a:p>
            <a:pPr marL="0" indent="0">
              <a:buNone/>
            </a:pPr>
            <a:r>
              <a:rPr lang="fr-CA" dirty="0" smtClean="0">
                <a:solidFill>
                  <a:schemeClr val="tx1"/>
                </a:solidFill>
                <a:latin typeface="+mn-lt"/>
              </a:rPr>
              <a:t>	</a:t>
            </a:r>
            <a:endParaRPr lang="fr-CA" dirty="0">
              <a:solidFill>
                <a:schemeClr val="tx1"/>
              </a:solidFill>
              <a:latin typeface="+mn-lt"/>
            </a:endParaRPr>
          </a:p>
        </p:txBody>
      </p:sp>
      <p:pic>
        <p:nvPicPr>
          <p:cNvPr id="4" name="Image 3" descr="rita_2010_logo_transparent_coul_avec_url.png"/>
          <p:cNvPicPr>
            <a:picLocks noChangeAspect="1"/>
          </p:cNvPicPr>
          <p:nvPr>
            <p:custDataLst>
              <p:tags r:id="rId3"/>
            </p:custDataLst>
          </p:nvPr>
        </p:nvPicPr>
        <p:blipFill>
          <a:blip r:embed="rId10" cstate="print"/>
          <a:stretch>
            <a:fillRect/>
          </a:stretch>
        </p:blipFill>
        <p:spPr>
          <a:xfrm>
            <a:off x="7164288" y="260648"/>
            <a:ext cx="1875094" cy="1233171"/>
          </a:xfrm>
          <a:prstGeom prst="rect">
            <a:avLst/>
          </a:prstGeom>
        </p:spPr>
      </p:pic>
      <p:pic>
        <p:nvPicPr>
          <p:cNvPr id="12290" name="Picture 2"/>
          <p:cNvPicPr>
            <a:picLocks noChangeAspect="1" noChangeArrowheads="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467544" y="1510491"/>
            <a:ext cx="2808312" cy="168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ZoneTexte 11"/>
          <p:cNvSpPr txBox="1"/>
          <p:nvPr>
            <p:custDataLst>
              <p:tags r:id="rId5"/>
            </p:custDataLst>
          </p:nvPr>
        </p:nvSpPr>
        <p:spPr>
          <a:xfrm>
            <a:off x="323528" y="3789040"/>
            <a:ext cx="4464496" cy="1200329"/>
          </a:xfrm>
          <a:prstGeom prst="rect">
            <a:avLst/>
          </a:prstGeom>
          <a:noFill/>
        </p:spPr>
        <p:txBody>
          <a:bodyPr wrap="square" rtlCol="0">
            <a:spAutoFit/>
          </a:bodyPr>
          <a:lstStyle/>
          <a:p>
            <a:pPr algn="ctr"/>
            <a:r>
              <a:rPr lang="fr-CA" sz="2400" b="1" dirty="0">
                <a:solidFill>
                  <a:srgbClr val="FFFF00"/>
                </a:solidFill>
              </a:rPr>
              <a:t>Les réfugiés et immigrants </a:t>
            </a:r>
            <a:r>
              <a:rPr lang="fr-CA" sz="2400" b="1" dirty="0" smtClean="0">
                <a:solidFill>
                  <a:srgbClr val="FFFF00"/>
                </a:solidFill>
              </a:rPr>
              <a:t>musulmans demandent trop </a:t>
            </a:r>
            <a:r>
              <a:rPr lang="fr-CA" sz="2400" b="1" dirty="0">
                <a:solidFill>
                  <a:srgbClr val="FFFF00"/>
                </a:solidFill>
              </a:rPr>
              <a:t>d’accommodements religieux!</a:t>
            </a:r>
          </a:p>
        </p:txBody>
      </p:sp>
      <p:sp>
        <p:nvSpPr>
          <p:cNvPr id="15" name="ZoneTexte 14"/>
          <p:cNvSpPr txBox="1"/>
          <p:nvPr>
            <p:custDataLst>
              <p:tags r:id="rId6"/>
            </p:custDataLst>
          </p:nvPr>
        </p:nvSpPr>
        <p:spPr>
          <a:xfrm>
            <a:off x="3707904" y="1909404"/>
            <a:ext cx="3816424" cy="830997"/>
          </a:xfrm>
          <a:prstGeom prst="rect">
            <a:avLst/>
          </a:prstGeom>
          <a:noFill/>
        </p:spPr>
        <p:txBody>
          <a:bodyPr wrap="square" rtlCol="0">
            <a:spAutoFit/>
          </a:bodyPr>
          <a:lstStyle/>
          <a:p>
            <a:r>
              <a:rPr lang="fr-CA" sz="2400" b="1" dirty="0">
                <a:solidFill>
                  <a:srgbClr val="FFFF00"/>
                </a:solidFill>
              </a:rPr>
              <a:t>Le Canada est envahi par les musulmans</a:t>
            </a:r>
            <a:r>
              <a:rPr lang="fr-CA" sz="2400" b="1" dirty="0" smtClean="0">
                <a:solidFill>
                  <a:srgbClr val="FFFF00"/>
                </a:solidFill>
              </a:rPr>
              <a:t>!</a:t>
            </a:r>
            <a:endParaRPr lang="fr-CA" sz="2400" b="1" dirty="0">
              <a:solidFill>
                <a:srgbClr val="FFFF00"/>
              </a:solidFill>
            </a:endParaRPr>
          </a:p>
        </p:txBody>
      </p:sp>
      <p:pic>
        <p:nvPicPr>
          <p:cNvPr id="12291" name="Picture 3"/>
          <p:cNvPicPr>
            <a:picLocks noChangeAspect="1" noChangeArrowheads="1"/>
          </p:cNvPicPr>
          <p:nvPr>
            <p:custDataLst>
              <p:tags r:id="rId7"/>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5025602" y="3565181"/>
            <a:ext cx="4013780" cy="3162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66543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CA" dirty="0">
                <a:solidFill>
                  <a:srgbClr val="FFFF00"/>
                </a:solidFill>
                <a:effectLst/>
              </a:rPr>
              <a:t>BRISE LES MYTHES</a:t>
            </a:r>
            <a:endParaRPr lang="fr-CA" dirty="0">
              <a:solidFill>
                <a:srgbClr val="FFFF00"/>
              </a:solidFill>
            </a:endParaRPr>
          </a:p>
        </p:txBody>
      </p:sp>
      <p:sp>
        <p:nvSpPr>
          <p:cNvPr id="7" name="Espace réservé du contenu 6"/>
          <p:cNvSpPr>
            <a:spLocks noGrp="1"/>
          </p:cNvSpPr>
          <p:nvPr>
            <p:ph idx="1"/>
            <p:custDataLst>
              <p:tags r:id="rId2"/>
            </p:custDataLst>
          </p:nvPr>
        </p:nvSpPr>
        <p:spPr>
          <a:xfrm>
            <a:off x="251520" y="1484784"/>
            <a:ext cx="8604448" cy="4525963"/>
          </a:xfrm>
        </p:spPr>
        <p:txBody>
          <a:bodyPr>
            <a:normAutofit/>
          </a:bodyPr>
          <a:lstStyle/>
          <a:p>
            <a:pPr marL="0" lvl="0" indent="0" algn="ctr">
              <a:buNone/>
            </a:pPr>
            <a:r>
              <a:rPr lang="fr-CA" b="1" dirty="0" smtClean="0">
                <a:solidFill>
                  <a:srgbClr val="FFFF00"/>
                </a:solidFill>
                <a:latin typeface="+mn-lt"/>
              </a:rPr>
              <a:t>         Les réfugiés (</a:t>
            </a:r>
            <a:r>
              <a:rPr lang="fr-CA" b="1" dirty="0" smtClean="0">
                <a:solidFill>
                  <a:srgbClr val="FFFF00"/>
                </a:solidFill>
              </a:rPr>
              <a:t>surtout les musulmans) </a:t>
            </a:r>
            <a:r>
              <a:rPr lang="fr-CA" b="1" dirty="0" smtClean="0">
                <a:solidFill>
                  <a:srgbClr val="FFFF00"/>
                </a:solidFill>
                <a:latin typeface="+mn-lt"/>
              </a:rPr>
              <a:t>sont </a:t>
            </a:r>
            <a:r>
              <a:rPr lang="fr-CA" b="1" dirty="0">
                <a:solidFill>
                  <a:srgbClr val="FFFF00"/>
                </a:solidFill>
                <a:latin typeface="+mn-lt"/>
              </a:rPr>
              <a:t>des terroristes </a:t>
            </a:r>
            <a:r>
              <a:rPr lang="fr-CA" b="1" dirty="0" smtClean="0">
                <a:solidFill>
                  <a:srgbClr val="FFFF00"/>
                </a:solidFill>
                <a:latin typeface="+mn-lt"/>
              </a:rPr>
              <a:t>déguisés!</a:t>
            </a:r>
            <a:endParaRPr lang="fr-CA" dirty="0">
              <a:solidFill>
                <a:srgbClr val="FFFF00"/>
              </a:solidFill>
              <a:latin typeface="+mn-lt"/>
            </a:endParaRPr>
          </a:p>
          <a:p>
            <a:pPr marL="0" lvl="1" indent="0">
              <a:buNone/>
            </a:pPr>
            <a:endParaRPr lang="fr-CA" dirty="0" smtClean="0">
              <a:solidFill>
                <a:schemeClr val="tx1"/>
              </a:solidFill>
              <a:latin typeface="+mn-lt"/>
            </a:endParaRPr>
          </a:p>
          <a:p>
            <a:pPr marL="342900" lvl="1" indent="-342900">
              <a:buFont typeface="Arial" pitchFamily="34" charset="0"/>
              <a:buChar char="•"/>
            </a:pPr>
            <a:endParaRPr lang="fr-CA" dirty="0" smtClean="0">
              <a:solidFill>
                <a:schemeClr val="tx1"/>
              </a:solidFill>
              <a:latin typeface="+mn-lt"/>
            </a:endParaRPr>
          </a:p>
          <a:p>
            <a:pPr marL="342900" lvl="1" indent="-342900">
              <a:buFont typeface="Arial" pitchFamily="34" charset="0"/>
              <a:buChar char="•"/>
            </a:pPr>
            <a:endParaRPr lang="fr-CA" dirty="0">
              <a:solidFill>
                <a:schemeClr val="tx1"/>
              </a:solidFill>
              <a:latin typeface="+mn-lt"/>
            </a:endParaRPr>
          </a:p>
          <a:p>
            <a:pPr marL="342900" lvl="1" indent="-342900">
              <a:buFont typeface="Arial" pitchFamily="34" charset="0"/>
              <a:buChar char="•"/>
            </a:pPr>
            <a:endParaRPr lang="fr-CA" dirty="0" smtClean="0">
              <a:solidFill>
                <a:schemeClr val="tx1"/>
              </a:solidFill>
              <a:latin typeface="+mn-lt"/>
            </a:endParaRPr>
          </a:p>
          <a:p>
            <a:endParaRPr lang="fr-CA" dirty="0">
              <a:solidFill>
                <a:schemeClr val="tx1"/>
              </a:solidFill>
            </a:endParaRPr>
          </a:p>
          <a:p>
            <a:endParaRPr lang="en-CA" dirty="0">
              <a:solidFill>
                <a:schemeClr val="accent5"/>
              </a:solidFill>
            </a:endParaRPr>
          </a:p>
          <a:p>
            <a:endParaRPr lang="fr-CA" dirty="0" smtClean="0">
              <a:solidFill>
                <a:schemeClr val="tx1"/>
              </a:solidFill>
              <a:latin typeface="+mn-lt"/>
            </a:endParaRPr>
          </a:p>
        </p:txBody>
      </p:sp>
      <p:pic>
        <p:nvPicPr>
          <p:cNvPr id="9218" name="Picture 2"/>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755576" y="2542034"/>
            <a:ext cx="3381289" cy="3871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5148064" y="2542033"/>
            <a:ext cx="3431909" cy="3871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Image 10" descr="rita_2010_logo_transparent_coul_avec_url.png"/>
          <p:cNvPicPr>
            <a:picLocks noChangeAspect="1"/>
          </p:cNvPicPr>
          <p:nvPr>
            <p:custDataLst>
              <p:tags r:id="rId5"/>
            </p:custDataLst>
          </p:nvPr>
        </p:nvPicPr>
        <p:blipFill>
          <a:blip r:embed="rId10" cstate="print"/>
          <a:stretch>
            <a:fillRect/>
          </a:stretch>
        </p:blipFill>
        <p:spPr>
          <a:xfrm>
            <a:off x="7380312" y="188640"/>
            <a:ext cx="1642374" cy="1080120"/>
          </a:xfrm>
          <a:prstGeom prst="rect">
            <a:avLst/>
          </a:prstGeom>
        </p:spPr>
      </p:pic>
    </p:spTree>
    <p:extLst>
      <p:ext uri="{BB962C8B-B14F-4D97-AF65-F5344CB8AC3E}">
        <p14:creationId xmlns:p14="http://schemas.microsoft.com/office/powerpoint/2010/main" val="31078565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algn="ctr"/>
            <a:r>
              <a:rPr lang="fr-CA" dirty="0">
                <a:solidFill>
                  <a:srgbClr val="FFFF00"/>
                </a:solidFill>
                <a:effectLst/>
              </a:rPr>
              <a:t>BRISE LES MYTHES</a:t>
            </a:r>
            <a:endParaRPr lang="fr-CA" dirty="0">
              <a:solidFill>
                <a:srgbClr val="FFFF00"/>
              </a:solidFill>
            </a:endParaRPr>
          </a:p>
        </p:txBody>
      </p:sp>
      <p:sp>
        <p:nvSpPr>
          <p:cNvPr id="7" name="Espace réservé du contenu 6"/>
          <p:cNvSpPr>
            <a:spLocks noGrp="1"/>
          </p:cNvSpPr>
          <p:nvPr>
            <p:ph idx="1"/>
            <p:custDataLst>
              <p:tags r:id="rId2"/>
            </p:custDataLst>
          </p:nvPr>
        </p:nvSpPr>
        <p:spPr>
          <a:xfrm>
            <a:off x="-25346" y="1395933"/>
            <a:ext cx="9277866" cy="4525963"/>
          </a:xfrm>
        </p:spPr>
        <p:txBody>
          <a:bodyPr>
            <a:normAutofit/>
          </a:bodyPr>
          <a:lstStyle/>
          <a:p>
            <a:pPr marL="0" indent="0">
              <a:buNone/>
            </a:pPr>
            <a:r>
              <a:rPr lang="en-CA" dirty="0">
                <a:solidFill>
                  <a:srgbClr val="FFFF00"/>
                </a:solidFill>
                <a:latin typeface="+mn-lt"/>
              </a:rPr>
              <a:t> </a:t>
            </a:r>
            <a:r>
              <a:rPr lang="en-CA" dirty="0" smtClean="0">
                <a:solidFill>
                  <a:srgbClr val="FFFF00"/>
                </a:solidFill>
                <a:latin typeface="+mn-lt"/>
              </a:rPr>
              <a:t>      </a:t>
            </a:r>
            <a:r>
              <a:rPr lang="fr-CA" b="1" dirty="0" smtClean="0">
                <a:solidFill>
                  <a:srgbClr val="FFFF00"/>
                </a:solidFill>
                <a:latin typeface="+mn-lt"/>
              </a:rPr>
              <a:t>Il </a:t>
            </a:r>
            <a:r>
              <a:rPr lang="fr-CA" b="1" dirty="0">
                <a:solidFill>
                  <a:srgbClr val="FFFF00"/>
                </a:solidFill>
                <a:latin typeface="+mn-lt"/>
              </a:rPr>
              <a:t>faut </a:t>
            </a:r>
            <a:r>
              <a:rPr lang="fr-CA" b="1" dirty="0" smtClean="0">
                <a:solidFill>
                  <a:srgbClr val="FFFF00"/>
                </a:solidFill>
                <a:latin typeface="+mn-lt"/>
              </a:rPr>
              <a:t>se </a:t>
            </a:r>
            <a:r>
              <a:rPr lang="fr-CA" b="1" dirty="0">
                <a:solidFill>
                  <a:srgbClr val="FFFF00"/>
                </a:solidFill>
                <a:latin typeface="+mn-lt"/>
              </a:rPr>
              <a:t>méfier des réfugiés, car il n’y a que des </a:t>
            </a:r>
            <a:r>
              <a:rPr lang="fr-CA" b="1" dirty="0" smtClean="0">
                <a:solidFill>
                  <a:srgbClr val="FFFF00"/>
                </a:solidFill>
                <a:latin typeface="+mn-lt"/>
              </a:rPr>
              <a:t>HOMMES !</a:t>
            </a:r>
            <a:endParaRPr lang="fr-CA" b="1" dirty="0" smtClean="0">
              <a:solidFill>
                <a:schemeClr val="tx1"/>
              </a:solidFill>
              <a:latin typeface="+mn-lt"/>
            </a:endParaRPr>
          </a:p>
          <a:p>
            <a:pPr marL="0" indent="0">
              <a:buNone/>
            </a:pPr>
            <a:r>
              <a:rPr lang="fr-CA" dirty="0" smtClean="0">
                <a:solidFill>
                  <a:schemeClr val="tx1"/>
                </a:solidFill>
                <a:latin typeface="+mn-lt"/>
              </a:rPr>
              <a:t>	</a:t>
            </a:r>
            <a:r>
              <a:rPr lang="fr-CA" dirty="0" smtClean="0">
                <a:solidFill>
                  <a:srgbClr val="92D050"/>
                </a:solidFill>
                <a:latin typeface="+mn-lt"/>
              </a:rPr>
              <a:t>50 </a:t>
            </a:r>
            <a:r>
              <a:rPr lang="fr-CA" dirty="0">
                <a:solidFill>
                  <a:srgbClr val="92D050"/>
                </a:solidFill>
                <a:latin typeface="+mn-lt"/>
              </a:rPr>
              <a:t>% des réfugiés sont des enfants</a:t>
            </a:r>
          </a:p>
          <a:p>
            <a:pPr marL="0" indent="0">
              <a:buNone/>
            </a:pPr>
            <a:r>
              <a:rPr lang="fr-CA" dirty="0" smtClean="0">
                <a:solidFill>
                  <a:schemeClr val="tx1"/>
                </a:solidFill>
                <a:latin typeface="+mn-lt"/>
              </a:rPr>
              <a:t>	</a:t>
            </a:r>
            <a:r>
              <a:rPr lang="fr-CA" dirty="0">
                <a:solidFill>
                  <a:srgbClr val="92D050"/>
                </a:solidFill>
              </a:rPr>
              <a:t>3</a:t>
            </a:r>
            <a:r>
              <a:rPr lang="fr-CA" dirty="0" smtClean="0">
                <a:solidFill>
                  <a:srgbClr val="92D050"/>
                </a:solidFill>
                <a:latin typeface="+mn-lt"/>
              </a:rPr>
              <a:t>0 </a:t>
            </a:r>
            <a:r>
              <a:rPr lang="fr-CA" dirty="0">
                <a:solidFill>
                  <a:srgbClr val="92D050"/>
                </a:solidFill>
                <a:latin typeface="+mn-lt"/>
              </a:rPr>
              <a:t>% sont des mères de famille</a:t>
            </a:r>
          </a:p>
          <a:p>
            <a:pPr marL="0" indent="0">
              <a:buNone/>
            </a:pPr>
            <a:r>
              <a:rPr lang="fr-CA" dirty="0" smtClean="0">
                <a:solidFill>
                  <a:schemeClr val="tx1"/>
                </a:solidFill>
                <a:latin typeface="+mn-lt"/>
              </a:rPr>
              <a:t>	23 </a:t>
            </a:r>
            <a:r>
              <a:rPr lang="fr-CA" dirty="0">
                <a:solidFill>
                  <a:schemeClr val="tx1"/>
                </a:solidFill>
                <a:latin typeface="+mn-lt"/>
              </a:rPr>
              <a:t>novembre 2015 : «</a:t>
            </a:r>
            <a:r>
              <a:rPr lang="fr-CA" i="1" dirty="0">
                <a:solidFill>
                  <a:schemeClr val="tx1"/>
                </a:solidFill>
                <a:latin typeface="+mn-lt"/>
              </a:rPr>
              <a:t>Le gouvernement Trudeau </a:t>
            </a:r>
            <a:r>
              <a:rPr lang="fr-CA" i="1" dirty="0" smtClean="0">
                <a:solidFill>
                  <a:schemeClr val="tx1"/>
                </a:solidFill>
                <a:latin typeface="+mn-lt"/>
              </a:rPr>
              <a:t>n’acceptera pas 	d’hommes </a:t>
            </a:r>
            <a:r>
              <a:rPr lang="fr-CA" i="1" dirty="0">
                <a:solidFill>
                  <a:schemeClr val="tx1"/>
                </a:solidFill>
                <a:latin typeface="+mn-lt"/>
              </a:rPr>
              <a:t>seuls qui ne font pas partie </a:t>
            </a:r>
            <a:r>
              <a:rPr lang="fr-CA" i="1" dirty="0" smtClean="0">
                <a:solidFill>
                  <a:schemeClr val="tx1"/>
                </a:solidFill>
                <a:latin typeface="+mn-lt"/>
              </a:rPr>
              <a:t>	d’une </a:t>
            </a:r>
            <a:r>
              <a:rPr lang="fr-CA" i="1" dirty="0">
                <a:solidFill>
                  <a:schemeClr val="tx1"/>
                </a:solidFill>
                <a:latin typeface="+mn-lt"/>
              </a:rPr>
              <a:t>famille, </a:t>
            </a:r>
            <a:r>
              <a:rPr lang="fr-CA" i="1" dirty="0" smtClean="0">
                <a:solidFill>
                  <a:schemeClr val="tx1"/>
                </a:solidFill>
                <a:latin typeface="+mn-lt"/>
              </a:rPr>
              <a:t>dans </a:t>
            </a:r>
            <a:r>
              <a:rPr lang="fr-CA" i="1" dirty="0">
                <a:solidFill>
                  <a:schemeClr val="tx1"/>
                </a:solidFill>
                <a:latin typeface="+mn-lt"/>
              </a:rPr>
              <a:t>le </a:t>
            </a:r>
            <a:r>
              <a:rPr lang="fr-CA" i="1" dirty="0" smtClean="0">
                <a:solidFill>
                  <a:schemeClr val="tx1"/>
                </a:solidFill>
                <a:latin typeface="+mn-lt"/>
              </a:rPr>
              <a:t>cadre </a:t>
            </a:r>
            <a:r>
              <a:rPr lang="fr-CA" i="1" dirty="0">
                <a:solidFill>
                  <a:schemeClr val="tx1"/>
                </a:solidFill>
                <a:latin typeface="+mn-lt"/>
              </a:rPr>
              <a:t>de </a:t>
            </a:r>
            <a:r>
              <a:rPr lang="fr-CA" i="1" dirty="0" smtClean="0">
                <a:solidFill>
                  <a:schemeClr val="tx1"/>
                </a:solidFill>
                <a:latin typeface="+mn-lt"/>
              </a:rPr>
              <a:t>	son </a:t>
            </a:r>
            <a:r>
              <a:rPr lang="fr-CA" i="1" dirty="0">
                <a:solidFill>
                  <a:schemeClr val="tx1"/>
                </a:solidFill>
                <a:latin typeface="+mn-lt"/>
              </a:rPr>
              <a:t>plan d’accueil des </a:t>
            </a:r>
            <a:r>
              <a:rPr lang="fr-CA" i="1" dirty="0" smtClean="0">
                <a:solidFill>
                  <a:schemeClr val="tx1"/>
                </a:solidFill>
                <a:latin typeface="+mn-lt"/>
              </a:rPr>
              <a:t>réfugiés syriens</a:t>
            </a:r>
            <a:r>
              <a:rPr lang="fr-CA" dirty="0" smtClean="0">
                <a:solidFill>
                  <a:schemeClr val="tx1"/>
                </a:solidFill>
                <a:latin typeface="+mn-lt"/>
              </a:rPr>
              <a:t>». Radio-Canada</a:t>
            </a:r>
          </a:p>
        </p:txBody>
      </p:sp>
      <p:pic>
        <p:nvPicPr>
          <p:cNvPr id="3074" name="Picture 2" descr="T:\Rita\Animations_ et_ activites_ terrain\Animations\RÉFUGIES\Images\805954-des-enfants-syriens-dans-un-camp-de-refugies-pres-de-baalbeck-lors-d-une-tempete-de-sable-le-8-septe.jpg"/>
          <p:cNvPicPr>
            <a:picLocks noChangeAspect="1" noChangeArrowheads="1"/>
          </p:cNvPicPr>
          <p:nvPr>
            <p:custDataLst>
              <p:tags r:id="rId3"/>
            </p:custDataLst>
          </p:nvPr>
        </p:nvPicPr>
        <p:blipFill rotWithShape="1">
          <a:blip r:embed="rId10" cstate="print">
            <a:extLst>
              <a:ext uri="{28A0092B-C50C-407E-A947-70E740481C1C}">
                <a14:useLocalDpi xmlns:a14="http://schemas.microsoft.com/office/drawing/2010/main" val="0"/>
              </a:ext>
            </a:extLst>
          </a:blip>
          <a:srcRect l="28125" t="37257" r="31979" b="7656"/>
          <a:stretch/>
        </p:blipFill>
        <p:spPr bwMode="auto">
          <a:xfrm>
            <a:off x="2436107" y="4792115"/>
            <a:ext cx="1814836" cy="1739876"/>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descr="rita_2010_logo_transparent_coul_avec_url.png"/>
          <p:cNvPicPr>
            <a:picLocks noChangeAspect="1"/>
          </p:cNvPicPr>
          <p:nvPr>
            <p:custDataLst>
              <p:tags r:id="rId4"/>
            </p:custDataLst>
          </p:nvPr>
        </p:nvPicPr>
        <p:blipFill>
          <a:blip r:embed="rId11" cstate="print"/>
          <a:stretch>
            <a:fillRect/>
          </a:stretch>
        </p:blipFill>
        <p:spPr>
          <a:xfrm>
            <a:off x="7380312" y="188640"/>
            <a:ext cx="1642374" cy="1080120"/>
          </a:xfrm>
          <a:prstGeom prst="rect">
            <a:avLst/>
          </a:prstGeom>
        </p:spPr>
      </p:pic>
      <p:pic>
        <p:nvPicPr>
          <p:cNvPr id="7170" name="Picture 2" descr="T:\Rita\Animations_ et_ activites_ terrain\Animations\RÉFUGIES\Images\000_dv2121189.jpg"/>
          <p:cNvPicPr>
            <a:picLocks noChangeAspect="1" noChangeArrowheads="1"/>
          </p:cNvPicPr>
          <p:nvPr>
            <p:custDataLst>
              <p:tags r:id="rId5"/>
            </p:custDataLst>
          </p:nvPr>
        </p:nvPicPr>
        <p:blipFill rotWithShape="1">
          <a:blip r:embed="rId12" cstate="print">
            <a:extLst>
              <a:ext uri="{28A0092B-C50C-407E-A947-70E740481C1C}">
                <a14:useLocalDpi xmlns:a14="http://schemas.microsoft.com/office/drawing/2010/main" val="0"/>
              </a:ext>
            </a:extLst>
          </a:blip>
          <a:srcRect l="17471" r="9685"/>
          <a:stretch/>
        </p:blipFill>
        <p:spPr bwMode="auto">
          <a:xfrm>
            <a:off x="179512" y="4797152"/>
            <a:ext cx="2255429" cy="1739876"/>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T:\Rita\Animations_ et_ activites_ terrain\Animations\RÉFUGIES\Images\55e41673c4618843528b45d8.jpg"/>
          <p:cNvPicPr>
            <a:picLocks noChangeAspect="1" noChangeArrowheads="1"/>
          </p:cNvPicPr>
          <p:nvPr>
            <p:custDataLst>
              <p:tags r:id="rId6"/>
            </p:custDataLst>
          </p:nvPr>
        </p:nvPicPr>
        <p:blipFill rotWithShape="1">
          <a:blip r:embed="rId13" cstate="print">
            <a:extLst>
              <a:ext uri="{28A0092B-C50C-407E-A947-70E740481C1C}">
                <a14:useLocalDpi xmlns:a14="http://schemas.microsoft.com/office/drawing/2010/main" val="0"/>
              </a:ext>
            </a:extLst>
          </a:blip>
          <a:srcRect l="10793" r="12456"/>
          <a:stretch/>
        </p:blipFill>
        <p:spPr bwMode="auto">
          <a:xfrm>
            <a:off x="4216266" y="4792116"/>
            <a:ext cx="2356867" cy="173733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p:cNvPicPr>
            <a:picLocks noChangeAspect="1" noChangeArrowheads="1"/>
          </p:cNvPicPr>
          <p:nvPr>
            <p:custDataLst>
              <p:tags r:id="rId7"/>
            </p:custDataLst>
          </p:nvPr>
        </p:nvPicPr>
        <p:blipFill rotWithShape="1">
          <a:blip r:embed="rId14" cstate="print">
            <a:extLst>
              <a:ext uri="{28A0092B-C50C-407E-A947-70E740481C1C}">
                <a14:useLocalDpi xmlns:a14="http://schemas.microsoft.com/office/drawing/2010/main" val="0"/>
              </a:ext>
            </a:extLst>
          </a:blip>
          <a:srcRect r="24808"/>
          <a:stretch/>
        </p:blipFill>
        <p:spPr bwMode="auto">
          <a:xfrm>
            <a:off x="6463926" y="4792114"/>
            <a:ext cx="2511625" cy="172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10337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539552" y="116632"/>
            <a:ext cx="8229600" cy="1356792"/>
          </a:xfrm>
        </p:spPr>
        <p:txBody>
          <a:bodyPr>
            <a:normAutofit/>
          </a:bodyPr>
          <a:lstStyle/>
          <a:p>
            <a:pPr algn="ctr">
              <a:lnSpc>
                <a:spcPct val="100000"/>
              </a:lnSpc>
            </a:pPr>
            <a:r>
              <a:rPr lang="fr-CA" sz="4800" dirty="0">
                <a:solidFill>
                  <a:srgbClr val="FFFF00"/>
                </a:solidFill>
              </a:rPr>
              <a:t>BRISE LES MYTHES</a:t>
            </a:r>
            <a:endParaRPr lang="fr-CA" sz="4800" dirty="0">
              <a:solidFill>
                <a:srgbClr val="FFFF00"/>
              </a:solidFill>
            </a:endParaRPr>
          </a:p>
        </p:txBody>
      </p:sp>
      <p:sp>
        <p:nvSpPr>
          <p:cNvPr id="3" name="Espace réservé du contenu 2"/>
          <p:cNvSpPr>
            <a:spLocks noGrp="1"/>
          </p:cNvSpPr>
          <p:nvPr>
            <p:ph idx="1"/>
            <p:custDataLst>
              <p:tags r:id="rId2"/>
            </p:custDataLst>
          </p:nvPr>
        </p:nvSpPr>
        <p:spPr>
          <a:xfrm>
            <a:off x="457200" y="1600200"/>
            <a:ext cx="7787208" cy="4525963"/>
          </a:xfrm>
        </p:spPr>
        <p:txBody>
          <a:bodyPr>
            <a:normAutofit/>
          </a:bodyPr>
          <a:lstStyle/>
          <a:p>
            <a:pPr marL="0" indent="0">
              <a:buNone/>
            </a:pPr>
            <a:r>
              <a:rPr lang="fr-CA" b="1" u="sng" dirty="0">
                <a:solidFill>
                  <a:srgbClr val="FFFF00"/>
                </a:solidFill>
              </a:rPr>
              <a:t>Mais eux, ils sont habitués à la violence, aux explosions et </a:t>
            </a:r>
            <a:r>
              <a:rPr lang="fr-CA" b="1" u="sng" dirty="0" smtClean="0">
                <a:solidFill>
                  <a:srgbClr val="FFFF00"/>
                </a:solidFill>
              </a:rPr>
              <a:t>à la </a:t>
            </a:r>
            <a:r>
              <a:rPr lang="fr-CA" b="1" u="sng" dirty="0">
                <a:solidFill>
                  <a:srgbClr val="FFFF00"/>
                </a:solidFill>
              </a:rPr>
              <a:t>guerre, alors que nous…</a:t>
            </a:r>
            <a:endParaRPr lang="fr-CA" dirty="0">
              <a:solidFill>
                <a:srgbClr val="FFFF00"/>
              </a:solidFill>
            </a:endParaRPr>
          </a:p>
          <a:p>
            <a:pPr marL="0" indent="0">
              <a:buNone/>
            </a:pPr>
            <a:endParaRPr lang="fr-CA" b="1" dirty="0">
              <a:solidFill>
                <a:schemeClr val="tx1"/>
              </a:solidFill>
              <a:latin typeface="+mn-lt"/>
            </a:endParaRPr>
          </a:p>
        </p:txBody>
      </p:sp>
      <p:pic>
        <p:nvPicPr>
          <p:cNvPr id="4" name="Image 3" descr="rita_2010_logo_transparent_coul_avec_url.png"/>
          <p:cNvPicPr>
            <a:picLocks noChangeAspect="1"/>
          </p:cNvPicPr>
          <p:nvPr>
            <p:custDataLst>
              <p:tags r:id="rId3"/>
            </p:custDataLst>
          </p:nvPr>
        </p:nvPicPr>
        <p:blipFill>
          <a:blip r:embed="rId7" cstate="print"/>
          <a:stretch>
            <a:fillRect/>
          </a:stretch>
        </p:blipFill>
        <p:spPr>
          <a:xfrm>
            <a:off x="66006" y="5373216"/>
            <a:ext cx="2002719" cy="1317104"/>
          </a:xfrm>
          <a:prstGeom prst="rect">
            <a:avLst/>
          </a:prstGeom>
        </p:spPr>
      </p:pic>
      <p:pic>
        <p:nvPicPr>
          <p:cNvPr id="6" name="Picture 24" descr="la-guerra-irak-guerra1"/>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4139952" y="4102608"/>
            <a:ext cx="3217146" cy="25647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15" descr="http://independenciasulamericana.com.br/wp-content/uploads/2008/12/20060730-guerra-05.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4749" y="2631207"/>
            <a:ext cx="3151187" cy="21002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http://www.lefigaro.fr/medias/2009/09/16/1ab12b02-a2b6-11de-9024-352f1bb5146e.jp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08104" y="2420888"/>
            <a:ext cx="3087048" cy="17345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38402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597462" y="0"/>
            <a:ext cx="9748308" cy="6902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ctrTitle"/>
            <p:custDataLst>
              <p:tags r:id="rId2"/>
            </p:custDataLst>
          </p:nvPr>
        </p:nvSpPr>
        <p:spPr>
          <a:xfrm>
            <a:off x="899592" y="1988841"/>
            <a:ext cx="6768752" cy="2448272"/>
          </a:xfrm>
          <a:solidFill>
            <a:srgbClr val="FFFF00"/>
          </a:solidFill>
          <a:ln w="57150">
            <a:solidFill>
              <a:schemeClr val="bg1"/>
            </a:solidFill>
          </a:ln>
        </p:spPr>
        <p:txBody>
          <a:bodyPr anchor="ctr">
            <a:normAutofit/>
          </a:bodyPr>
          <a:lstStyle/>
          <a:p>
            <a:pPr algn="ctr"/>
            <a:r>
              <a:rPr lang="fr-CA" sz="2800" u="sng" dirty="0">
                <a:solidFill>
                  <a:schemeClr val="bg1"/>
                </a:solidFill>
              </a:rPr>
              <a:t>La beauté de </a:t>
            </a:r>
            <a:r>
              <a:rPr lang="fr-CA" sz="2800" u="sng" dirty="0" smtClean="0">
                <a:solidFill>
                  <a:schemeClr val="bg1"/>
                </a:solidFill>
              </a:rPr>
              <a:t>la diversité!</a:t>
            </a:r>
            <a:endParaRPr lang="fr-CA" sz="2800" dirty="0">
              <a:solidFill>
                <a:schemeClr val="bg1"/>
              </a:solidFill>
            </a:endParaRPr>
          </a:p>
        </p:txBody>
      </p:sp>
      <p:pic>
        <p:nvPicPr>
          <p:cNvPr id="4" name="Image 3" descr="rita_2010_logo_transparent_coul_avec_url.png"/>
          <p:cNvPicPr>
            <a:picLocks noChangeAspect="1"/>
          </p:cNvPicPr>
          <p:nvPr>
            <p:custDataLst>
              <p:tags r:id="rId3"/>
            </p:custDataLst>
          </p:nvPr>
        </p:nvPicPr>
        <p:blipFill>
          <a:blip r:embed="rId7" cstate="print"/>
          <a:stretch>
            <a:fillRect/>
          </a:stretch>
        </p:blipFill>
        <p:spPr>
          <a:xfrm>
            <a:off x="6156176" y="2096294"/>
            <a:ext cx="1423391" cy="936104"/>
          </a:xfrm>
          <a:prstGeom prst="rect">
            <a:avLst/>
          </a:prstGeom>
        </p:spPr>
      </p:pic>
    </p:spTree>
    <p:extLst>
      <p:ext uri="{BB962C8B-B14F-4D97-AF65-F5344CB8AC3E}">
        <p14:creationId xmlns:p14="http://schemas.microsoft.com/office/powerpoint/2010/main" val="39796192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539552" y="116632"/>
            <a:ext cx="8229600" cy="1356792"/>
          </a:xfrm>
        </p:spPr>
        <p:txBody>
          <a:bodyPr/>
          <a:lstStyle/>
          <a:p>
            <a:pPr algn="ctr">
              <a:lnSpc>
                <a:spcPct val="100000"/>
              </a:lnSpc>
            </a:pPr>
            <a:r>
              <a:rPr lang="fr-CA" sz="3600" b="1" dirty="0">
                <a:solidFill>
                  <a:srgbClr val="FFFF00"/>
                </a:solidFill>
                <a:effectLst/>
              </a:rPr>
              <a:t>Ces réfugiés qui se sont démarqués au Canada et dans le </a:t>
            </a:r>
            <a:r>
              <a:rPr lang="fr-CA" sz="3600" b="1" dirty="0" smtClean="0">
                <a:solidFill>
                  <a:srgbClr val="FFFF00"/>
                </a:solidFill>
                <a:effectLst/>
              </a:rPr>
              <a:t>monde </a:t>
            </a:r>
            <a:endParaRPr lang="fr-CA" sz="3600" dirty="0">
              <a:solidFill>
                <a:srgbClr val="FFFF00"/>
              </a:solidFill>
            </a:endParaRPr>
          </a:p>
        </p:txBody>
      </p:sp>
      <p:sp>
        <p:nvSpPr>
          <p:cNvPr id="3" name="Espace réservé du contenu 2"/>
          <p:cNvSpPr>
            <a:spLocks noGrp="1"/>
          </p:cNvSpPr>
          <p:nvPr>
            <p:ph idx="1"/>
            <p:custDataLst>
              <p:tags r:id="rId2"/>
            </p:custDataLst>
          </p:nvPr>
        </p:nvSpPr>
        <p:spPr>
          <a:xfrm>
            <a:off x="457200" y="1600200"/>
            <a:ext cx="4906888" cy="4525963"/>
          </a:xfrm>
        </p:spPr>
        <p:txBody>
          <a:bodyPr>
            <a:normAutofit/>
          </a:bodyPr>
          <a:lstStyle/>
          <a:p>
            <a:pPr marL="0" indent="0">
              <a:buNone/>
            </a:pPr>
            <a:r>
              <a:rPr lang="en-CA" b="1" dirty="0" smtClean="0">
                <a:solidFill>
                  <a:srgbClr val="FFFF00"/>
                </a:solidFill>
              </a:rPr>
              <a:t>Le </a:t>
            </a:r>
            <a:r>
              <a:rPr lang="en-CA" b="1" dirty="0" err="1" smtClean="0">
                <a:solidFill>
                  <a:srgbClr val="FFFF00"/>
                </a:solidFill>
              </a:rPr>
              <a:t>chanteur</a:t>
            </a:r>
            <a:r>
              <a:rPr lang="en-CA" b="1" dirty="0" smtClean="0">
                <a:solidFill>
                  <a:srgbClr val="FFFF00"/>
                </a:solidFill>
              </a:rPr>
              <a:t> Corneille</a:t>
            </a:r>
          </a:p>
          <a:p>
            <a:pPr marL="0" indent="0">
              <a:buNone/>
            </a:pPr>
            <a:endParaRPr lang="en-CA" b="1" dirty="0" smtClean="0">
              <a:solidFill>
                <a:schemeClr val="tx1"/>
              </a:solidFill>
            </a:endParaRPr>
          </a:p>
          <a:p>
            <a:pPr marL="0" indent="0">
              <a:buNone/>
            </a:pPr>
            <a:r>
              <a:rPr lang="fr-CA" dirty="0">
                <a:solidFill>
                  <a:schemeClr val="tx1"/>
                </a:solidFill>
              </a:rPr>
              <a:t>Victime du génocide rwandais à l'âge de 17 ans, il assiste au massacre de toute sa famille. Il survit, car il s'est caché derrière un canapé. </a:t>
            </a:r>
            <a:endParaRPr lang="fr-CA" dirty="0" smtClean="0">
              <a:solidFill>
                <a:schemeClr val="tx1"/>
              </a:solidFill>
            </a:endParaRPr>
          </a:p>
          <a:p>
            <a:pPr marL="0" indent="0" algn="just">
              <a:buNone/>
            </a:pPr>
            <a:endParaRPr lang="fr-CA" dirty="0" smtClean="0">
              <a:solidFill>
                <a:schemeClr val="tx1"/>
              </a:solidFill>
              <a:latin typeface="+mn-lt"/>
            </a:endParaRPr>
          </a:p>
          <a:p>
            <a:pPr marL="0" indent="0">
              <a:buNone/>
            </a:pPr>
            <a:r>
              <a:rPr lang="fr-CA" dirty="0" smtClean="0">
                <a:solidFill>
                  <a:schemeClr val="tx1"/>
                </a:solidFill>
                <a:latin typeface="+mn-lt"/>
              </a:rPr>
              <a:t>Meilleur </a:t>
            </a:r>
            <a:r>
              <a:rPr lang="fr-CA" dirty="0">
                <a:solidFill>
                  <a:schemeClr val="tx1"/>
                </a:solidFill>
                <a:latin typeface="+mn-lt"/>
              </a:rPr>
              <a:t>artiste </a:t>
            </a:r>
            <a:r>
              <a:rPr lang="fr-CA" dirty="0" smtClean="0">
                <a:solidFill>
                  <a:schemeClr val="tx1"/>
                </a:solidFill>
                <a:latin typeface="+mn-lt"/>
              </a:rPr>
              <a:t>français, en 2005, selon l’</a:t>
            </a:r>
            <a:r>
              <a:rPr lang="en-US" b="1" dirty="0" smtClean="0">
                <a:solidFill>
                  <a:schemeClr val="tx1"/>
                </a:solidFill>
                <a:latin typeface="+mn-lt"/>
              </a:rPr>
              <a:t>European </a:t>
            </a:r>
            <a:r>
              <a:rPr lang="en-US" b="1" dirty="0">
                <a:solidFill>
                  <a:schemeClr val="tx1"/>
                </a:solidFill>
                <a:latin typeface="+mn-lt"/>
              </a:rPr>
              <a:t>Border Breakers Awards (EBBA)</a:t>
            </a:r>
            <a:endParaRPr lang="fr-CA" b="1" dirty="0">
              <a:solidFill>
                <a:schemeClr val="tx1"/>
              </a:solidFill>
              <a:latin typeface="+mn-lt"/>
            </a:endParaRPr>
          </a:p>
        </p:txBody>
      </p:sp>
      <p:pic>
        <p:nvPicPr>
          <p:cNvPr id="4" name="Image 3" descr="rita_2010_logo_transparent_coul_avec_url.png"/>
          <p:cNvPicPr>
            <a:picLocks noChangeAspect="1"/>
          </p:cNvPicPr>
          <p:nvPr>
            <p:custDataLst>
              <p:tags r:id="rId3"/>
            </p:custDataLst>
          </p:nvPr>
        </p:nvPicPr>
        <p:blipFill>
          <a:blip r:embed="rId7" cstate="print"/>
          <a:stretch>
            <a:fillRect/>
          </a:stretch>
        </p:blipFill>
        <p:spPr>
          <a:xfrm>
            <a:off x="6197887" y="4797152"/>
            <a:ext cx="2846781" cy="1872208"/>
          </a:xfrm>
          <a:prstGeom prst="rect">
            <a:avLst/>
          </a:prstGeom>
        </p:spPr>
      </p:pic>
      <p:pic>
        <p:nvPicPr>
          <p:cNvPr id="7170" name="Picture 2" descr="T:\Rita\Animations_ et_ activites_ terrain\Animations\RÉFUGIES\Images\corneil.jpg"/>
          <p:cNvPicPr>
            <a:picLocks noChangeAspect="1" noChangeArrowheads="1"/>
          </p:cNvPicPr>
          <p:nvPr>
            <p:custDataLst>
              <p:tags r:id="rId4"/>
            </p:custDataLst>
          </p:nvPr>
        </p:nvPicPr>
        <p:blipFill rotWithShape="1">
          <a:blip r:embed="rId8" cstate="print">
            <a:extLst>
              <a:ext uri="{28A0092B-C50C-407E-A947-70E740481C1C}">
                <a14:useLocalDpi xmlns:a14="http://schemas.microsoft.com/office/drawing/2010/main" val="0"/>
              </a:ext>
            </a:extLst>
          </a:blip>
          <a:srcRect l="13483" r="13661"/>
          <a:stretch/>
        </p:blipFill>
        <p:spPr bwMode="auto">
          <a:xfrm>
            <a:off x="5535427" y="1844824"/>
            <a:ext cx="3608573" cy="2883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1010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custDataLst>
              <p:tags r:id="rId1"/>
            </p:custDataLst>
          </p:nvPr>
        </p:nvSpPr>
        <p:spPr>
          <a:xfrm>
            <a:off x="395536" y="2060848"/>
            <a:ext cx="8424936" cy="4392488"/>
          </a:xfrm>
          <a:prstGeom prst="rect">
            <a:avLst/>
          </a:prstGeom>
          <a:solidFill>
            <a:srgbClr val="FFFF00"/>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custDataLst>
              <p:tags r:id="rId2"/>
            </p:custDataLst>
          </p:nvPr>
        </p:nvSpPr>
        <p:spPr>
          <a:xfrm>
            <a:off x="467544" y="548680"/>
            <a:ext cx="8229600" cy="1143000"/>
          </a:xfrm>
        </p:spPr>
        <p:txBody>
          <a:bodyPr>
            <a:normAutofit fontScale="90000"/>
          </a:bodyPr>
          <a:lstStyle/>
          <a:p>
            <a:pPr lvl="0" algn="ctr"/>
            <a:r>
              <a:rPr lang="fr-CA" dirty="0">
                <a:solidFill>
                  <a:srgbClr val="FFFF00"/>
                </a:solidFill>
              </a:rPr>
              <a:t/>
            </a:r>
            <a:br>
              <a:rPr lang="fr-CA" dirty="0">
                <a:solidFill>
                  <a:srgbClr val="FFFF00"/>
                </a:solidFill>
              </a:rPr>
            </a:br>
            <a:r>
              <a:rPr lang="fr-CA" dirty="0" smtClean="0">
                <a:solidFill>
                  <a:srgbClr val="FFFF00"/>
                </a:solidFill>
              </a:rPr>
              <a:t>Savez-vous </a:t>
            </a:r>
            <a:r>
              <a:rPr lang="fr-CA" dirty="0">
                <a:solidFill>
                  <a:srgbClr val="FFFF00"/>
                </a:solidFill>
              </a:rPr>
              <a:t>qu’il y a une différence majeure entre un </a:t>
            </a:r>
            <a:r>
              <a:rPr lang="fr-CA" u="sng" dirty="0">
                <a:solidFill>
                  <a:srgbClr val="FFFF00"/>
                </a:solidFill>
              </a:rPr>
              <a:t>réfugié</a:t>
            </a:r>
            <a:r>
              <a:rPr lang="fr-CA" dirty="0">
                <a:solidFill>
                  <a:srgbClr val="FFFF00"/>
                </a:solidFill>
              </a:rPr>
              <a:t>, un </a:t>
            </a:r>
            <a:r>
              <a:rPr lang="fr-CA" u="sng" dirty="0">
                <a:solidFill>
                  <a:srgbClr val="FFFF00"/>
                </a:solidFill>
              </a:rPr>
              <a:t>immigrant</a:t>
            </a:r>
            <a:r>
              <a:rPr lang="fr-CA" dirty="0">
                <a:solidFill>
                  <a:srgbClr val="FFFF00"/>
                </a:solidFill>
              </a:rPr>
              <a:t> et un </a:t>
            </a:r>
            <a:r>
              <a:rPr lang="fr-CA" u="sng" dirty="0">
                <a:solidFill>
                  <a:srgbClr val="FFFF00"/>
                </a:solidFill>
              </a:rPr>
              <a:t>migrant</a:t>
            </a:r>
            <a:r>
              <a:rPr lang="fr-CA" dirty="0">
                <a:solidFill>
                  <a:srgbClr val="FFFF00"/>
                </a:solidFill>
              </a:rPr>
              <a:t>?</a:t>
            </a:r>
            <a:endParaRPr lang="fr-CA" dirty="0">
              <a:solidFill>
                <a:srgbClr val="FFFF00"/>
              </a:solidFill>
            </a:endParaRPr>
          </a:p>
        </p:txBody>
      </p:sp>
      <p:pic>
        <p:nvPicPr>
          <p:cNvPr id="2050" name="Picture 2"/>
          <p:cNvPicPr>
            <a:picLocks noChangeAspect="1" noChangeArrowheads="1"/>
          </p:cNvPicPr>
          <p:nvPr>
            <p:custDataLst>
              <p:tags r:id="rId3"/>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467544" y="2132856"/>
            <a:ext cx="3020367" cy="216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custDataLst>
              <p:tags r:id="rId4"/>
            </p:custDataLst>
          </p:nvPr>
        </p:nvPicPr>
        <p:blipFill rotWithShape="1">
          <a:blip r:embed="rId14" cstate="print">
            <a:extLst>
              <a:ext uri="{28A0092B-C50C-407E-A947-70E740481C1C}">
                <a14:useLocalDpi xmlns:a14="http://schemas.microsoft.com/office/drawing/2010/main" val="0"/>
              </a:ext>
            </a:extLst>
          </a:blip>
          <a:srcRect t="20180" r="24504"/>
          <a:stretch/>
        </p:blipFill>
        <p:spPr bwMode="auto">
          <a:xfrm>
            <a:off x="494259" y="4266964"/>
            <a:ext cx="2993652" cy="2110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descr="http://1.bp.blogspot.com/_E1brrBmCang/TME5r2iVZXI/AAAAAAAAAC0/4Q5yPctO1Lk/s1600/multiculturalisme.jpg">
            <a:hlinkClick r:id="rId15"/>
          </p:cNvPr>
          <p:cNvPicPr>
            <a:picLocks noChangeAspect="1" noChangeArrowheads="1"/>
          </p:cNvPicPr>
          <p:nvPr>
            <p:custDataLst>
              <p:tags r:id="rId5"/>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6298183" y="3531305"/>
            <a:ext cx="2412002" cy="154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p:cNvPicPr>
            <a:picLocks noChangeAspect="1" noChangeArrowheads="1"/>
          </p:cNvPicPr>
          <p:nvPr>
            <p:custDataLst>
              <p:tags r:id="rId6"/>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3487911" y="3354445"/>
            <a:ext cx="2951324" cy="1967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custDataLst>
              <p:tags r:id="rId7"/>
            </p:custDataLst>
          </p:nvPr>
        </p:nvPicPr>
        <p:blipFill rotWithShape="1">
          <a:blip r:embed="rId18" cstate="print">
            <a:extLst>
              <a:ext uri="{28A0092B-C50C-407E-A947-70E740481C1C}">
                <a14:useLocalDpi xmlns:a14="http://schemas.microsoft.com/office/drawing/2010/main" val="0"/>
              </a:ext>
            </a:extLst>
          </a:blip>
          <a:srcRect t="7506" b="5635"/>
          <a:stretch/>
        </p:blipFill>
        <p:spPr bwMode="auto">
          <a:xfrm>
            <a:off x="6205383" y="5080719"/>
            <a:ext cx="2502470" cy="1296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T:\Rita\Animations_ et_ activites_ terrain\Animations\RÉFUGIES\Images\sous-la-pluie-des-migrants-epuises-le-10-septembre-2015-a-gevgelija-en-macedoine-tentent-de-monter-dans-un-bus-pour-se-mettre-a-l-abri_5413033.jpg"/>
          <p:cNvPicPr>
            <a:picLocks noChangeAspect="1" noChangeArrowheads="1"/>
          </p:cNvPicPr>
          <p:nvPr>
            <p:custDataLst>
              <p:tags r:id="rId8"/>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3487911" y="2093756"/>
            <a:ext cx="2637481" cy="14753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ita\Animations_ et_ activites_ terrain\Animations\RÉFUGIES\Images\1017372133.jpg"/>
          <p:cNvPicPr>
            <a:picLocks noChangeAspect="1" noChangeArrowheads="1"/>
          </p:cNvPicPr>
          <p:nvPr>
            <p:custDataLst>
              <p:tags r:id="rId9"/>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6021259" y="2081390"/>
            <a:ext cx="2686593" cy="148770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custDataLst>
              <p:tags r:id="rId10"/>
            </p:custDataLst>
          </p:nvPr>
        </p:nvPicPr>
        <p:blipFill rotWithShape="1">
          <a:blip r:embed="rId21" cstate="print">
            <a:extLst>
              <a:ext uri="{28A0092B-C50C-407E-A947-70E740481C1C}">
                <a14:useLocalDpi xmlns:a14="http://schemas.microsoft.com/office/drawing/2010/main" val="0"/>
              </a:ext>
            </a:extLst>
          </a:blip>
          <a:srcRect t="20253" r="12428" b="19249"/>
          <a:stretch/>
        </p:blipFill>
        <p:spPr bwMode="auto">
          <a:xfrm>
            <a:off x="3487911" y="5105289"/>
            <a:ext cx="2951324" cy="1271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3369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1"/>
            </p:custDataLst>
          </p:nvPr>
        </p:nvSpPr>
        <p:spPr>
          <a:xfrm>
            <a:off x="3491880" y="1700808"/>
            <a:ext cx="5567536" cy="4525963"/>
          </a:xfrm>
        </p:spPr>
        <p:txBody>
          <a:bodyPr/>
          <a:lstStyle/>
          <a:p>
            <a:pPr marL="0" indent="0">
              <a:buNone/>
            </a:pPr>
            <a:r>
              <a:rPr lang="fr-CA" b="1" dirty="0" err="1">
                <a:solidFill>
                  <a:srgbClr val="FFFF00"/>
                </a:solidFill>
                <a:latin typeface="+mn-lt"/>
              </a:rPr>
              <a:t>Maryam</a:t>
            </a:r>
            <a:r>
              <a:rPr lang="fr-CA" b="1" dirty="0">
                <a:solidFill>
                  <a:srgbClr val="FFFF00"/>
                </a:solidFill>
                <a:latin typeface="+mn-lt"/>
              </a:rPr>
              <a:t> </a:t>
            </a:r>
            <a:r>
              <a:rPr lang="fr-CA" b="1" dirty="0" err="1">
                <a:solidFill>
                  <a:srgbClr val="FFFF00"/>
                </a:solidFill>
                <a:latin typeface="+mn-lt"/>
              </a:rPr>
              <a:t>Monsef</a:t>
            </a:r>
            <a:r>
              <a:rPr lang="fr-CA" b="1" dirty="0">
                <a:solidFill>
                  <a:srgbClr val="FFFF00"/>
                </a:solidFill>
                <a:latin typeface="+mn-lt"/>
              </a:rPr>
              <a:t>, </a:t>
            </a:r>
            <a:endParaRPr lang="fr-CA" b="1" dirty="0" smtClean="0">
              <a:solidFill>
                <a:srgbClr val="FFFF00"/>
              </a:solidFill>
              <a:latin typeface="+mn-lt"/>
            </a:endParaRPr>
          </a:p>
          <a:p>
            <a:pPr marL="0" indent="0">
              <a:buNone/>
            </a:pPr>
            <a:r>
              <a:rPr lang="fr-CA" sz="1800" b="1" dirty="0">
                <a:solidFill>
                  <a:schemeClr val="tx1"/>
                </a:solidFill>
                <a:latin typeface="+mn-lt"/>
              </a:rPr>
              <a:t>M</a:t>
            </a:r>
            <a:r>
              <a:rPr lang="fr-CA" sz="1800" b="1" dirty="0" smtClean="0">
                <a:solidFill>
                  <a:schemeClr val="tx1"/>
                </a:solidFill>
                <a:latin typeface="+mn-lt"/>
              </a:rPr>
              <a:t>inistre </a:t>
            </a:r>
            <a:r>
              <a:rPr lang="fr-CA" sz="1800" b="1" dirty="0">
                <a:solidFill>
                  <a:schemeClr val="tx1"/>
                </a:solidFill>
                <a:latin typeface="+mn-lt"/>
              </a:rPr>
              <a:t>des institutions </a:t>
            </a:r>
            <a:r>
              <a:rPr lang="fr-CA" sz="1800" b="1" dirty="0" smtClean="0">
                <a:solidFill>
                  <a:schemeClr val="tx1"/>
                </a:solidFill>
                <a:latin typeface="+mn-lt"/>
              </a:rPr>
              <a:t>démocratiques du Canada</a:t>
            </a:r>
          </a:p>
          <a:p>
            <a:pPr marL="0" indent="0">
              <a:buNone/>
            </a:pPr>
            <a:r>
              <a:rPr lang="fr-CA" sz="1800" b="1" dirty="0" smtClean="0">
                <a:solidFill>
                  <a:schemeClr val="tx1"/>
                </a:solidFill>
                <a:latin typeface="+mn-lt"/>
              </a:rPr>
              <a:t>Députée de Peterborough–</a:t>
            </a:r>
            <a:r>
              <a:rPr lang="fr-CA" sz="1800" b="1" dirty="0" err="1" smtClean="0">
                <a:solidFill>
                  <a:schemeClr val="tx1"/>
                </a:solidFill>
                <a:latin typeface="+mn-lt"/>
              </a:rPr>
              <a:t>Kawartha</a:t>
            </a:r>
            <a:r>
              <a:rPr lang="fr-CA" sz="1800" b="1" dirty="0" smtClean="0">
                <a:solidFill>
                  <a:schemeClr val="tx1"/>
                </a:solidFill>
                <a:latin typeface="+mn-lt"/>
              </a:rPr>
              <a:t>, en Ontario.</a:t>
            </a:r>
          </a:p>
          <a:p>
            <a:pPr marL="0" indent="0">
              <a:buNone/>
            </a:pPr>
            <a:endParaRPr lang="en-CA" sz="1800" b="1" dirty="0">
              <a:solidFill>
                <a:schemeClr val="tx1"/>
              </a:solidFill>
              <a:latin typeface="+mn-lt"/>
            </a:endParaRPr>
          </a:p>
          <a:p>
            <a:pPr marL="0" indent="0">
              <a:buNone/>
            </a:pPr>
            <a:r>
              <a:rPr lang="en-CA" dirty="0" smtClean="0">
                <a:solidFill>
                  <a:schemeClr val="tx1"/>
                </a:solidFill>
                <a:latin typeface="+mn-lt"/>
              </a:rPr>
              <a:t>Elle </a:t>
            </a:r>
            <a:r>
              <a:rPr lang="en-CA" dirty="0" err="1" smtClean="0">
                <a:solidFill>
                  <a:schemeClr val="tx1"/>
                </a:solidFill>
                <a:latin typeface="+mn-lt"/>
              </a:rPr>
              <a:t>fuit</a:t>
            </a:r>
            <a:r>
              <a:rPr lang="en-CA" dirty="0" smtClean="0">
                <a:solidFill>
                  <a:schemeClr val="tx1"/>
                </a:solidFill>
                <a:latin typeface="+mn-lt"/>
              </a:rPr>
              <a:t> </a:t>
            </a:r>
            <a:r>
              <a:rPr lang="fr-CA" dirty="0" smtClean="0">
                <a:solidFill>
                  <a:schemeClr val="tx1"/>
                </a:solidFill>
                <a:latin typeface="+mn-lt"/>
              </a:rPr>
              <a:t>l’Afghanistan </a:t>
            </a:r>
            <a:r>
              <a:rPr lang="fr-CA" dirty="0">
                <a:solidFill>
                  <a:schemeClr val="tx1"/>
                </a:solidFill>
                <a:latin typeface="+mn-lt"/>
              </a:rPr>
              <a:t>aux côtés de sa mère, devenue veuve, et de ses deux sœurs alors qu’elle </a:t>
            </a:r>
            <a:r>
              <a:rPr lang="fr-CA" dirty="0" smtClean="0">
                <a:solidFill>
                  <a:schemeClr val="tx1"/>
                </a:solidFill>
                <a:latin typeface="+mn-lt"/>
              </a:rPr>
              <a:t>n’avait que 11 ans.</a:t>
            </a:r>
          </a:p>
          <a:p>
            <a:pPr marL="0" indent="0">
              <a:buNone/>
            </a:pPr>
            <a:endParaRPr lang="fr-CA" dirty="0">
              <a:solidFill>
                <a:schemeClr val="tx1"/>
              </a:solidFill>
              <a:latin typeface="+mn-lt"/>
            </a:endParaRPr>
          </a:p>
        </p:txBody>
      </p:sp>
      <p:pic>
        <p:nvPicPr>
          <p:cNvPr id="4" name="Image 3" descr="rita_2010_logo_transparent_coul_avec_url.png"/>
          <p:cNvPicPr>
            <a:picLocks noChangeAspect="1"/>
          </p:cNvPicPr>
          <p:nvPr>
            <p:custDataLst>
              <p:tags r:id="rId2"/>
            </p:custDataLst>
          </p:nvPr>
        </p:nvPicPr>
        <p:blipFill>
          <a:blip r:embed="rId6" cstate="print"/>
          <a:stretch>
            <a:fillRect/>
          </a:stretch>
        </p:blipFill>
        <p:spPr>
          <a:xfrm>
            <a:off x="6372199" y="4869160"/>
            <a:ext cx="2846781" cy="1872208"/>
          </a:xfrm>
          <a:prstGeom prst="rect">
            <a:avLst/>
          </a:prstGeom>
        </p:spPr>
      </p:pic>
      <p:pic>
        <p:nvPicPr>
          <p:cNvPr id="8194" name="Picture 2" descr="T:\Rita\Animations_ et_ activites_ terrain\Animations\RÉFUGIES\Images\myriam.jpg"/>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32817" y="1700808"/>
            <a:ext cx="3377952" cy="3377952"/>
          </a:xfrm>
          <a:prstGeom prst="rect">
            <a:avLst/>
          </a:prstGeom>
          <a:noFill/>
          <a:extLst>
            <a:ext uri="{909E8E84-426E-40DD-AFC4-6F175D3DCCD1}">
              <a14:hiddenFill xmlns:a14="http://schemas.microsoft.com/office/drawing/2010/main">
                <a:solidFill>
                  <a:srgbClr val="FFFFFF"/>
                </a:solidFill>
              </a14:hiddenFill>
            </a:ext>
          </a:extLst>
        </p:spPr>
      </p:pic>
      <p:sp>
        <p:nvSpPr>
          <p:cNvPr id="6" name="Titre 1"/>
          <p:cNvSpPr txBox="1">
            <a:spLocks/>
          </p:cNvSpPr>
          <p:nvPr>
            <p:custDataLst>
              <p:tags r:id="rId4"/>
            </p:custDataLst>
          </p:nvPr>
        </p:nvSpPr>
        <p:spPr>
          <a:xfrm>
            <a:off x="539552" y="116632"/>
            <a:ext cx="8229600" cy="1356792"/>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fr-CA" sz="3600" dirty="0" smtClean="0">
                <a:solidFill>
                  <a:srgbClr val="FFFF00"/>
                </a:solidFill>
                <a:effectLst/>
              </a:rPr>
              <a:t>Ces réfugiés qui se sont démarqués au Canada et dans le monde </a:t>
            </a:r>
            <a:endParaRPr lang="fr-CA" sz="3600" dirty="0">
              <a:solidFill>
                <a:srgbClr val="FFFF00"/>
              </a:solidFill>
            </a:endParaRPr>
          </a:p>
        </p:txBody>
      </p:sp>
    </p:spTree>
    <p:extLst>
      <p:ext uri="{BB962C8B-B14F-4D97-AF65-F5344CB8AC3E}">
        <p14:creationId xmlns:p14="http://schemas.microsoft.com/office/powerpoint/2010/main" val="39023905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custDataLst>
              <p:tags r:id="rId1"/>
            </p:custDataLst>
          </p:nvPr>
        </p:nvSpPr>
        <p:spPr>
          <a:xfrm>
            <a:off x="539552" y="116632"/>
            <a:ext cx="8229600" cy="1356792"/>
          </a:xfrm>
        </p:spPr>
        <p:txBody>
          <a:bodyPr/>
          <a:lstStyle/>
          <a:p>
            <a:pPr algn="ctr">
              <a:lnSpc>
                <a:spcPct val="100000"/>
              </a:lnSpc>
            </a:pPr>
            <a:r>
              <a:rPr lang="fr-CA" sz="3600" b="1" dirty="0">
                <a:solidFill>
                  <a:srgbClr val="FFFF00"/>
                </a:solidFill>
                <a:effectLst/>
              </a:rPr>
              <a:t>Ces réfugiés qui se sont démarqués au Canada et dans le </a:t>
            </a:r>
            <a:r>
              <a:rPr lang="fr-CA" sz="3600" b="1" dirty="0" smtClean="0">
                <a:solidFill>
                  <a:srgbClr val="FFFF00"/>
                </a:solidFill>
                <a:effectLst/>
              </a:rPr>
              <a:t>monde </a:t>
            </a:r>
            <a:endParaRPr lang="fr-CA" sz="3600" dirty="0">
              <a:solidFill>
                <a:srgbClr val="FFFF00"/>
              </a:solidFill>
            </a:endParaRPr>
          </a:p>
        </p:txBody>
      </p:sp>
      <p:sp>
        <p:nvSpPr>
          <p:cNvPr id="3" name="Espace réservé du contenu 2"/>
          <p:cNvSpPr>
            <a:spLocks noGrp="1"/>
          </p:cNvSpPr>
          <p:nvPr>
            <p:ph idx="1"/>
            <p:custDataLst>
              <p:tags r:id="rId2"/>
            </p:custDataLst>
          </p:nvPr>
        </p:nvSpPr>
        <p:spPr>
          <a:xfrm>
            <a:off x="107504" y="1589645"/>
            <a:ext cx="5184576" cy="4525963"/>
          </a:xfrm>
        </p:spPr>
        <p:txBody>
          <a:bodyPr>
            <a:normAutofit/>
          </a:bodyPr>
          <a:lstStyle/>
          <a:p>
            <a:pPr marL="0" indent="0">
              <a:buNone/>
            </a:pPr>
            <a:r>
              <a:rPr lang="fr-CA" b="1" dirty="0" err="1">
                <a:solidFill>
                  <a:srgbClr val="FFFF00"/>
                </a:solidFill>
                <a:latin typeface="+mn-lt"/>
              </a:rPr>
              <a:t>Michaëlle</a:t>
            </a:r>
            <a:r>
              <a:rPr lang="fr-CA" b="1" dirty="0">
                <a:solidFill>
                  <a:srgbClr val="FFFF00"/>
                </a:solidFill>
                <a:latin typeface="+mn-lt"/>
              </a:rPr>
              <a:t> Jean </a:t>
            </a:r>
            <a:endParaRPr lang="fr-CA" b="1" dirty="0" smtClean="0">
              <a:solidFill>
                <a:srgbClr val="FFFF00"/>
              </a:solidFill>
              <a:latin typeface="+mn-lt"/>
            </a:endParaRPr>
          </a:p>
          <a:p>
            <a:pPr marL="0" indent="0">
              <a:buNone/>
            </a:pPr>
            <a:r>
              <a:rPr lang="fr-CA" sz="1800" b="1" dirty="0" smtClean="0">
                <a:solidFill>
                  <a:schemeClr val="tx1"/>
                </a:solidFill>
                <a:latin typeface="+mn-lt"/>
              </a:rPr>
              <a:t>3e </a:t>
            </a:r>
            <a:r>
              <a:rPr lang="fr-CA" sz="1800" b="1" dirty="0">
                <a:solidFill>
                  <a:schemeClr val="tx1"/>
                </a:solidFill>
                <a:latin typeface="+mn-lt"/>
              </a:rPr>
              <a:t>secrétaire général de la </a:t>
            </a:r>
            <a:r>
              <a:rPr lang="fr-CA" sz="1800" b="1" dirty="0" smtClean="0">
                <a:solidFill>
                  <a:schemeClr val="tx1"/>
                </a:solidFill>
                <a:latin typeface="+mn-lt"/>
              </a:rPr>
              <a:t>Francophonie</a:t>
            </a:r>
          </a:p>
          <a:p>
            <a:pPr marL="0" indent="0">
              <a:buNone/>
            </a:pPr>
            <a:r>
              <a:rPr lang="fr-CA" sz="1800" b="1" dirty="0" smtClean="0">
                <a:solidFill>
                  <a:schemeClr val="tx1"/>
                </a:solidFill>
                <a:latin typeface="+mn-lt"/>
              </a:rPr>
              <a:t>Ex-gouverneure générale </a:t>
            </a:r>
            <a:r>
              <a:rPr lang="fr-CA" sz="1800" b="1" dirty="0">
                <a:solidFill>
                  <a:schemeClr val="tx1"/>
                </a:solidFill>
                <a:latin typeface="+mn-lt"/>
              </a:rPr>
              <a:t>du </a:t>
            </a:r>
            <a:r>
              <a:rPr lang="fr-CA" sz="1800" b="1" dirty="0" smtClean="0">
                <a:solidFill>
                  <a:schemeClr val="tx1"/>
                </a:solidFill>
                <a:latin typeface="+mn-lt"/>
              </a:rPr>
              <a:t>Canada </a:t>
            </a:r>
          </a:p>
          <a:p>
            <a:pPr marL="0" indent="0">
              <a:buNone/>
            </a:pPr>
            <a:endParaRPr lang="fr-CA" dirty="0">
              <a:solidFill>
                <a:schemeClr val="tx1"/>
              </a:solidFill>
              <a:latin typeface="+mn-lt"/>
            </a:endParaRPr>
          </a:p>
          <a:p>
            <a:pPr marL="0" indent="0">
              <a:buNone/>
            </a:pPr>
            <a:r>
              <a:rPr lang="fr-CA" dirty="0" smtClean="0">
                <a:solidFill>
                  <a:schemeClr val="tx1"/>
                </a:solidFill>
                <a:latin typeface="+mn-lt"/>
              </a:rPr>
              <a:t>Haïtienne d’origine,</a:t>
            </a:r>
            <a:r>
              <a:rPr lang="en-CA" dirty="0">
                <a:solidFill>
                  <a:schemeClr val="tx1"/>
                </a:solidFill>
                <a:latin typeface="+mn-lt"/>
              </a:rPr>
              <a:t> </a:t>
            </a:r>
            <a:r>
              <a:rPr lang="en-CA" dirty="0" smtClean="0">
                <a:solidFill>
                  <a:schemeClr val="tx1"/>
                </a:solidFill>
                <a:latin typeface="+mn-lt"/>
              </a:rPr>
              <a:t>s</a:t>
            </a:r>
            <a:r>
              <a:rPr lang="fr-CA" dirty="0" smtClean="0">
                <a:solidFill>
                  <a:schemeClr val="tx1"/>
                </a:solidFill>
                <a:latin typeface="+mn-lt"/>
              </a:rPr>
              <a:t>a </a:t>
            </a:r>
            <a:r>
              <a:rPr lang="fr-CA" dirty="0">
                <a:solidFill>
                  <a:schemeClr val="tx1"/>
                </a:solidFill>
                <a:latin typeface="+mn-lt"/>
              </a:rPr>
              <a:t>famille fuit </a:t>
            </a:r>
            <a:r>
              <a:rPr lang="fr-CA" dirty="0" smtClean="0">
                <a:solidFill>
                  <a:schemeClr val="tx1"/>
                </a:solidFill>
              </a:rPr>
              <a:t>ce pays</a:t>
            </a:r>
            <a:r>
              <a:rPr lang="fr-CA" dirty="0" smtClean="0">
                <a:solidFill>
                  <a:schemeClr val="tx1"/>
                </a:solidFill>
                <a:latin typeface="+mn-lt"/>
              </a:rPr>
              <a:t> </a:t>
            </a:r>
            <a:r>
              <a:rPr lang="fr-CA" dirty="0">
                <a:solidFill>
                  <a:schemeClr val="tx1"/>
                </a:solidFill>
                <a:latin typeface="+mn-lt"/>
              </a:rPr>
              <a:t>en 1968, alors que </a:t>
            </a:r>
            <a:r>
              <a:rPr lang="fr-CA" i="1" dirty="0">
                <a:solidFill>
                  <a:schemeClr val="tx1"/>
                </a:solidFill>
                <a:latin typeface="+mn-lt"/>
              </a:rPr>
              <a:t>François Duvalier</a:t>
            </a:r>
            <a:r>
              <a:rPr lang="fr-CA" dirty="0">
                <a:solidFill>
                  <a:schemeClr val="tx1"/>
                </a:solidFill>
                <a:latin typeface="+mn-lt"/>
              </a:rPr>
              <a:t> est au pouvoir, et s'établit à Thetford Mines, au Québec.</a:t>
            </a:r>
          </a:p>
        </p:txBody>
      </p:sp>
      <p:pic>
        <p:nvPicPr>
          <p:cNvPr id="4" name="Image 3" descr="rita_2010_logo_transparent_coul_avec_url.png"/>
          <p:cNvPicPr>
            <a:picLocks noChangeAspect="1"/>
          </p:cNvPicPr>
          <p:nvPr>
            <p:custDataLst>
              <p:tags r:id="rId3"/>
            </p:custDataLst>
          </p:nvPr>
        </p:nvPicPr>
        <p:blipFill>
          <a:blip r:embed="rId6" cstate="print"/>
          <a:stretch>
            <a:fillRect/>
          </a:stretch>
        </p:blipFill>
        <p:spPr>
          <a:xfrm>
            <a:off x="1" y="5373216"/>
            <a:ext cx="2257684" cy="1484784"/>
          </a:xfrm>
          <a:prstGeom prst="rect">
            <a:avLst/>
          </a:prstGeom>
        </p:spPr>
      </p:pic>
      <p:pic>
        <p:nvPicPr>
          <p:cNvPr id="9218" name="Picture 2" descr="T:\Rita\Animations_ et_ activites_ terrain\Animations\RÉFUGIES\Images\michaelle jean.jpg"/>
          <p:cNvPicPr>
            <a:picLocks noChangeAspect="1" noChangeArrowheads="1"/>
          </p:cNvPicPr>
          <p:nvPr>
            <p:custDataLst>
              <p:tags r:id="rId4"/>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076056" y="1844824"/>
            <a:ext cx="3793182" cy="3793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6765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custDataLst>
              <p:tags r:id="rId1"/>
            </p:custDataLst>
          </p:nvPr>
        </p:nvSpPr>
        <p:spPr>
          <a:xfrm>
            <a:off x="539552" y="116632"/>
            <a:ext cx="8229600" cy="1356792"/>
          </a:xfrm>
        </p:spPr>
        <p:txBody>
          <a:bodyPr/>
          <a:lstStyle/>
          <a:p>
            <a:pPr algn="ctr">
              <a:lnSpc>
                <a:spcPct val="100000"/>
              </a:lnSpc>
            </a:pPr>
            <a:r>
              <a:rPr lang="fr-CA" sz="3600" b="1" dirty="0">
                <a:solidFill>
                  <a:srgbClr val="FFFF00"/>
                </a:solidFill>
                <a:effectLst/>
              </a:rPr>
              <a:t>Ces réfugiés qui se sont démarqués au Canada et dans le </a:t>
            </a:r>
            <a:r>
              <a:rPr lang="fr-CA" sz="3600" b="1" dirty="0" smtClean="0">
                <a:solidFill>
                  <a:srgbClr val="FFFF00"/>
                </a:solidFill>
                <a:effectLst/>
              </a:rPr>
              <a:t>monde </a:t>
            </a:r>
            <a:endParaRPr lang="fr-CA" sz="3600" dirty="0">
              <a:solidFill>
                <a:srgbClr val="FFFF00"/>
              </a:solidFill>
            </a:endParaRPr>
          </a:p>
        </p:txBody>
      </p:sp>
      <p:sp>
        <p:nvSpPr>
          <p:cNvPr id="3" name="Espace réservé du contenu 2"/>
          <p:cNvSpPr>
            <a:spLocks noGrp="1"/>
          </p:cNvSpPr>
          <p:nvPr>
            <p:ph idx="1"/>
            <p:custDataLst>
              <p:tags r:id="rId2"/>
            </p:custDataLst>
          </p:nvPr>
        </p:nvSpPr>
        <p:spPr>
          <a:xfrm>
            <a:off x="3347864" y="1600200"/>
            <a:ext cx="5338936" cy="4525963"/>
          </a:xfrm>
        </p:spPr>
        <p:txBody>
          <a:bodyPr>
            <a:normAutofit/>
          </a:bodyPr>
          <a:lstStyle/>
          <a:p>
            <a:pPr marL="0" indent="0">
              <a:buNone/>
            </a:pPr>
            <a:r>
              <a:rPr lang="en-CA" b="1" dirty="0" smtClean="0">
                <a:solidFill>
                  <a:srgbClr val="FFFF00"/>
                </a:solidFill>
                <a:latin typeface="+mn-lt"/>
              </a:rPr>
              <a:t>Le </a:t>
            </a:r>
            <a:r>
              <a:rPr lang="en-CA" b="1" dirty="0" err="1" smtClean="0">
                <a:solidFill>
                  <a:srgbClr val="FFFF00"/>
                </a:solidFill>
                <a:latin typeface="+mn-lt"/>
              </a:rPr>
              <a:t>rappeur</a:t>
            </a:r>
            <a:r>
              <a:rPr lang="en-CA" b="1" dirty="0" smtClean="0">
                <a:solidFill>
                  <a:srgbClr val="FFFF00"/>
                </a:solidFill>
                <a:latin typeface="+mn-lt"/>
              </a:rPr>
              <a:t> </a:t>
            </a:r>
            <a:r>
              <a:rPr lang="en-CA" b="1" dirty="0" err="1" smtClean="0">
                <a:solidFill>
                  <a:srgbClr val="FFFF00"/>
                </a:solidFill>
                <a:latin typeface="+mn-lt"/>
              </a:rPr>
              <a:t>K’naan</a:t>
            </a:r>
            <a:r>
              <a:rPr lang="en-CA" b="1" dirty="0" smtClean="0">
                <a:solidFill>
                  <a:srgbClr val="FFFF00"/>
                </a:solidFill>
                <a:latin typeface="+mn-lt"/>
              </a:rPr>
              <a:t> </a:t>
            </a:r>
          </a:p>
          <a:p>
            <a:pPr marL="0" indent="0">
              <a:buNone/>
            </a:pPr>
            <a:r>
              <a:rPr lang="en-CA" sz="1800" b="1" dirty="0" smtClean="0">
                <a:solidFill>
                  <a:schemeClr val="tx1"/>
                </a:solidFill>
                <a:latin typeface="+mn-lt"/>
              </a:rPr>
              <a:t>(</a:t>
            </a:r>
            <a:r>
              <a:rPr lang="en-CA" sz="1800" b="1" dirty="0" err="1" smtClean="0">
                <a:solidFill>
                  <a:schemeClr val="tx1"/>
                </a:solidFill>
                <a:latin typeface="+mn-lt"/>
              </a:rPr>
              <a:t>Wavin’Flag</a:t>
            </a:r>
            <a:r>
              <a:rPr lang="en-CA" sz="1800" b="1" dirty="0" smtClean="0">
                <a:solidFill>
                  <a:schemeClr val="tx1"/>
                </a:solidFill>
                <a:latin typeface="+mn-lt"/>
              </a:rPr>
              <a:t>)</a:t>
            </a:r>
          </a:p>
          <a:p>
            <a:pPr marL="0" indent="0">
              <a:buNone/>
            </a:pPr>
            <a:endParaRPr lang="en-CA" dirty="0" smtClean="0">
              <a:solidFill>
                <a:schemeClr val="tx1"/>
              </a:solidFill>
              <a:latin typeface="+mn-lt"/>
            </a:endParaRPr>
          </a:p>
          <a:p>
            <a:pPr marL="0" indent="0" algn="just">
              <a:buNone/>
            </a:pPr>
            <a:r>
              <a:rPr lang="fr-CA" dirty="0">
                <a:solidFill>
                  <a:schemeClr val="tx1"/>
                </a:solidFill>
                <a:latin typeface="+mn-lt"/>
              </a:rPr>
              <a:t>L'auteur-compositeur-interprète est né en 1978 à Mogadiscio, en Somalie. À 13 ans, </a:t>
            </a:r>
            <a:r>
              <a:rPr lang="fr-CA" b="1" dirty="0" err="1">
                <a:solidFill>
                  <a:schemeClr val="tx1"/>
                </a:solidFill>
                <a:latin typeface="+mn-lt"/>
              </a:rPr>
              <a:t>Keinan</a:t>
            </a:r>
            <a:r>
              <a:rPr lang="fr-CA" b="1" dirty="0">
                <a:solidFill>
                  <a:schemeClr val="tx1"/>
                </a:solidFill>
                <a:latin typeface="+mn-lt"/>
              </a:rPr>
              <a:t> Abdi </a:t>
            </a:r>
            <a:r>
              <a:rPr lang="fr-CA" b="1" dirty="0" err="1">
                <a:solidFill>
                  <a:schemeClr val="tx1"/>
                </a:solidFill>
                <a:latin typeface="+mn-lt"/>
              </a:rPr>
              <a:t>Warsame</a:t>
            </a:r>
            <a:r>
              <a:rPr lang="fr-CA" dirty="0">
                <a:solidFill>
                  <a:schemeClr val="tx1"/>
                </a:solidFill>
                <a:latin typeface="+mn-lt"/>
              </a:rPr>
              <a:t>, de son vrai nom, quitte son pays avec sa mère et ses frères et </a:t>
            </a:r>
            <a:r>
              <a:rPr lang="fr-CA" dirty="0" err="1">
                <a:solidFill>
                  <a:schemeClr val="tx1"/>
                </a:solidFill>
                <a:latin typeface="+mn-lt"/>
              </a:rPr>
              <a:t>soeurs</a:t>
            </a:r>
            <a:r>
              <a:rPr lang="fr-CA" dirty="0">
                <a:solidFill>
                  <a:schemeClr val="tx1"/>
                </a:solidFill>
                <a:latin typeface="+mn-lt"/>
              </a:rPr>
              <a:t> en pleine guerre civile. Ils se rendent à New </a:t>
            </a:r>
            <a:r>
              <a:rPr lang="fr-CA" dirty="0" smtClean="0">
                <a:solidFill>
                  <a:schemeClr val="tx1"/>
                </a:solidFill>
                <a:latin typeface="+mn-lt"/>
              </a:rPr>
              <a:t>York.</a:t>
            </a:r>
          </a:p>
          <a:p>
            <a:pPr marL="0" indent="0">
              <a:buNone/>
            </a:pPr>
            <a:r>
              <a:rPr lang="fr-CA" dirty="0" smtClean="0">
                <a:solidFill>
                  <a:schemeClr val="tx1"/>
                </a:solidFill>
                <a:latin typeface="+mn-lt"/>
              </a:rPr>
              <a:t>La </a:t>
            </a:r>
            <a:r>
              <a:rPr lang="fr-CA" dirty="0">
                <a:solidFill>
                  <a:schemeClr val="tx1"/>
                </a:solidFill>
                <a:latin typeface="+mn-lt"/>
              </a:rPr>
              <a:t>famille </a:t>
            </a:r>
            <a:r>
              <a:rPr lang="fr-CA" dirty="0" err="1">
                <a:solidFill>
                  <a:schemeClr val="tx1"/>
                </a:solidFill>
                <a:latin typeface="+mn-lt"/>
              </a:rPr>
              <a:t>Warsame</a:t>
            </a:r>
            <a:r>
              <a:rPr lang="fr-CA" dirty="0">
                <a:solidFill>
                  <a:schemeClr val="tx1"/>
                </a:solidFill>
                <a:latin typeface="+mn-lt"/>
              </a:rPr>
              <a:t> quitte ensuite Harlem pour Toronto. </a:t>
            </a:r>
            <a:endParaRPr lang="en-CA" dirty="0" smtClean="0">
              <a:solidFill>
                <a:schemeClr val="tx1"/>
              </a:solidFill>
              <a:latin typeface="+mn-lt"/>
            </a:endParaRPr>
          </a:p>
        </p:txBody>
      </p:sp>
      <p:pic>
        <p:nvPicPr>
          <p:cNvPr id="4" name="Image 3" descr="rita_2010_logo_transparent_coul_avec_url.png"/>
          <p:cNvPicPr>
            <a:picLocks noChangeAspect="1"/>
          </p:cNvPicPr>
          <p:nvPr>
            <p:custDataLst>
              <p:tags r:id="rId3"/>
            </p:custDataLst>
          </p:nvPr>
        </p:nvPicPr>
        <p:blipFill>
          <a:blip r:embed="rId6" cstate="print"/>
          <a:stretch>
            <a:fillRect/>
          </a:stretch>
        </p:blipFill>
        <p:spPr>
          <a:xfrm>
            <a:off x="7127776" y="5532014"/>
            <a:ext cx="2016224" cy="1325986"/>
          </a:xfrm>
          <a:prstGeom prst="rect">
            <a:avLst/>
          </a:prstGeom>
        </p:spPr>
      </p:pic>
      <p:pic>
        <p:nvPicPr>
          <p:cNvPr id="2050" name="Picture 2"/>
          <p:cNvPicPr>
            <a:picLocks noChangeAspect="1" noChangeArrowheads="1"/>
          </p:cNvPicPr>
          <p:nvPr>
            <p:custDataLst>
              <p:tags r:id="rId4"/>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1700808"/>
            <a:ext cx="2897899" cy="434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33916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539552" y="620688"/>
            <a:ext cx="8229600" cy="852736"/>
          </a:xfrm>
        </p:spPr>
        <p:txBody>
          <a:bodyPr>
            <a:normAutofit fontScale="90000"/>
          </a:bodyPr>
          <a:lstStyle/>
          <a:p>
            <a:pPr algn="ctr">
              <a:lnSpc>
                <a:spcPct val="100000"/>
              </a:lnSpc>
            </a:pPr>
            <a:r>
              <a:rPr lang="fr-CA" sz="3600" b="1" dirty="0" smtClean="0">
                <a:solidFill>
                  <a:srgbClr val="FFFF00"/>
                </a:solidFill>
                <a:effectLst/>
              </a:rPr>
              <a:t>Ces </a:t>
            </a:r>
            <a:r>
              <a:rPr lang="fr-CA" sz="3600" b="1" dirty="0">
                <a:solidFill>
                  <a:srgbClr val="FFFF00"/>
                </a:solidFill>
                <a:effectLst/>
              </a:rPr>
              <a:t>personnalités d’origine </a:t>
            </a:r>
            <a:r>
              <a:rPr lang="fr-CA" sz="3600" b="1" dirty="0" smtClean="0">
                <a:solidFill>
                  <a:srgbClr val="FFFF00"/>
                </a:solidFill>
                <a:effectLst/>
              </a:rPr>
              <a:t>syrienne que nous connaissons bien! </a:t>
            </a:r>
            <a:endParaRPr lang="fr-CA" sz="3600" dirty="0">
              <a:solidFill>
                <a:srgbClr val="FFFF00"/>
              </a:solidFill>
            </a:endParaRPr>
          </a:p>
        </p:txBody>
      </p:sp>
      <p:sp>
        <p:nvSpPr>
          <p:cNvPr id="3" name="Espace réservé du contenu 2"/>
          <p:cNvSpPr>
            <a:spLocks noGrp="1"/>
          </p:cNvSpPr>
          <p:nvPr>
            <p:ph idx="1"/>
            <p:custDataLst>
              <p:tags r:id="rId2"/>
            </p:custDataLst>
          </p:nvPr>
        </p:nvSpPr>
        <p:spPr>
          <a:xfrm>
            <a:off x="467544" y="1916832"/>
            <a:ext cx="3970784" cy="2404864"/>
          </a:xfrm>
        </p:spPr>
        <p:txBody>
          <a:bodyPr>
            <a:noAutofit/>
          </a:bodyPr>
          <a:lstStyle/>
          <a:p>
            <a:pPr marL="0" indent="0" algn="ctr">
              <a:buNone/>
            </a:pPr>
            <a:r>
              <a:rPr lang="en-CA" b="1" dirty="0" smtClean="0">
                <a:solidFill>
                  <a:srgbClr val="FFFF00"/>
                </a:solidFill>
                <a:latin typeface="+mn-lt"/>
              </a:rPr>
              <a:t>Steve Jobs </a:t>
            </a:r>
          </a:p>
          <a:p>
            <a:pPr marL="0" indent="0" algn="ctr">
              <a:buNone/>
            </a:pPr>
            <a:r>
              <a:rPr lang="en-CA" sz="1800" b="1" dirty="0" err="1" smtClean="0">
                <a:solidFill>
                  <a:schemeClr val="tx1"/>
                </a:solidFill>
                <a:latin typeface="+mn-lt"/>
              </a:rPr>
              <a:t>Cofondateur</a:t>
            </a:r>
            <a:r>
              <a:rPr lang="en-CA" sz="1800" b="1" dirty="0" smtClean="0">
                <a:solidFill>
                  <a:schemeClr val="tx1"/>
                </a:solidFill>
                <a:latin typeface="+mn-lt"/>
              </a:rPr>
              <a:t> </a:t>
            </a:r>
            <a:r>
              <a:rPr lang="en-CA" sz="1800" b="1" dirty="0" err="1" smtClean="0">
                <a:solidFill>
                  <a:schemeClr val="tx1"/>
                </a:solidFill>
                <a:latin typeface="+mn-lt"/>
              </a:rPr>
              <a:t>d’Apple</a:t>
            </a:r>
            <a:endParaRPr lang="en-CA" sz="1800" b="1" dirty="0" smtClean="0">
              <a:solidFill>
                <a:schemeClr val="tx1"/>
              </a:solidFill>
              <a:latin typeface="+mn-lt"/>
            </a:endParaRPr>
          </a:p>
          <a:p>
            <a:pPr marL="0" indent="0" algn="ctr">
              <a:buNone/>
            </a:pPr>
            <a:endParaRPr lang="en-CA" dirty="0" smtClean="0">
              <a:solidFill>
                <a:schemeClr val="tx1"/>
              </a:solidFill>
              <a:latin typeface="+mn-lt"/>
            </a:endParaRPr>
          </a:p>
          <a:p>
            <a:pPr marL="0" indent="0" algn="ctr">
              <a:buNone/>
            </a:pPr>
            <a:endParaRPr lang="en-CA" dirty="0">
              <a:solidFill>
                <a:schemeClr val="tx1"/>
              </a:solidFill>
              <a:latin typeface="+mn-lt"/>
            </a:endParaRPr>
          </a:p>
          <a:p>
            <a:pPr marL="0" indent="0" algn="ctr">
              <a:buNone/>
            </a:pPr>
            <a:r>
              <a:rPr lang="en-CA" dirty="0" smtClean="0">
                <a:solidFill>
                  <a:schemeClr val="tx1"/>
                </a:solidFill>
                <a:latin typeface="+mn-lt"/>
              </a:rPr>
              <a:t>Né d’un </a:t>
            </a:r>
            <a:r>
              <a:rPr lang="en-CA" dirty="0" err="1" smtClean="0">
                <a:solidFill>
                  <a:schemeClr val="tx1"/>
                </a:solidFill>
                <a:latin typeface="+mn-lt"/>
              </a:rPr>
              <a:t>père</a:t>
            </a:r>
            <a:r>
              <a:rPr lang="en-CA" dirty="0" smtClean="0">
                <a:solidFill>
                  <a:schemeClr val="tx1"/>
                </a:solidFill>
                <a:latin typeface="+mn-lt"/>
              </a:rPr>
              <a:t> </a:t>
            </a:r>
            <a:r>
              <a:rPr lang="en-CA" b="1" dirty="0" err="1" smtClean="0">
                <a:solidFill>
                  <a:schemeClr val="tx1"/>
                </a:solidFill>
                <a:latin typeface="+mn-lt"/>
              </a:rPr>
              <a:t>Syrien</a:t>
            </a:r>
            <a:r>
              <a:rPr lang="en-CA" dirty="0" smtClean="0">
                <a:solidFill>
                  <a:schemeClr val="tx1"/>
                </a:solidFill>
                <a:latin typeface="+mn-lt"/>
              </a:rPr>
              <a:t> et </a:t>
            </a:r>
            <a:r>
              <a:rPr lang="en-CA" dirty="0" err="1" smtClean="0">
                <a:solidFill>
                  <a:schemeClr val="tx1"/>
                </a:solidFill>
                <a:latin typeface="+mn-lt"/>
              </a:rPr>
              <a:t>d’une</a:t>
            </a:r>
            <a:r>
              <a:rPr lang="en-CA" dirty="0" smtClean="0">
                <a:solidFill>
                  <a:schemeClr val="tx1"/>
                </a:solidFill>
                <a:latin typeface="+mn-lt"/>
              </a:rPr>
              <a:t> </a:t>
            </a:r>
            <a:r>
              <a:rPr lang="en-CA" dirty="0" err="1" smtClean="0">
                <a:solidFill>
                  <a:schemeClr val="tx1"/>
                </a:solidFill>
                <a:latin typeface="+mn-lt"/>
              </a:rPr>
              <a:t>mère</a:t>
            </a:r>
            <a:r>
              <a:rPr lang="en-CA" dirty="0" smtClean="0">
                <a:solidFill>
                  <a:schemeClr val="tx1"/>
                </a:solidFill>
                <a:latin typeface="+mn-lt"/>
              </a:rPr>
              <a:t> </a:t>
            </a:r>
            <a:r>
              <a:rPr lang="en-CA" dirty="0" err="1" smtClean="0">
                <a:solidFill>
                  <a:schemeClr val="tx1"/>
                </a:solidFill>
                <a:latin typeface="+mn-lt"/>
              </a:rPr>
              <a:t>américaine</a:t>
            </a:r>
            <a:endParaRPr lang="fr-CA" dirty="0">
              <a:solidFill>
                <a:schemeClr val="tx1"/>
              </a:solidFill>
              <a:latin typeface="+mn-lt"/>
            </a:endParaRPr>
          </a:p>
        </p:txBody>
      </p:sp>
      <p:pic>
        <p:nvPicPr>
          <p:cNvPr id="4" name="Image 3" descr="rita_2010_logo_transparent_coul_avec_url.png"/>
          <p:cNvPicPr>
            <a:picLocks noChangeAspect="1"/>
          </p:cNvPicPr>
          <p:nvPr>
            <p:custDataLst>
              <p:tags r:id="rId3"/>
            </p:custDataLst>
          </p:nvPr>
        </p:nvPicPr>
        <p:blipFill>
          <a:blip r:embed="rId6" cstate="print"/>
          <a:stretch>
            <a:fillRect/>
          </a:stretch>
        </p:blipFill>
        <p:spPr>
          <a:xfrm>
            <a:off x="0" y="4985792"/>
            <a:ext cx="2846781" cy="1872208"/>
          </a:xfrm>
          <a:prstGeom prst="rect">
            <a:avLst/>
          </a:prstGeom>
        </p:spPr>
      </p:pic>
      <p:pic>
        <p:nvPicPr>
          <p:cNvPr id="3075" name="Picture 3" descr="T:\Rita\Animations_ et_ activites_ terrain\Animations\RÉFUGIES\Images\Steve-Jobs-.jpg"/>
          <p:cNvPicPr>
            <a:picLocks noChangeAspect="1" noChangeArrowheads="1"/>
          </p:cNvPicPr>
          <p:nvPr>
            <p:custDataLst>
              <p:tags r:id="rId4"/>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927823" y="1772816"/>
            <a:ext cx="3449416" cy="3449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6447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custDataLst>
              <p:tags r:id="rId1"/>
            </p:custDataLst>
          </p:nvPr>
        </p:nvSpPr>
        <p:spPr>
          <a:xfrm>
            <a:off x="539552" y="620688"/>
            <a:ext cx="8229600" cy="852736"/>
          </a:xfrm>
        </p:spPr>
        <p:txBody>
          <a:bodyPr>
            <a:normAutofit fontScale="90000"/>
          </a:bodyPr>
          <a:lstStyle/>
          <a:p>
            <a:pPr algn="ctr">
              <a:lnSpc>
                <a:spcPct val="100000"/>
              </a:lnSpc>
            </a:pPr>
            <a:r>
              <a:rPr lang="fr-CA" sz="3600" b="1" dirty="0" smtClean="0">
                <a:solidFill>
                  <a:srgbClr val="FFFF00"/>
                </a:solidFill>
                <a:effectLst/>
              </a:rPr>
              <a:t>Ces </a:t>
            </a:r>
            <a:r>
              <a:rPr lang="fr-CA" sz="3600" b="1" dirty="0">
                <a:solidFill>
                  <a:srgbClr val="FFFF00"/>
                </a:solidFill>
                <a:effectLst/>
              </a:rPr>
              <a:t>personnalités d’origine </a:t>
            </a:r>
            <a:r>
              <a:rPr lang="fr-CA" sz="3600" b="1" dirty="0" smtClean="0">
                <a:solidFill>
                  <a:srgbClr val="FFFF00"/>
                </a:solidFill>
                <a:effectLst/>
              </a:rPr>
              <a:t>syrienne que nous connaissons bien! </a:t>
            </a:r>
            <a:endParaRPr lang="fr-CA" sz="3600" dirty="0">
              <a:solidFill>
                <a:srgbClr val="FFFF00"/>
              </a:solidFill>
            </a:endParaRPr>
          </a:p>
        </p:txBody>
      </p:sp>
      <p:sp>
        <p:nvSpPr>
          <p:cNvPr id="3" name="Espace réservé du contenu 2"/>
          <p:cNvSpPr>
            <a:spLocks noGrp="1"/>
          </p:cNvSpPr>
          <p:nvPr>
            <p:ph idx="1"/>
            <p:custDataLst>
              <p:tags r:id="rId2"/>
            </p:custDataLst>
          </p:nvPr>
        </p:nvSpPr>
        <p:spPr>
          <a:xfrm>
            <a:off x="3563888" y="1600200"/>
            <a:ext cx="5122912" cy="4525963"/>
          </a:xfrm>
        </p:spPr>
        <p:txBody>
          <a:bodyPr/>
          <a:lstStyle/>
          <a:p>
            <a:pPr marL="0" indent="0" algn="ctr">
              <a:buNone/>
            </a:pPr>
            <a:r>
              <a:rPr lang="lt-LT" b="1" dirty="0">
                <a:solidFill>
                  <a:srgbClr val="FFFF00"/>
                </a:solidFill>
                <a:latin typeface="+mn-lt"/>
              </a:rPr>
              <a:t>René Angėlil </a:t>
            </a:r>
            <a:endParaRPr lang="en-CA" b="1" dirty="0" smtClean="0">
              <a:solidFill>
                <a:srgbClr val="FFFF00"/>
              </a:solidFill>
              <a:latin typeface="+mn-lt"/>
            </a:endParaRPr>
          </a:p>
          <a:p>
            <a:pPr marL="0" indent="0" algn="ctr">
              <a:buNone/>
            </a:pPr>
            <a:r>
              <a:rPr lang="en-CA" sz="1800" b="1" dirty="0" smtClean="0">
                <a:solidFill>
                  <a:schemeClr val="tx1"/>
                </a:solidFill>
                <a:latin typeface="+mn-lt"/>
              </a:rPr>
              <a:t>Grand agent </a:t>
            </a:r>
            <a:r>
              <a:rPr lang="en-CA" sz="1800" b="1" dirty="0" err="1" smtClean="0">
                <a:solidFill>
                  <a:schemeClr val="tx1"/>
                </a:solidFill>
                <a:latin typeface="+mn-lt"/>
              </a:rPr>
              <a:t>d’artiste</a:t>
            </a:r>
            <a:r>
              <a:rPr lang="en-CA" sz="1800" b="1" dirty="0" smtClean="0">
                <a:solidFill>
                  <a:schemeClr val="tx1"/>
                </a:solidFill>
                <a:latin typeface="+mn-lt"/>
              </a:rPr>
              <a:t> et </a:t>
            </a:r>
            <a:r>
              <a:rPr lang="en-CA" sz="1800" b="1" dirty="0" err="1" smtClean="0">
                <a:solidFill>
                  <a:schemeClr val="tx1"/>
                </a:solidFill>
                <a:latin typeface="+mn-lt"/>
              </a:rPr>
              <a:t>mari</a:t>
            </a:r>
            <a:r>
              <a:rPr lang="en-CA" sz="1800" b="1" dirty="0" smtClean="0">
                <a:solidFill>
                  <a:schemeClr val="tx1"/>
                </a:solidFill>
                <a:latin typeface="+mn-lt"/>
              </a:rPr>
              <a:t> de la célèbre Céline Dion</a:t>
            </a:r>
          </a:p>
          <a:p>
            <a:pPr marL="0" indent="0" algn="ctr">
              <a:buNone/>
            </a:pPr>
            <a:endParaRPr lang="en-CA" dirty="0" smtClean="0">
              <a:solidFill>
                <a:schemeClr val="tx1"/>
              </a:solidFill>
              <a:latin typeface="+mn-lt"/>
            </a:endParaRPr>
          </a:p>
          <a:p>
            <a:pPr marL="0" indent="0" algn="ctr">
              <a:buNone/>
            </a:pPr>
            <a:r>
              <a:rPr lang="fr-CA" dirty="0">
                <a:solidFill>
                  <a:schemeClr val="tx1"/>
                </a:solidFill>
                <a:latin typeface="+mn-lt"/>
              </a:rPr>
              <a:t>N</a:t>
            </a:r>
            <a:r>
              <a:rPr lang="fr-CA" dirty="0" smtClean="0">
                <a:solidFill>
                  <a:schemeClr val="tx1"/>
                </a:solidFill>
                <a:latin typeface="+mn-lt"/>
              </a:rPr>
              <a:t>é </a:t>
            </a:r>
            <a:r>
              <a:rPr lang="fr-CA" dirty="0">
                <a:solidFill>
                  <a:schemeClr val="tx1"/>
                </a:solidFill>
                <a:latin typeface="+mn-lt"/>
              </a:rPr>
              <a:t>d'un père d'origine </a:t>
            </a:r>
            <a:r>
              <a:rPr lang="fr-CA" b="1" dirty="0" smtClean="0">
                <a:solidFill>
                  <a:schemeClr val="tx1"/>
                </a:solidFill>
                <a:latin typeface="+mn-lt"/>
              </a:rPr>
              <a:t>syrienne</a:t>
            </a:r>
            <a:r>
              <a:rPr lang="fr-CA" dirty="0">
                <a:solidFill>
                  <a:schemeClr val="tx1"/>
                </a:solidFill>
                <a:latin typeface="+mn-lt"/>
              </a:rPr>
              <a:t> </a:t>
            </a:r>
            <a:r>
              <a:rPr lang="fr-CA" dirty="0" smtClean="0">
                <a:solidFill>
                  <a:schemeClr val="tx1"/>
                </a:solidFill>
                <a:latin typeface="+mn-lt"/>
              </a:rPr>
              <a:t>et </a:t>
            </a:r>
            <a:r>
              <a:rPr lang="fr-CA" dirty="0">
                <a:solidFill>
                  <a:schemeClr val="tx1"/>
                </a:solidFill>
                <a:latin typeface="+mn-lt"/>
              </a:rPr>
              <a:t>d'une mère canadienne d'origine </a:t>
            </a:r>
            <a:r>
              <a:rPr lang="fr-CA" dirty="0" smtClean="0">
                <a:solidFill>
                  <a:schemeClr val="tx1"/>
                </a:solidFill>
                <a:latin typeface="+mn-lt"/>
              </a:rPr>
              <a:t>libanaise</a:t>
            </a:r>
            <a:endParaRPr lang="fr-CA" dirty="0">
              <a:solidFill>
                <a:schemeClr val="tx1"/>
              </a:solidFill>
              <a:latin typeface="+mn-lt"/>
            </a:endParaRPr>
          </a:p>
        </p:txBody>
      </p:sp>
      <p:pic>
        <p:nvPicPr>
          <p:cNvPr id="4" name="Image 3" descr="rita_2010_logo_transparent_coul_avec_url.png"/>
          <p:cNvPicPr>
            <a:picLocks noChangeAspect="1"/>
          </p:cNvPicPr>
          <p:nvPr>
            <p:custDataLst>
              <p:tags r:id="rId3"/>
            </p:custDataLst>
          </p:nvPr>
        </p:nvPicPr>
        <p:blipFill>
          <a:blip r:embed="rId7" cstate="print"/>
          <a:stretch>
            <a:fillRect/>
          </a:stretch>
        </p:blipFill>
        <p:spPr>
          <a:xfrm>
            <a:off x="6601538" y="4985792"/>
            <a:ext cx="2846781" cy="1872208"/>
          </a:xfrm>
          <a:prstGeom prst="rect">
            <a:avLst/>
          </a:prstGeom>
        </p:spPr>
      </p:pic>
      <p:pic>
        <p:nvPicPr>
          <p:cNvPr id="4098" name="Picture 2" descr="T:\Rita\Animations_ et_ activites_ terrain\Animations\RÉFUGIES\Images\reneangelilcandrecornelier.jpg.jpeg"/>
          <p:cNvPicPr>
            <a:picLocks noChangeAspect="1" noChangeArrowheads="1"/>
          </p:cNvPicPr>
          <p:nvPr>
            <p:custDataLst>
              <p:tags r:id="rId4"/>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469107" y="1700808"/>
            <a:ext cx="2736304" cy="357429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T:\Rita\Animations_ et_ activites_ terrain\Animations\RÉFUGIES\Images\Celine-Dion-et-Rene-Angelil_exact1024x768_l.jpg"/>
          <p:cNvPicPr>
            <a:picLocks noChangeAspect="1" noChangeArrowheads="1"/>
          </p:cNvPicPr>
          <p:nvPr>
            <p:custDataLst>
              <p:tags r:id="rId5"/>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467544" y="4575595"/>
            <a:ext cx="2736304" cy="1942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8331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custDataLst>
              <p:tags r:id="rId1"/>
            </p:custDataLst>
          </p:nvPr>
        </p:nvSpPr>
        <p:spPr>
          <a:xfrm>
            <a:off x="539552" y="620688"/>
            <a:ext cx="8229600" cy="852736"/>
          </a:xfrm>
        </p:spPr>
        <p:txBody>
          <a:bodyPr>
            <a:normAutofit fontScale="90000"/>
          </a:bodyPr>
          <a:lstStyle/>
          <a:p>
            <a:pPr algn="ctr">
              <a:lnSpc>
                <a:spcPct val="100000"/>
              </a:lnSpc>
            </a:pPr>
            <a:r>
              <a:rPr lang="fr-CA" sz="3600" b="1" dirty="0" smtClean="0">
                <a:solidFill>
                  <a:srgbClr val="FFFF00"/>
                </a:solidFill>
                <a:effectLst/>
              </a:rPr>
              <a:t>Ces </a:t>
            </a:r>
            <a:r>
              <a:rPr lang="fr-CA" sz="3600" b="1" dirty="0">
                <a:solidFill>
                  <a:srgbClr val="FFFF00"/>
                </a:solidFill>
                <a:effectLst/>
              </a:rPr>
              <a:t>personnalités d’origine </a:t>
            </a:r>
            <a:r>
              <a:rPr lang="fr-CA" sz="3600" b="1" dirty="0" smtClean="0">
                <a:solidFill>
                  <a:srgbClr val="FFFF00"/>
                </a:solidFill>
                <a:effectLst/>
              </a:rPr>
              <a:t>syrienne que nous connaissons bien! </a:t>
            </a:r>
            <a:endParaRPr lang="fr-CA" sz="3600" dirty="0">
              <a:solidFill>
                <a:srgbClr val="FFFF00"/>
              </a:solidFill>
            </a:endParaRPr>
          </a:p>
        </p:txBody>
      </p:sp>
      <p:sp>
        <p:nvSpPr>
          <p:cNvPr id="3" name="Espace réservé du contenu 2"/>
          <p:cNvSpPr>
            <a:spLocks noGrp="1"/>
          </p:cNvSpPr>
          <p:nvPr>
            <p:ph idx="1"/>
            <p:custDataLst>
              <p:tags r:id="rId2"/>
            </p:custDataLst>
          </p:nvPr>
        </p:nvSpPr>
        <p:spPr>
          <a:xfrm>
            <a:off x="457200" y="1600200"/>
            <a:ext cx="3898776" cy="4525963"/>
          </a:xfrm>
        </p:spPr>
        <p:txBody>
          <a:bodyPr/>
          <a:lstStyle/>
          <a:p>
            <a:pPr marL="0" indent="0" algn="ctr">
              <a:buNone/>
            </a:pPr>
            <a:r>
              <a:rPr lang="en-CA" b="1" dirty="0" smtClean="0">
                <a:solidFill>
                  <a:srgbClr val="FFFF00"/>
                </a:solidFill>
                <a:latin typeface="+mn-lt"/>
              </a:rPr>
              <a:t>Mika </a:t>
            </a:r>
          </a:p>
          <a:p>
            <a:pPr marL="0" indent="0" algn="ctr">
              <a:buNone/>
            </a:pPr>
            <a:r>
              <a:rPr lang="en-CA" sz="1800" b="1" dirty="0" err="1" smtClean="0">
                <a:solidFill>
                  <a:schemeClr val="tx1"/>
                </a:solidFill>
                <a:latin typeface="+mn-lt"/>
              </a:rPr>
              <a:t>Chanteur</a:t>
            </a:r>
            <a:r>
              <a:rPr lang="en-CA" sz="1800" b="1" dirty="0" smtClean="0">
                <a:solidFill>
                  <a:schemeClr val="tx1"/>
                </a:solidFill>
                <a:latin typeface="+mn-lt"/>
              </a:rPr>
              <a:t> </a:t>
            </a:r>
            <a:r>
              <a:rPr lang="en-CA" sz="1800" b="1" dirty="0" err="1" smtClean="0">
                <a:solidFill>
                  <a:schemeClr val="tx1"/>
                </a:solidFill>
                <a:latin typeface="+mn-lt"/>
              </a:rPr>
              <a:t>populaire</a:t>
            </a:r>
            <a:endParaRPr lang="en-CA" sz="1800" b="1" dirty="0" smtClean="0">
              <a:solidFill>
                <a:schemeClr val="tx1"/>
              </a:solidFill>
              <a:latin typeface="+mn-lt"/>
            </a:endParaRPr>
          </a:p>
          <a:p>
            <a:pPr marL="0" indent="0" algn="ctr">
              <a:buNone/>
            </a:pPr>
            <a:endParaRPr lang="en-CA" dirty="0" smtClean="0">
              <a:solidFill>
                <a:schemeClr val="tx1"/>
              </a:solidFill>
              <a:latin typeface="+mn-lt"/>
            </a:endParaRPr>
          </a:p>
          <a:p>
            <a:pPr marL="0" indent="0" algn="ctr">
              <a:buNone/>
            </a:pPr>
            <a:r>
              <a:rPr lang="fr-CA" dirty="0" smtClean="0">
                <a:solidFill>
                  <a:schemeClr val="tx1"/>
                </a:solidFill>
                <a:latin typeface="+mn-lt"/>
              </a:rPr>
              <a:t>Né à</a:t>
            </a:r>
            <a:r>
              <a:rPr lang="fr-CA" dirty="0">
                <a:solidFill>
                  <a:schemeClr val="tx1"/>
                </a:solidFill>
                <a:latin typeface="+mn-lt"/>
              </a:rPr>
              <a:t> </a:t>
            </a:r>
            <a:r>
              <a:rPr lang="fr-CA" b="1" dirty="0" smtClean="0">
                <a:solidFill>
                  <a:schemeClr val="tx1"/>
                </a:solidFill>
                <a:latin typeface="+mn-lt"/>
              </a:rPr>
              <a:t>Beyrouth</a:t>
            </a:r>
            <a:r>
              <a:rPr lang="fr-CA" dirty="0" smtClean="0">
                <a:solidFill>
                  <a:schemeClr val="tx1"/>
                </a:solidFill>
                <a:latin typeface="+mn-lt"/>
              </a:rPr>
              <a:t> d'une </a:t>
            </a:r>
            <a:r>
              <a:rPr lang="fr-CA" dirty="0">
                <a:solidFill>
                  <a:schemeClr val="tx1"/>
                </a:solidFill>
                <a:latin typeface="+mn-lt"/>
              </a:rPr>
              <a:t>mère libanaise d'origine syrienne et d'un père </a:t>
            </a:r>
            <a:r>
              <a:rPr lang="fr-CA" dirty="0" smtClean="0">
                <a:solidFill>
                  <a:schemeClr val="tx1"/>
                </a:solidFill>
                <a:latin typeface="+mn-lt"/>
              </a:rPr>
              <a:t>américain.</a:t>
            </a:r>
            <a:endParaRPr lang="fr-CA" dirty="0">
              <a:solidFill>
                <a:schemeClr val="tx1"/>
              </a:solidFill>
              <a:latin typeface="+mn-lt"/>
            </a:endParaRPr>
          </a:p>
        </p:txBody>
      </p:sp>
      <p:pic>
        <p:nvPicPr>
          <p:cNvPr id="4" name="Image 3" descr="rita_2010_logo_transparent_coul_avec_url.png"/>
          <p:cNvPicPr>
            <a:picLocks noChangeAspect="1"/>
          </p:cNvPicPr>
          <p:nvPr>
            <p:custDataLst>
              <p:tags r:id="rId3"/>
            </p:custDataLst>
          </p:nvPr>
        </p:nvPicPr>
        <p:blipFill>
          <a:blip r:embed="rId6" cstate="print"/>
          <a:stretch>
            <a:fillRect/>
          </a:stretch>
        </p:blipFill>
        <p:spPr>
          <a:xfrm>
            <a:off x="0" y="4985792"/>
            <a:ext cx="2846781" cy="1872208"/>
          </a:xfrm>
          <a:prstGeom prst="rect">
            <a:avLst/>
          </a:prstGeom>
        </p:spPr>
      </p:pic>
      <p:pic>
        <p:nvPicPr>
          <p:cNvPr id="5122" name="Picture 2" descr="T:\Rita\Animations_ et_ activites_ terrain\Animations\RÉFUGIES\Images\Mika_max1024x768.jpg"/>
          <p:cNvPicPr>
            <a:picLocks noChangeAspect="1" noChangeArrowheads="1"/>
          </p:cNvPicPr>
          <p:nvPr>
            <p:custDataLst>
              <p:tags r:id="rId4"/>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644008" y="2276872"/>
            <a:ext cx="4273153" cy="3205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4231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custDataLst>
              <p:tags r:id="rId1"/>
            </p:custDataLst>
          </p:nvPr>
        </p:nvSpPr>
        <p:spPr>
          <a:xfrm>
            <a:off x="539552" y="620688"/>
            <a:ext cx="8229600" cy="852736"/>
          </a:xfrm>
        </p:spPr>
        <p:txBody>
          <a:bodyPr>
            <a:normAutofit fontScale="90000"/>
          </a:bodyPr>
          <a:lstStyle/>
          <a:p>
            <a:pPr algn="ctr">
              <a:lnSpc>
                <a:spcPct val="100000"/>
              </a:lnSpc>
            </a:pPr>
            <a:r>
              <a:rPr lang="fr-CA" sz="3600" b="1" dirty="0" smtClean="0">
                <a:solidFill>
                  <a:srgbClr val="FFFF00"/>
                </a:solidFill>
                <a:effectLst/>
              </a:rPr>
              <a:t>Ces </a:t>
            </a:r>
            <a:r>
              <a:rPr lang="fr-CA" sz="3600" b="1" dirty="0">
                <a:solidFill>
                  <a:srgbClr val="FFFF00"/>
                </a:solidFill>
                <a:effectLst/>
              </a:rPr>
              <a:t>personnalités d’origine </a:t>
            </a:r>
            <a:r>
              <a:rPr lang="fr-CA" sz="3600" b="1" dirty="0" smtClean="0">
                <a:solidFill>
                  <a:srgbClr val="FFFF00"/>
                </a:solidFill>
                <a:effectLst/>
              </a:rPr>
              <a:t>syrienne que nous connaissons bien! </a:t>
            </a:r>
            <a:endParaRPr lang="fr-CA" sz="3600" dirty="0">
              <a:solidFill>
                <a:srgbClr val="FFFF00"/>
              </a:solidFill>
            </a:endParaRPr>
          </a:p>
        </p:txBody>
      </p:sp>
      <p:sp>
        <p:nvSpPr>
          <p:cNvPr id="3" name="Espace réservé du contenu 2"/>
          <p:cNvSpPr>
            <a:spLocks noGrp="1"/>
          </p:cNvSpPr>
          <p:nvPr>
            <p:ph idx="1"/>
            <p:custDataLst>
              <p:tags r:id="rId2"/>
            </p:custDataLst>
          </p:nvPr>
        </p:nvSpPr>
        <p:spPr>
          <a:xfrm>
            <a:off x="3707904" y="1916089"/>
            <a:ext cx="5040560" cy="3529136"/>
          </a:xfrm>
        </p:spPr>
        <p:txBody>
          <a:bodyPr/>
          <a:lstStyle/>
          <a:p>
            <a:pPr marL="0" indent="0" algn="ctr">
              <a:buNone/>
            </a:pPr>
            <a:r>
              <a:rPr lang="fr-CA" b="1" dirty="0" smtClean="0">
                <a:solidFill>
                  <a:srgbClr val="FFFF00"/>
                </a:solidFill>
                <a:latin typeface="+mn-lt"/>
              </a:rPr>
              <a:t>Rima </a:t>
            </a:r>
            <a:r>
              <a:rPr lang="fr-CA" b="1" dirty="0" err="1">
                <a:solidFill>
                  <a:srgbClr val="FFFF00"/>
                </a:solidFill>
                <a:latin typeface="+mn-lt"/>
              </a:rPr>
              <a:t>Elkouri</a:t>
            </a:r>
            <a:endParaRPr lang="en-CA" dirty="0" smtClean="0">
              <a:solidFill>
                <a:srgbClr val="FFFF00"/>
              </a:solidFill>
              <a:latin typeface="+mn-lt"/>
            </a:endParaRPr>
          </a:p>
          <a:p>
            <a:pPr marL="0" indent="0" algn="ctr">
              <a:buNone/>
            </a:pPr>
            <a:r>
              <a:rPr lang="en-CA" dirty="0" smtClean="0">
                <a:solidFill>
                  <a:schemeClr val="tx1"/>
                </a:solidFill>
                <a:latin typeface="+mn-lt"/>
              </a:rPr>
              <a:t>C</a:t>
            </a:r>
            <a:r>
              <a:rPr lang="fr-CA" dirty="0" err="1" smtClean="0">
                <a:solidFill>
                  <a:schemeClr val="tx1"/>
                </a:solidFill>
                <a:latin typeface="+mn-lt"/>
              </a:rPr>
              <a:t>hroniqueuse</a:t>
            </a:r>
            <a:r>
              <a:rPr lang="fr-CA" dirty="0" smtClean="0">
                <a:solidFill>
                  <a:schemeClr val="tx1"/>
                </a:solidFill>
                <a:latin typeface="+mn-lt"/>
              </a:rPr>
              <a:t> </a:t>
            </a:r>
            <a:r>
              <a:rPr lang="fr-CA" dirty="0">
                <a:solidFill>
                  <a:schemeClr val="tx1"/>
                </a:solidFill>
                <a:latin typeface="+mn-lt"/>
              </a:rPr>
              <a:t>au journal La </a:t>
            </a:r>
            <a:r>
              <a:rPr lang="fr-CA" dirty="0" smtClean="0">
                <a:solidFill>
                  <a:schemeClr val="tx1"/>
                </a:solidFill>
                <a:latin typeface="+mn-lt"/>
              </a:rPr>
              <a:t>Presse</a:t>
            </a:r>
          </a:p>
          <a:p>
            <a:pPr marL="0" indent="0" algn="ctr">
              <a:buNone/>
            </a:pPr>
            <a:endParaRPr lang="fr-CA" dirty="0" smtClean="0">
              <a:solidFill>
                <a:schemeClr val="tx1"/>
              </a:solidFill>
              <a:latin typeface="+mn-lt"/>
            </a:endParaRPr>
          </a:p>
          <a:p>
            <a:pPr marL="0" indent="0" algn="ctr">
              <a:buNone/>
            </a:pPr>
            <a:r>
              <a:rPr lang="fr-CA" dirty="0" smtClean="0">
                <a:solidFill>
                  <a:schemeClr val="tx1"/>
                </a:solidFill>
                <a:latin typeface="+mn-lt"/>
              </a:rPr>
              <a:t>Née d’une </a:t>
            </a:r>
            <a:r>
              <a:rPr lang="fr-CA" dirty="0">
                <a:solidFill>
                  <a:schemeClr val="tx1"/>
                </a:solidFill>
                <a:latin typeface="+mn-lt"/>
              </a:rPr>
              <a:t>mère syrienne, d’un père d’origine </a:t>
            </a:r>
            <a:r>
              <a:rPr lang="fr-CA" dirty="0" smtClean="0">
                <a:solidFill>
                  <a:schemeClr val="tx1"/>
                </a:solidFill>
                <a:latin typeface="+mn-lt"/>
              </a:rPr>
              <a:t>libanaise.</a:t>
            </a:r>
          </a:p>
          <a:p>
            <a:pPr marL="0" indent="0">
              <a:buNone/>
            </a:pPr>
            <a:endParaRPr lang="fr-CA" dirty="0"/>
          </a:p>
        </p:txBody>
      </p:sp>
      <p:pic>
        <p:nvPicPr>
          <p:cNvPr id="4" name="Image 3" descr="rita_2010_logo_transparent_coul_avec_url.png"/>
          <p:cNvPicPr>
            <a:picLocks noChangeAspect="1"/>
          </p:cNvPicPr>
          <p:nvPr>
            <p:custDataLst>
              <p:tags r:id="rId3"/>
            </p:custDataLst>
          </p:nvPr>
        </p:nvPicPr>
        <p:blipFill>
          <a:blip r:embed="rId6" cstate="print"/>
          <a:stretch>
            <a:fillRect/>
          </a:stretch>
        </p:blipFill>
        <p:spPr>
          <a:xfrm>
            <a:off x="467544" y="4912593"/>
            <a:ext cx="2846781" cy="1872208"/>
          </a:xfrm>
          <a:prstGeom prst="rect">
            <a:avLst/>
          </a:prstGeom>
        </p:spPr>
      </p:pic>
      <p:pic>
        <p:nvPicPr>
          <p:cNvPr id="6146" name="Picture 2" descr="T:\Rita\Animations_ et_ activites_ terrain\Animations\RÉFUGIES\Images\RIMA.png"/>
          <p:cNvPicPr>
            <a:picLocks noChangeAspect="1" noChangeArrowheads="1"/>
          </p:cNvPicPr>
          <p:nvPr>
            <p:custDataLst>
              <p:tags r:id="rId4"/>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612576" y="1888257"/>
            <a:ext cx="4530124"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5835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custDataLst>
              <p:tags r:id="rId1"/>
            </p:custDataLst>
          </p:nvPr>
        </p:nvSpPr>
        <p:spPr>
          <a:xfrm>
            <a:off x="539552" y="620688"/>
            <a:ext cx="8229600" cy="852736"/>
          </a:xfrm>
        </p:spPr>
        <p:txBody>
          <a:bodyPr>
            <a:normAutofit fontScale="90000"/>
          </a:bodyPr>
          <a:lstStyle/>
          <a:p>
            <a:pPr algn="ctr">
              <a:lnSpc>
                <a:spcPct val="100000"/>
              </a:lnSpc>
            </a:pPr>
            <a:r>
              <a:rPr lang="fr-CA" sz="3600" b="1" dirty="0" smtClean="0">
                <a:solidFill>
                  <a:srgbClr val="FFFF00"/>
                </a:solidFill>
                <a:effectLst/>
              </a:rPr>
              <a:t>Ces </a:t>
            </a:r>
            <a:r>
              <a:rPr lang="fr-CA" sz="3600" b="1" dirty="0">
                <a:solidFill>
                  <a:srgbClr val="FFFF00"/>
                </a:solidFill>
                <a:effectLst/>
              </a:rPr>
              <a:t>personnalités d’origine </a:t>
            </a:r>
            <a:r>
              <a:rPr lang="fr-CA" sz="3600" b="1" dirty="0" smtClean="0">
                <a:solidFill>
                  <a:srgbClr val="FFFF00"/>
                </a:solidFill>
                <a:effectLst/>
              </a:rPr>
              <a:t>syrienne que nous connaissons bien! </a:t>
            </a:r>
            <a:endParaRPr lang="fr-CA" sz="3600" dirty="0">
              <a:solidFill>
                <a:srgbClr val="FFFF00"/>
              </a:solidFill>
            </a:endParaRPr>
          </a:p>
        </p:txBody>
      </p:sp>
      <p:sp>
        <p:nvSpPr>
          <p:cNvPr id="3" name="Espace réservé du contenu 2"/>
          <p:cNvSpPr>
            <a:spLocks noGrp="1"/>
          </p:cNvSpPr>
          <p:nvPr>
            <p:ph idx="1"/>
            <p:custDataLst>
              <p:tags r:id="rId2"/>
            </p:custDataLst>
          </p:nvPr>
        </p:nvSpPr>
        <p:spPr>
          <a:xfrm>
            <a:off x="457200" y="1600200"/>
            <a:ext cx="5020868" cy="4525963"/>
          </a:xfrm>
        </p:spPr>
        <p:txBody>
          <a:bodyPr>
            <a:normAutofit/>
          </a:bodyPr>
          <a:lstStyle/>
          <a:p>
            <a:pPr marL="0" indent="0" algn="ctr">
              <a:buNone/>
            </a:pPr>
            <a:r>
              <a:rPr lang="en-CA" b="1" dirty="0" smtClean="0">
                <a:solidFill>
                  <a:srgbClr val="FFFF00"/>
                </a:solidFill>
                <a:latin typeface="+mn-lt"/>
              </a:rPr>
              <a:t>Sam </a:t>
            </a:r>
            <a:r>
              <a:rPr lang="en-CA" b="1" dirty="0" err="1" smtClean="0">
                <a:solidFill>
                  <a:srgbClr val="FFFF00"/>
                </a:solidFill>
                <a:latin typeface="+mn-lt"/>
              </a:rPr>
              <a:t>Hamad</a:t>
            </a:r>
            <a:endParaRPr lang="en-CA" b="1" dirty="0" smtClean="0">
              <a:solidFill>
                <a:srgbClr val="FFFF00"/>
              </a:solidFill>
              <a:latin typeface="+mn-lt"/>
            </a:endParaRPr>
          </a:p>
          <a:p>
            <a:pPr marL="0" indent="0">
              <a:buNone/>
            </a:pPr>
            <a:r>
              <a:rPr lang="en-CA" sz="1800" b="1" dirty="0">
                <a:solidFill>
                  <a:schemeClr val="tx1"/>
                </a:solidFill>
                <a:latin typeface="+mn-lt"/>
              </a:rPr>
              <a:t>M</a:t>
            </a:r>
            <a:r>
              <a:rPr lang="fr-CA" sz="1800" b="1" dirty="0" err="1" smtClean="0">
                <a:solidFill>
                  <a:schemeClr val="tx1"/>
                </a:solidFill>
                <a:latin typeface="+mn-lt"/>
              </a:rPr>
              <a:t>inistre</a:t>
            </a:r>
            <a:r>
              <a:rPr lang="fr-CA" sz="1800" b="1" dirty="0" smtClean="0">
                <a:solidFill>
                  <a:schemeClr val="tx1"/>
                </a:solidFill>
                <a:latin typeface="+mn-lt"/>
              </a:rPr>
              <a:t> </a:t>
            </a:r>
            <a:r>
              <a:rPr lang="fr-CA" sz="1800" b="1" dirty="0">
                <a:solidFill>
                  <a:schemeClr val="tx1"/>
                </a:solidFill>
                <a:latin typeface="+mn-lt"/>
              </a:rPr>
              <a:t>de l’Emploi et de la Solidarité sociale </a:t>
            </a:r>
            <a:r>
              <a:rPr lang="fr-CA" sz="1800" b="1" dirty="0" smtClean="0">
                <a:solidFill>
                  <a:schemeClr val="tx1"/>
                </a:solidFill>
                <a:latin typeface="+mn-lt"/>
              </a:rPr>
              <a:t>du Québec</a:t>
            </a:r>
            <a:endParaRPr lang="en-CA" sz="1800" b="1" dirty="0">
              <a:solidFill>
                <a:schemeClr val="tx1"/>
              </a:solidFill>
              <a:latin typeface="+mn-lt"/>
            </a:endParaRPr>
          </a:p>
          <a:p>
            <a:pPr marL="0" indent="0">
              <a:buNone/>
            </a:pPr>
            <a:endParaRPr lang="en-CA" dirty="0" smtClean="0">
              <a:solidFill>
                <a:schemeClr val="tx1"/>
              </a:solidFill>
              <a:latin typeface="+mn-lt"/>
            </a:endParaRPr>
          </a:p>
          <a:p>
            <a:pPr marL="0" indent="0">
              <a:buNone/>
            </a:pPr>
            <a:r>
              <a:rPr lang="fr-CA" dirty="0" smtClean="0">
                <a:solidFill>
                  <a:schemeClr val="tx1"/>
                </a:solidFill>
                <a:latin typeface="+mn-lt"/>
              </a:rPr>
              <a:t>D'origine </a:t>
            </a:r>
            <a:r>
              <a:rPr lang="fr-CA" dirty="0">
                <a:solidFill>
                  <a:schemeClr val="tx1"/>
                </a:solidFill>
                <a:latin typeface="+mn-lt"/>
              </a:rPr>
              <a:t>syrienne, il est le premier Québécois d'origine arabe à accéder au Cabinet des ministres de la province.</a:t>
            </a:r>
          </a:p>
        </p:txBody>
      </p:sp>
      <p:pic>
        <p:nvPicPr>
          <p:cNvPr id="4" name="Image 3" descr="rita_2010_logo_transparent_coul_avec_url.png"/>
          <p:cNvPicPr>
            <a:picLocks noChangeAspect="1"/>
          </p:cNvPicPr>
          <p:nvPr>
            <p:custDataLst>
              <p:tags r:id="rId3"/>
            </p:custDataLst>
          </p:nvPr>
        </p:nvPicPr>
        <p:blipFill>
          <a:blip r:embed="rId6" cstate="print"/>
          <a:stretch>
            <a:fillRect/>
          </a:stretch>
        </p:blipFill>
        <p:spPr>
          <a:xfrm>
            <a:off x="1" y="5224530"/>
            <a:ext cx="2483768" cy="1633470"/>
          </a:xfrm>
          <a:prstGeom prst="rect">
            <a:avLst/>
          </a:prstGeom>
        </p:spPr>
      </p:pic>
      <p:pic>
        <p:nvPicPr>
          <p:cNvPr id="8194" name="Picture 2" descr="T:\Rita\Animations_ et_ activites_ terrain\Animations\RÉFUGIES\Images\sam_hamad_A_2662012_600.jpg"/>
          <p:cNvPicPr>
            <a:picLocks noChangeAspect="1" noChangeArrowheads="1"/>
          </p:cNvPicPr>
          <p:nvPr>
            <p:custDataLst>
              <p:tags r:id="rId4"/>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478068" y="1844824"/>
            <a:ext cx="3665932" cy="301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7430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230063" y="1988840"/>
            <a:ext cx="9464972"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custDataLst>
              <p:tags r:id="rId2"/>
            </p:custDataLst>
          </p:nvPr>
        </p:nvSpPr>
        <p:spPr/>
        <p:txBody>
          <a:bodyPr>
            <a:normAutofit/>
          </a:bodyPr>
          <a:lstStyle/>
          <a:p>
            <a:r>
              <a:rPr lang="fr-CA" dirty="0">
                <a:solidFill>
                  <a:srgbClr val="FFFF00"/>
                </a:solidFill>
              </a:rPr>
              <a:t>Le Québec est une société accueillante</a:t>
            </a:r>
            <a:r>
              <a:rPr lang="fr-CA" dirty="0" smtClean="0">
                <a:solidFill>
                  <a:srgbClr val="FFFF00"/>
                </a:solidFill>
              </a:rPr>
              <a:t>!</a:t>
            </a:r>
            <a:endParaRPr lang="fr-CA" dirty="0">
              <a:solidFill>
                <a:srgbClr val="FFFF00"/>
              </a:solidFill>
            </a:endParaRPr>
          </a:p>
        </p:txBody>
      </p:sp>
      <p:pic>
        <p:nvPicPr>
          <p:cNvPr id="14338" name="Picture 2"/>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15825" y="2317201"/>
            <a:ext cx="9036496" cy="431183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29799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lvl="0" algn="ctr"/>
            <a:r>
              <a:rPr lang="fr-CA" dirty="0" smtClean="0">
                <a:solidFill>
                  <a:srgbClr val="FFFF00"/>
                </a:solidFill>
                <a:effectLst/>
              </a:rPr>
              <a:t>INFORME-TOI</a:t>
            </a:r>
            <a:endParaRPr lang="fr-CA" dirty="0">
              <a:solidFill>
                <a:srgbClr val="FFFF00"/>
              </a:solidFill>
            </a:endParaRPr>
          </a:p>
        </p:txBody>
      </p:sp>
      <p:sp>
        <p:nvSpPr>
          <p:cNvPr id="3" name="Espace réservé du contenu 2"/>
          <p:cNvSpPr>
            <a:spLocks noGrp="1"/>
          </p:cNvSpPr>
          <p:nvPr>
            <p:ph idx="1"/>
            <p:custDataLst>
              <p:tags r:id="rId2"/>
            </p:custDataLst>
          </p:nvPr>
        </p:nvSpPr>
        <p:spPr>
          <a:xfrm>
            <a:off x="467544" y="1494334"/>
            <a:ext cx="8229600" cy="4525963"/>
          </a:xfrm>
        </p:spPr>
        <p:txBody>
          <a:bodyPr/>
          <a:lstStyle/>
          <a:p>
            <a:r>
              <a:rPr lang="en-CA" dirty="0" err="1" smtClean="0">
                <a:solidFill>
                  <a:srgbClr val="FFFF00"/>
                </a:solidFill>
              </a:rPr>
              <a:t>Selon</a:t>
            </a:r>
            <a:r>
              <a:rPr lang="en-CA" dirty="0">
                <a:solidFill>
                  <a:srgbClr val="FFFF00"/>
                </a:solidFill>
              </a:rPr>
              <a:t> </a:t>
            </a:r>
            <a:r>
              <a:rPr lang="en-CA" b="1" dirty="0" err="1">
                <a:solidFill>
                  <a:srgbClr val="FFFF00"/>
                </a:solidFill>
              </a:rPr>
              <a:t>Amnistie</a:t>
            </a:r>
            <a:r>
              <a:rPr lang="en-CA" b="1" dirty="0">
                <a:solidFill>
                  <a:srgbClr val="FFFF00"/>
                </a:solidFill>
              </a:rPr>
              <a:t> </a:t>
            </a:r>
            <a:r>
              <a:rPr lang="en-CA" b="1" dirty="0" err="1" smtClean="0">
                <a:solidFill>
                  <a:srgbClr val="FFFF00"/>
                </a:solidFill>
              </a:rPr>
              <a:t>Internationale</a:t>
            </a:r>
            <a:r>
              <a:rPr lang="en-CA" dirty="0" smtClean="0">
                <a:solidFill>
                  <a:srgbClr val="FFFF00"/>
                </a:solidFill>
              </a:rPr>
              <a:t>, </a:t>
            </a:r>
            <a:r>
              <a:rPr lang="en-CA" dirty="0" err="1" smtClean="0">
                <a:solidFill>
                  <a:srgbClr val="FFFF00"/>
                </a:solidFill>
              </a:rPr>
              <a:t>il</a:t>
            </a:r>
            <a:r>
              <a:rPr lang="en-CA" dirty="0" smtClean="0">
                <a:solidFill>
                  <a:srgbClr val="FFFF00"/>
                </a:solidFill>
              </a:rPr>
              <a:t> y a </a:t>
            </a:r>
            <a:r>
              <a:rPr lang="en-CA" dirty="0" err="1" smtClean="0">
                <a:solidFill>
                  <a:srgbClr val="FFFF00"/>
                </a:solidFill>
              </a:rPr>
              <a:t>actuellement</a:t>
            </a:r>
            <a:r>
              <a:rPr lang="en-CA" dirty="0" smtClean="0">
                <a:solidFill>
                  <a:srgbClr val="FFFF00"/>
                </a:solidFill>
              </a:rPr>
              <a:t> </a:t>
            </a:r>
            <a:r>
              <a:rPr lang="en-CA" b="1" dirty="0" smtClean="0">
                <a:solidFill>
                  <a:srgbClr val="FFFF00"/>
                </a:solidFill>
              </a:rPr>
              <a:t>19,5 millions de réfugiés </a:t>
            </a:r>
            <a:r>
              <a:rPr lang="en-CA" b="1" dirty="0" err="1" smtClean="0">
                <a:solidFill>
                  <a:srgbClr val="FFFF00"/>
                </a:solidFill>
              </a:rPr>
              <a:t>dans</a:t>
            </a:r>
            <a:r>
              <a:rPr lang="en-CA" b="1" dirty="0" smtClean="0">
                <a:solidFill>
                  <a:srgbClr val="FFFF00"/>
                </a:solidFill>
              </a:rPr>
              <a:t> le monde.</a:t>
            </a:r>
          </a:p>
          <a:p>
            <a:r>
              <a:rPr lang="fr-CA" sz="2000" b="1" dirty="0">
                <a:solidFill>
                  <a:schemeClr val="tx1"/>
                </a:solidFill>
                <a:latin typeface="+mn-lt"/>
              </a:rPr>
              <a:t>La majorité des réfugiés dans le </a:t>
            </a:r>
            <a:r>
              <a:rPr lang="fr-CA" sz="2000" b="1" dirty="0" smtClean="0">
                <a:solidFill>
                  <a:schemeClr val="tx1"/>
                </a:solidFill>
                <a:latin typeface="+mn-lt"/>
              </a:rPr>
              <a:t>monde sont </a:t>
            </a:r>
            <a:r>
              <a:rPr lang="fr-CA" sz="2000" b="1" dirty="0">
                <a:solidFill>
                  <a:schemeClr val="tx1"/>
                </a:solidFill>
                <a:latin typeface="+mn-lt"/>
              </a:rPr>
              <a:t>des Syriens</a:t>
            </a:r>
            <a:endParaRPr lang="fr-CA" sz="2000" dirty="0">
              <a:solidFill>
                <a:schemeClr val="tx1"/>
              </a:solidFill>
              <a:latin typeface="+mn-lt"/>
            </a:endParaRPr>
          </a:p>
          <a:p>
            <a:r>
              <a:rPr lang="fr-CA" sz="2000" b="1" dirty="0" smtClean="0">
                <a:solidFill>
                  <a:srgbClr val="FFFF00"/>
                </a:solidFill>
              </a:rPr>
              <a:t>4 </a:t>
            </a:r>
            <a:r>
              <a:rPr lang="fr-CA" sz="2000" b="1" dirty="0" smtClean="0">
                <a:solidFill>
                  <a:srgbClr val="FFFF00"/>
                </a:solidFill>
                <a:latin typeface="+mn-lt"/>
              </a:rPr>
              <a:t>millions </a:t>
            </a:r>
            <a:r>
              <a:rPr lang="fr-CA" sz="2000" b="1" dirty="0">
                <a:solidFill>
                  <a:srgbClr val="FFFF00"/>
                </a:solidFill>
                <a:latin typeface="+mn-lt"/>
              </a:rPr>
              <a:t>de personnes ont fui le pays</a:t>
            </a:r>
            <a:r>
              <a:rPr lang="fr-CA" sz="2000" dirty="0">
                <a:solidFill>
                  <a:schemeClr val="tx1"/>
                </a:solidFill>
                <a:latin typeface="+mn-lt"/>
              </a:rPr>
              <a:t>, et </a:t>
            </a:r>
            <a:r>
              <a:rPr lang="fr-CA" sz="2000" b="1" dirty="0">
                <a:solidFill>
                  <a:srgbClr val="FFFF00"/>
                </a:solidFill>
                <a:latin typeface="+mn-lt"/>
              </a:rPr>
              <a:t>7,6 millions de personnes ont été déplacées</a:t>
            </a:r>
            <a:r>
              <a:rPr lang="fr-CA" sz="2000" dirty="0">
                <a:solidFill>
                  <a:schemeClr val="tx1"/>
                </a:solidFill>
                <a:latin typeface="+mn-lt"/>
              </a:rPr>
              <a:t> dans le pays</a:t>
            </a:r>
            <a:r>
              <a:rPr lang="fr-CA" sz="2000" dirty="0">
                <a:latin typeface="+mn-lt"/>
              </a:rPr>
              <a:t>.</a:t>
            </a:r>
          </a:p>
          <a:p>
            <a:endParaRPr lang="fr-CA" dirty="0"/>
          </a:p>
        </p:txBody>
      </p:sp>
      <p:pic>
        <p:nvPicPr>
          <p:cNvPr id="4098" name="Picture 2" descr="T:\Rita\Animations_ et_ activites_ terrain\Animations\RÉFUGIES\Images\syria.jpg"/>
          <p:cNvPicPr>
            <a:picLocks noChangeAspect="1" noChangeArrowheads="1"/>
          </p:cNvPicPr>
          <p:nvPr>
            <p:custDataLst>
              <p:tags r:id="rId3"/>
            </p:custDataLst>
          </p:nvPr>
        </p:nvPicPr>
        <p:blipFill rotWithShape="1">
          <a:blip r:embed="rId8" cstate="print">
            <a:clrChange>
              <a:clrFrom>
                <a:srgbClr val="F1F5FF"/>
              </a:clrFrom>
              <a:clrTo>
                <a:srgbClr val="F1F5FF">
                  <a:alpha val="0"/>
                </a:srgbClr>
              </a:clrTo>
            </a:clrChange>
            <a:extLst>
              <a:ext uri="{28A0092B-C50C-407E-A947-70E740481C1C}">
                <a14:useLocalDpi xmlns:a14="http://schemas.microsoft.com/office/drawing/2010/main" val="0"/>
              </a:ext>
            </a:extLst>
          </a:blip>
          <a:srcRect l="27134"/>
          <a:stretch/>
        </p:blipFill>
        <p:spPr bwMode="auto">
          <a:xfrm>
            <a:off x="4465679" y="3610227"/>
            <a:ext cx="4552056" cy="2917629"/>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descr="rita_2010_logo_transparent_coul_avec_url.png"/>
          <p:cNvPicPr>
            <a:picLocks noChangeAspect="1"/>
          </p:cNvPicPr>
          <p:nvPr>
            <p:custDataLst>
              <p:tags r:id="rId4"/>
            </p:custDataLst>
          </p:nvPr>
        </p:nvPicPr>
        <p:blipFill>
          <a:blip r:embed="rId9" cstate="print"/>
          <a:stretch>
            <a:fillRect/>
          </a:stretch>
        </p:blipFill>
        <p:spPr>
          <a:xfrm>
            <a:off x="7020272" y="188640"/>
            <a:ext cx="1970848" cy="1296144"/>
          </a:xfrm>
          <a:prstGeom prst="rect">
            <a:avLst/>
          </a:prstGeom>
        </p:spPr>
      </p:pic>
      <p:pic>
        <p:nvPicPr>
          <p:cNvPr id="3075" name="Picture 3"/>
          <p:cNvPicPr>
            <a:picLocks noChangeAspect="1" noChangeArrowheads="1"/>
          </p:cNvPicPr>
          <p:nvPr>
            <p:custDataLst>
              <p:tags r:id="rId5"/>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39552" y="3593831"/>
            <a:ext cx="3816424" cy="28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33666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a:solidFill>
                  <a:srgbClr val="FFFF00"/>
                </a:solidFill>
              </a:rPr>
              <a:t>INFORME-TOI</a:t>
            </a:r>
            <a:endParaRPr lang="fr-CA" dirty="0"/>
          </a:p>
        </p:txBody>
      </p:sp>
      <p:sp>
        <p:nvSpPr>
          <p:cNvPr id="3" name="Espace réservé du contenu 2"/>
          <p:cNvSpPr>
            <a:spLocks noGrp="1"/>
          </p:cNvSpPr>
          <p:nvPr>
            <p:ph idx="1"/>
          </p:nvPr>
        </p:nvSpPr>
        <p:spPr/>
        <p:txBody>
          <a:bodyPr/>
          <a:lstStyle/>
          <a:p>
            <a:pPr marL="0" indent="0">
              <a:buNone/>
            </a:pPr>
            <a:r>
              <a:rPr lang="fr-CA" b="1" u="sng" dirty="0">
                <a:solidFill>
                  <a:srgbClr val="FFFF00"/>
                </a:solidFill>
              </a:rPr>
              <a:t>Les dessous du conflit en Syrie et dans le Moyen-Orient </a:t>
            </a:r>
            <a:r>
              <a:rPr lang="fr-CA" b="1" u="sng" dirty="0" smtClean="0">
                <a:solidFill>
                  <a:srgbClr val="FFFF00"/>
                </a:solidFill>
              </a:rPr>
              <a:t>:</a:t>
            </a:r>
            <a:endParaRPr lang="fr-CA" sz="2000" dirty="0">
              <a:solidFill>
                <a:schemeClr val="tx1"/>
              </a:solidFill>
            </a:endParaRPr>
          </a:p>
          <a:p>
            <a:r>
              <a:rPr lang="fr-CA" sz="2000" dirty="0">
                <a:solidFill>
                  <a:schemeClr val="tx1"/>
                </a:solidFill>
              </a:rPr>
              <a:t>L’Islam est divisé en </a:t>
            </a:r>
            <a:r>
              <a:rPr lang="fr-CA" sz="2000" b="1" dirty="0">
                <a:solidFill>
                  <a:schemeClr val="tx1"/>
                </a:solidFill>
              </a:rPr>
              <a:t>deux grands courants</a:t>
            </a:r>
            <a:r>
              <a:rPr lang="fr-CA" sz="2000" dirty="0">
                <a:solidFill>
                  <a:schemeClr val="tx1"/>
                </a:solidFill>
              </a:rPr>
              <a:t>:  </a:t>
            </a:r>
          </a:p>
          <a:p>
            <a:pPr lvl="1"/>
            <a:r>
              <a:rPr lang="fr-CA" sz="2800" dirty="0">
                <a:solidFill>
                  <a:schemeClr val="tx1"/>
                </a:solidFill>
              </a:rPr>
              <a:t>Le </a:t>
            </a:r>
            <a:r>
              <a:rPr lang="fr-CA" sz="2800" b="1" dirty="0">
                <a:solidFill>
                  <a:schemeClr val="tx1"/>
                </a:solidFill>
              </a:rPr>
              <a:t>sunnisme</a:t>
            </a:r>
            <a:r>
              <a:rPr lang="fr-CA" sz="2800" dirty="0">
                <a:solidFill>
                  <a:schemeClr val="tx1"/>
                </a:solidFill>
              </a:rPr>
              <a:t> </a:t>
            </a:r>
            <a:r>
              <a:rPr lang="fr-CA" sz="2800" dirty="0" smtClean="0">
                <a:solidFill>
                  <a:srgbClr val="FFFF00"/>
                </a:solidFill>
              </a:rPr>
              <a:t>(les sunnites)</a:t>
            </a:r>
            <a:endParaRPr lang="fr-CA" sz="2800" dirty="0">
              <a:solidFill>
                <a:srgbClr val="FFFF00"/>
              </a:solidFill>
            </a:endParaRPr>
          </a:p>
          <a:p>
            <a:pPr lvl="1"/>
            <a:r>
              <a:rPr lang="fr-CA" sz="2800" dirty="0">
                <a:solidFill>
                  <a:schemeClr val="tx1"/>
                </a:solidFill>
              </a:rPr>
              <a:t>Le </a:t>
            </a:r>
            <a:r>
              <a:rPr lang="fr-CA" sz="2800" b="1" dirty="0" smtClean="0">
                <a:solidFill>
                  <a:schemeClr val="tx1"/>
                </a:solidFill>
              </a:rPr>
              <a:t>chiisme</a:t>
            </a:r>
            <a:r>
              <a:rPr lang="fr-CA" sz="2800" dirty="0">
                <a:solidFill>
                  <a:schemeClr val="tx1"/>
                </a:solidFill>
              </a:rPr>
              <a:t> </a:t>
            </a:r>
            <a:r>
              <a:rPr lang="fr-CA" sz="2800" dirty="0" smtClean="0">
                <a:solidFill>
                  <a:srgbClr val="FFFF00"/>
                </a:solidFill>
              </a:rPr>
              <a:t>(les chiites)</a:t>
            </a:r>
            <a:endParaRPr lang="fr-CA" sz="2800" dirty="0">
              <a:solidFill>
                <a:srgbClr val="FFFF00"/>
              </a:solidFill>
            </a:endParaRPr>
          </a:p>
          <a:p>
            <a:pPr marL="0" indent="0">
              <a:buNone/>
            </a:pPr>
            <a:endParaRPr lang="fr-CA"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8178" y="2261587"/>
            <a:ext cx="3052294" cy="1388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24" y="3573016"/>
            <a:ext cx="6096000" cy="31623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1862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0648"/>
            <a:ext cx="8229600" cy="724942"/>
          </a:xfrm>
        </p:spPr>
        <p:txBody>
          <a:bodyPr/>
          <a:lstStyle/>
          <a:p>
            <a:pPr algn="ctr"/>
            <a:r>
              <a:rPr lang="en-CA" u="sng" dirty="0">
                <a:solidFill>
                  <a:srgbClr val="FFFF00"/>
                </a:solidFill>
              </a:rPr>
              <a:t>Le </a:t>
            </a:r>
            <a:r>
              <a:rPr lang="en-CA" u="sng" dirty="0" err="1">
                <a:solidFill>
                  <a:srgbClr val="FFFF00"/>
                </a:solidFill>
              </a:rPr>
              <a:t>printemps</a:t>
            </a:r>
            <a:r>
              <a:rPr lang="en-CA" u="sng" dirty="0">
                <a:solidFill>
                  <a:srgbClr val="FFFF00"/>
                </a:solidFill>
              </a:rPr>
              <a:t> </a:t>
            </a:r>
            <a:r>
              <a:rPr lang="en-CA" u="sng" dirty="0" err="1">
                <a:solidFill>
                  <a:srgbClr val="FFFF00"/>
                </a:solidFill>
              </a:rPr>
              <a:t>arabe</a:t>
            </a:r>
            <a:r>
              <a:rPr lang="en-CA" u="sng" dirty="0">
                <a:solidFill>
                  <a:srgbClr val="FFFF00"/>
                </a:solidFill>
              </a:rPr>
              <a:t> en 2011</a:t>
            </a:r>
            <a:endParaRPr lang="fr-CA" dirty="0"/>
          </a:p>
        </p:txBody>
      </p:sp>
      <p:sp>
        <p:nvSpPr>
          <p:cNvPr id="3" name="Espace réservé du contenu 2"/>
          <p:cNvSpPr>
            <a:spLocks noGrp="1"/>
          </p:cNvSpPr>
          <p:nvPr>
            <p:ph idx="1"/>
          </p:nvPr>
        </p:nvSpPr>
        <p:spPr/>
        <p:txBody>
          <a:bodyPr/>
          <a:lstStyle/>
          <a:p>
            <a:endParaRPr lang="fr-CA"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0264" b="18952"/>
          <a:stretch/>
        </p:blipFill>
        <p:spPr bwMode="auto">
          <a:xfrm>
            <a:off x="188760" y="980728"/>
            <a:ext cx="8681251" cy="237213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903" y="3637819"/>
            <a:ext cx="8681251" cy="30575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55200" b="17924"/>
          <a:stretch/>
        </p:blipFill>
        <p:spPr bwMode="auto">
          <a:xfrm>
            <a:off x="152942" y="2319214"/>
            <a:ext cx="8681251" cy="152888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7884368" y="6223098"/>
            <a:ext cx="793807" cy="369332"/>
          </a:xfrm>
          <a:prstGeom prst="rect">
            <a:avLst/>
          </a:prstGeom>
          <a:solidFill>
            <a:schemeClr val="accent6">
              <a:lumMod val="50000"/>
            </a:schemeClr>
          </a:solidFill>
          <a:ln>
            <a:solidFill>
              <a:srgbClr val="FFFF00"/>
            </a:solidFill>
          </a:ln>
        </p:spPr>
        <p:txBody>
          <a:bodyPr wrap="none" rtlCol="0">
            <a:spAutoFit/>
          </a:bodyPr>
          <a:lstStyle/>
          <a:p>
            <a:r>
              <a:rPr lang="en-CA" dirty="0" smtClean="0">
                <a:solidFill>
                  <a:srgbClr val="FFFF00"/>
                </a:solidFill>
                <a:hlinkClick r:id="rId6"/>
              </a:rPr>
              <a:t>VIDÉO</a:t>
            </a:r>
            <a:endParaRPr lang="fr-CA" dirty="0">
              <a:solidFill>
                <a:srgbClr val="FFFF00"/>
              </a:solidFill>
            </a:endParaRPr>
          </a:p>
        </p:txBody>
      </p:sp>
    </p:spTree>
    <p:extLst>
      <p:ext uri="{BB962C8B-B14F-4D97-AF65-F5344CB8AC3E}">
        <p14:creationId xmlns:p14="http://schemas.microsoft.com/office/powerpoint/2010/main" val="22002488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A" dirty="0">
                <a:solidFill>
                  <a:srgbClr val="FFFF00"/>
                </a:solidFill>
              </a:rPr>
              <a:t>INFORME-TOI</a:t>
            </a:r>
            <a:endParaRPr lang="fr-CA" dirty="0"/>
          </a:p>
        </p:txBody>
      </p:sp>
      <p:sp>
        <p:nvSpPr>
          <p:cNvPr id="3" name="Espace réservé du contenu 2"/>
          <p:cNvSpPr>
            <a:spLocks noGrp="1"/>
          </p:cNvSpPr>
          <p:nvPr>
            <p:ph idx="1"/>
          </p:nvPr>
        </p:nvSpPr>
        <p:spPr/>
        <p:txBody>
          <a:bodyPr/>
          <a:lstStyle/>
          <a:p>
            <a:pPr marL="0" indent="0">
              <a:buNone/>
            </a:pPr>
            <a:r>
              <a:rPr lang="fr-CA" b="1" u="sng" dirty="0">
                <a:solidFill>
                  <a:srgbClr val="FFFF00"/>
                </a:solidFill>
              </a:rPr>
              <a:t>Le conflit syrien : d’une guerre civile à une guerre «internationale»</a:t>
            </a:r>
            <a:endParaRPr lang="fr-CA" dirty="0">
              <a:solidFill>
                <a:srgbClr val="FFFF00"/>
              </a:solidFill>
            </a:endParaRPr>
          </a:p>
          <a:p>
            <a:endParaRPr lang="fr-CA" dirty="0"/>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08" t="14007" r="59409" b="21638"/>
          <a:stretch/>
        </p:blipFill>
        <p:spPr bwMode="auto">
          <a:xfrm>
            <a:off x="2771800" y="2204864"/>
            <a:ext cx="4667623" cy="440216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7408516" y="5960698"/>
            <a:ext cx="1187505" cy="646331"/>
          </a:xfrm>
          <a:prstGeom prst="rect">
            <a:avLst/>
          </a:prstGeom>
          <a:noFill/>
        </p:spPr>
        <p:txBody>
          <a:bodyPr wrap="none" rtlCol="0">
            <a:spAutoFit/>
          </a:bodyPr>
          <a:lstStyle/>
          <a:p>
            <a:r>
              <a:rPr lang="en-CA" i="1" dirty="0" smtClean="0">
                <a:solidFill>
                  <a:srgbClr val="FFFF00"/>
                </a:solidFill>
                <a:hlinkClick r:id="rId4"/>
              </a:rPr>
              <a:t>LeMonde.fr</a:t>
            </a:r>
          </a:p>
          <a:p>
            <a:pPr algn="ctr"/>
            <a:r>
              <a:rPr lang="en-CA" i="1" dirty="0" err="1" smtClean="0">
                <a:solidFill>
                  <a:srgbClr val="FFFF00"/>
                </a:solidFill>
                <a:hlinkClick r:id="rId4"/>
              </a:rPr>
              <a:t>Vidéo</a:t>
            </a:r>
            <a:endParaRPr lang="fr-CA" i="1" dirty="0">
              <a:solidFill>
                <a:srgbClr val="FFFF00"/>
              </a:solidFill>
            </a:endParaRPr>
          </a:p>
        </p:txBody>
      </p:sp>
    </p:spTree>
    <p:extLst>
      <p:ext uri="{BB962C8B-B14F-4D97-AF65-F5344CB8AC3E}">
        <p14:creationId xmlns:p14="http://schemas.microsoft.com/office/powerpoint/2010/main" val="12430605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pPr lvl="0" algn="ctr"/>
            <a:r>
              <a:rPr lang="fr-CA" dirty="0" smtClean="0">
                <a:solidFill>
                  <a:srgbClr val="FFFF00"/>
                </a:solidFill>
                <a:effectLst/>
              </a:rPr>
              <a:t>INFORME-TOI</a:t>
            </a:r>
            <a:endParaRPr lang="fr-CA" dirty="0">
              <a:solidFill>
                <a:srgbClr val="FFFF00"/>
              </a:solidFill>
            </a:endParaRPr>
          </a:p>
        </p:txBody>
      </p:sp>
      <p:sp>
        <p:nvSpPr>
          <p:cNvPr id="3" name="Espace réservé du contenu 2"/>
          <p:cNvSpPr>
            <a:spLocks noGrp="1"/>
          </p:cNvSpPr>
          <p:nvPr>
            <p:ph idx="1"/>
            <p:custDataLst>
              <p:tags r:id="rId2"/>
            </p:custDataLst>
          </p:nvPr>
        </p:nvSpPr>
        <p:spPr/>
        <p:txBody>
          <a:bodyPr>
            <a:normAutofit fontScale="92500"/>
          </a:bodyPr>
          <a:lstStyle/>
          <a:p>
            <a:pPr marL="0" indent="0">
              <a:spcAft>
                <a:spcPts val="600"/>
              </a:spcAft>
              <a:buNone/>
            </a:pPr>
            <a:r>
              <a:rPr lang="fr-CA" b="1" u="sng" dirty="0" smtClean="0">
                <a:solidFill>
                  <a:srgbClr val="FFFF00"/>
                </a:solidFill>
                <a:latin typeface="+mn-lt"/>
              </a:rPr>
              <a:t>Le conflit syrien : la </a:t>
            </a:r>
            <a:r>
              <a:rPr lang="fr-CA" b="1" u="sng" dirty="0">
                <a:solidFill>
                  <a:srgbClr val="FFFF00"/>
                </a:solidFill>
                <a:latin typeface="+mn-lt"/>
              </a:rPr>
              <a:t>pire crise humanitaire de notre temps selon l’ONU</a:t>
            </a:r>
            <a:endParaRPr lang="fr-CA" dirty="0">
              <a:solidFill>
                <a:srgbClr val="FFFF00"/>
              </a:solidFill>
              <a:latin typeface="+mn-lt"/>
            </a:endParaRPr>
          </a:p>
          <a:p>
            <a:pPr>
              <a:spcAft>
                <a:spcPts val="600"/>
              </a:spcAft>
            </a:pPr>
            <a:r>
              <a:rPr lang="fr-CA" dirty="0" smtClean="0">
                <a:solidFill>
                  <a:schemeClr val="tx1"/>
                </a:solidFill>
                <a:latin typeface="+mn-lt"/>
              </a:rPr>
              <a:t>Depuis </a:t>
            </a:r>
            <a:r>
              <a:rPr lang="fr-CA" dirty="0">
                <a:solidFill>
                  <a:schemeClr val="tx1"/>
                </a:solidFill>
                <a:latin typeface="+mn-lt"/>
              </a:rPr>
              <a:t>janvier 2015, </a:t>
            </a:r>
            <a:r>
              <a:rPr lang="fr-CA" dirty="0" smtClean="0">
                <a:solidFill>
                  <a:schemeClr val="tx1"/>
                </a:solidFill>
                <a:latin typeface="+mn-lt"/>
              </a:rPr>
              <a:t>381 412 </a:t>
            </a:r>
            <a:r>
              <a:rPr lang="fr-CA" dirty="0">
                <a:solidFill>
                  <a:schemeClr val="tx1"/>
                </a:solidFill>
                <a:latin typeface="+mn-lt"/>
              </a:rPr>
              <a:t>personnes ont risqué leur vie en traversant la </a:t>
            </a:r>
            <a:r>
              <a:rPr lang="fr-CA" b="1" dirty="0" smtClean="0">
                <a:solidFill>
                  <a:srgbClr val="FFFF00"/>
                </a:solidFill>
                <a:latin typeface="+mn-lt"/>
              </a:rPr>
              <a:t>Méditerranée</a:t>
            </a:r>
            <a:r>
              <a:rPr lang="fr-CA" dirty="0" smtClean="0">
                <a:solidFill>
                  <a:schemeClr val="tx1"/>
                </a:solidFill>
                <a:latin typeface="+mn-lt"/>
              </a:rPr>
              <a:t> en direction de l’Europe</a:t>
            </a:r>
            <a:r>
              <a:rPr lang="fr-CA" dirty="0">
                <a:solidFill>
                  <a:schemeClr val="tx1"/>
                </a:solidFill>
                <a:latin typeface="+mn-lt"/>
              </a:rPr>
              <a:t>, selon </a:t>
            </a:r>
            <a:r>
              <a:rPr lang="fr-CA" dirty="0" smtClean="0">
                <a:solidFill>
                  <a:schemeClr val="tx1"/>
                </a:solidFill>
                <a:latin typeface="+mn-lt"/>
              </a:rPr>
              <a:t>l’UNHCR. </a:t>
            </a:r>
            <a:endParaRPr lang="en-CA" dirty="0" smtClean="0">
              <a:solidFill>
                <a:schemeClr val="tx1"/>
              </a:solidFill>
              <a:latin typeface="+mn-lt"/>
            </a:endParaRPr>
          </a:p>
          <a:p>
            <a:pPr>
              <a:spcAft>
                <a:spcPts val="600"/>
              </a:spcAft>
            </a:pPr>
            <a:r>
              <a:rPr lang="fr-CA" b="1" dirty="0">
                <a:solidFill>
                  <a:schemeClr val="tx1"/>
                </a:solidFill>
                <a:latin typeface="+mn-lt"/>
              </a:rPr>
              <a:t>2 850 n’ont pas </a:t>
            </a:r>
            <a:r>
              <a:rPr lang="fr-CA" b="1" dirty="0" smtClean="0">
                <a:solidFill>
                  <a:schemeClr val="tx1"/>
                </a:solidFill>
                <a:latin typeface="+mn-lt"/>
              </a:rPr>
              <a:t>survécu!</a:t>
            </a:r>
          </a:p>
          <a:p>
            <a:pPr marL="0" indent="0">
              <a:spcAft>
                <a:spcPts val="600"/>
              </a:spcAft>
              <a:buNone/>
            </a:pPr>
            <a:r>
              <a:rPr lang="fr-CA" b="1" dirty="0">
                <a:solidFill>
                  <a:schemeClr val="tx1"/>
                </a:solidFill>
                <a:latin typeface="+mn-lt"/>
              </a:rPr>
              <a:t>Parmi </a:t>
            </a:r>
            <a:r>
              <a:rPr lang="fr-CA" b="1" dirty="0" smtClean="0">
                <a:solidFill>
                  <a:schemeClr val="tx1"/>
                </a:solidFill>
                <a:latin typeface="+mn-lt"/>
              </a:rPr>
              <a:t>eux : </a:t>
            </a:r>
            <a:endParaRPr lang="fr-CA" dirty="0">
              <a:solidFill>
                <a:schemeClr val="tx1"/>
              </a:solidFill>
              <a:latin typeface="+mn-lt"/>
            </a:endParaRPr>
          </a:p>
          <a:p>
            <a:pPr lvl="1"/>
            <a:r>
              <a:rPr lang="fr-CA" sz="2400" b="1" dirty="0" smtClean="0">
                <a:solidFill>
                  <a:schemeClr val="tx1"/>
                </a:solidFill>
                <a:latin typeface="+mn-lt"/>
              </a:rPr>
              <a:t>53 % </a:t>
            </a:r>
            <a:r>
              <a:rPr lang="fr-CA" sz="2400" dirty="0">
                <a:solidFill>
                  <a:schemeClr val="tx1"/>
                </a:solidFill>
                <a:latin typeface="+mn-lt"/>
              </a:rPr>
              <a:t>sont originaires de Syrie,</a:t>
            </a:r>
          </a:p>
          <a:p>
            <a:pPr lvl="1"/>
            <a:r>
              <a:rPr lang="fr-CA" sz="2400" b="1" dirty="0" smtClean="0">
                <a:solidFill>
                  <a:schemeClr val="tx1"/>
                </a:solidFill>
                <a:latin typeface="+mn-lt"/>
              </a:rPr>
              <a:t>14 % </a:t>
            </a:r>
            <a:r>
              <a:rPr lang="fr-CA" sz="2400" dirty="0">
                <a:solidFill>
                  <a:schemeClr val="tx1"/>
                </a:solidFill>
                <a:latin typeface="+mn-lt"/>
              </a:rPr>
              <a:t>d’Afghanistan,</a:t>
            </a:r>
          </a:p>
          <a:p>
            <a:pPr lvl="1"/>
            <a:r>
              <a:rPr lang="fr-CA" sz="2400" b="1" dirty="0" smtClean="0">
                <a:solidFill>
                  <a:schemeClr val="tx1"/>
                </a:solidFill>
                <a:latin typeface="+mn-lt"/>
              </a:rPr>
              <a:t>7 % </a:t>
            </a:r>
            <a:r>
              <a:rPr lang="fr-CA" sz="2400" dirty="0">
                <a:solidFill>
                  <a:schemeClr val="tx1"/>
                </a:solidFill>
                <a:latin typeface="+mn-lt"/>
              </a:rPr>
              <a:t>d’Érythrée,</a:t>
            </a:r>
          </a:p>
          <a:p>
            <a:pPr lvl="1"/>
            <a:r>
              <a:rPr lang="fr-CA" sz="2400" dirty="0">
                <a:solidFill>
                  <a:schemeClr val="tx1"/>
                </a:solidFill>
                <a:latin typeface="+mn-lt"/>
              </a:rPr>
              <a:t>ou encore </a:t>
            </a:r>
            <a:r>
              <a:rPr lang="fr-CA" sz="2400" b="1" dirty="0" smtClean="0">
                <a:solidFill>
                  <a:schemeClr val="tx1"/>
                </a:solidFill>
                <a:latin typeface="+mn-lt"/>
              </a:rPr>
              <a:t>3 % </a:t>
            </a:r>
            <a:r>
              <a:rPr lang="fr-CA" sz="2400" dirty="0">
                <a:solidFill>
                  <a:schemeClr val="tx1"/>
                </a:solidFill>
                <a:latin typeface="+mn-lt"/>
              </a:rPr>
              <a:t>d’Irak.</a:t>
            </a:r>
          </a:p>
          <a:p>
            <a:endParaRPr lang="fr-CA" b="1" dirty="0">
              <a:solidFill>
                <a:schemeClr val="tx1"/>
              </a:solidFill>
            </a:endParaRPr>
          </a:p>
        </p:txBody>
      </p:sp>
      <p:pic>
        <p:nvPicPr>
          <p:cNvPr id="5" name="Image 4" descr="rita_2010_logo_transparent_coul_avec_url.png"/>
          <p:cNvPicPr>
            <a:picLocks noChangeAspect="1"/>
          </p:cNvPicPr>
          <p:nvPr>
            <p:custDataLst>
              <p:tags r:id="rId3"/>
            </p:custDataLst>
          </p:nvPr>
        </p:nvPicPr>
        <p:blipFill>
          <a:blip r:embed="rId7" cstate="print"/>
          <a:stretch>
            <a:fillRect/>
          </a:stretch>
        </p:blipFill>
        <p:spPr>
          <a:xfrm>
            <a:off x="7380312" y="188640"/>
            <a:ext cx="1642374" cy="1080120"/>
          </a:xfrm>
          <a:prstGeom prst="rect">
            <a:avLst/>
          </a:prstGeom>
        </p:spPr>
      </p:pic>
      <p:pic>
        <p:nvPicPr>
          <p:cNvPr id="4098" name="Picture 2" descr="T:\Rita\Animations_ et_ activites_ terrain\Animations\RÉFUGIES\Images\1017372133.jpg"/>
          <p:cNvPicPr>
            <a:picLocks noChangeAspect="1" noChangeArrowheads="1"/>
          </p:cNvPicPr>
          <p:nvPr>
            <p:custDataLst>
              <p:tags r:id="rId4"/>
            </p:custDataLst>
          </p:nvPr>
        </p:nvPicPr>
        <p:blipFill rotWithShape="1">
          <a:blip r:embed="rId8" cstate="print">
            <a:extLst>
              <a:ext uri="{28A0092B-C50C-407E-A947-70E740481C1C}">
                <a14:useLocalDpi xmlns:a14="http://schemas.microsoft.com/office/drawing/2010/main" val="0"/>
              </a:ext>
            </a:extLst>
          </a:blip>
          <a:srcRect l="6278" t="8517" r="6166" b="9986"/>
          <a:stretch/>
        </p:blipFill>
        <p:spPr bwMode="auto">
          <a:xfrm>
            <a:off x="4860032" y="4655948"/>
            <a:ext cx="4162654" cy="2060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3867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endParaRPr lang="fr-CA"/>
          </a:p>
        </p:txBody>
      </p:sp>
      <p:sp>
        <p:nvSpPr>
          <p:cNvPr id="3" name="Espace réservé du contenu 2"/>
          <p:cNvSpPr>
            <a:spLocks noGrp="1"/>
          </p:cNvSpPr>
          <p:nvPr>
            <p:ph idx="1"/>
            <p:custDataLst>
              <p:tags r:id="rId2"/>
            </p:custDataLst>
          </p:nvPr>
        </p:nvSpPr>
        <p:spPr/>
        <p:txBody>
          <a:bodyPr/>
          <a:lstStyle/>
          <a:p>
            <a:endParaRPr lang="fr-CA"/>
          </a:p>
        </p:txBody>
      </p:sp>
      <p:pic>
        <p:nvPicPr>
          <p:cNvPr id="4" name="Picture 2" descr="T:\Rita\Animations_ et_ activites_ terrain\Animations\RÉFUGIES\Images\campss.jpg"/>
          <p:cNvPicPr>
            <a:picLocks noChangeAspect="1" noChangeArrowheads="1"/>
          </p:cNvPicPr>
          <p:nvPr>
            <p:custDataLst>
              <p:tags r:id="rId3"/>
            </p:custDataLst>
          </p:nvPr>
        </p:nvPicPr>
        <p:blipFill rotWithShape="1">
          <a:blip r:embed="rId6" cstate="print">
            <a:extLst>
              <a:ext uri="{28A0092B-C50C-407E-A947-70E740481C1C}">
                <a14:useLocalDpi xmlns:a14="http://schemas.microsoft.com/office/drawing/2010/main" val="0"/>
              </a:ext>
            </a:extLst>
          </a:blip>
          <a:srcRect l="3798" r="2294"/>
          <a:stretch/>
        </p:blipFill>
        <p:spPr bwMode="auto">
          <a:xfrm>
            <a:off x="-865112" y="-171400"/>
            <a:ext cx="10009112" cy="70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3254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9" name="Picture 9" descr="T:\Rita\Animations_ et_ activites_ terrain\Animations\RÉFUGIES\Images\téléchargement.jpg"/>
          <p:cNvPicPr>
            <a:picLocks noChangeAspect="1" noChangeArrowheads="1"/>
          </p:cNvPicPr>
          <p:nvPr>
            <p:custDataLst>
              <p:tags r:id="rId1"/>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2597480" y="1989817"/>
            <a:ext cx="2342905" cy="1473629"/>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custDataLst>
              <p:tags r:id="rId2"/>
            </p:custDataLst>
          </p:nvPr>
        </p:nvSpPr>
        <p:spPr>
          <a:xfrm>
            <a:off x="539552" y="1400424"/>
            <a:ext cx="8229600" cy="547464"/>
          </a:xfrm>
        </p:spPr>
        <p:txBody>
          <a:bodyPr/>
          <a:lstStyle/>
          <a:p>
            <a:pPr lvl="0" algn="l"/>
            <a:r>
              <a:rPr lang="fr-CA" sz="2200" b="1" u="sng" dirty="0" smtClean="0">
                <a:solidFill>
                  <a:srgbClr val="FFFF00"/>
                </a:solidFill>
                <a:effectLst/>
              </a:rPr>
              <a:t>Le </a:t>
            </a:r>
            <a:r>
              <a:rPr lang="fr-CA" sz="2200" b="1" u="sng" dirty="0">
                <a:solidFill>
                  <a:srgbClr val="FFFF00"/>
                </a:solidFill>
                <a:effectLst/>
              </a:rPr>
              <a:t>décès d’</a:t>
            </a:r>
            <a:r>
              <a:rPr lang="fr-CA" sz="2200" b="1" u="sng" dirty="0" err="1">
                <a:solidFill>
                  <a:srgbClr val="FFFF00"/>
                </a:solidFill>
                <a:effectLst/>
              </a:rPr>
              <a:t>Aylan</a:t>
            </a:r>
            <a:r>
              <a:rPr lang="fr-CA" sz="2200" b="1" u="sng" dirty="0">
                <a:solidFill>
                  <a:srgbClr val="FFFF00"/>
                </a:solidFill>
                <a:effectLst/>
              </a:rPr>
              <a:t> </a:t>
            </a:r>
            <a:r>
              <a:rPr lang="fr-CA" sz="2200" b="1" u="sng" dirty="0" err="1">
                <a:solidFill>
                  <a:srgbClr val="FFFF00"/>
                </a:solidFill>
                <a:effectLst/>
              </a:rPr>
              <a:t>Kurdi</a:t>
            </a:r>
            <a:r>
              <a:rPr lang="fr-CA" sz="2200" b="1" u="sng" dirty="0">
                <a:solidFill>
                  <a:srgbClr val="FFFF00"/>
                </a:solidFill>
                <a:effectLst/>
              </a:rPr>
              <a:t> ou l’éveil des conscients…</a:t>
            </a:r>
            <a:r>
              <a:rPr lang="en-CA" sz="2200" b="1" u="sng" dirty="0" smtClean="0">
                <a:solidFill>
                  <a:srgbClr val="FFFF00"/>
                </a:solidFill>
                <a:effectLst/>
              </a:rPr>
              <a:t> </a:t>
            </a:r>
            <a:endParaRPr lang="fr-CA" sz="2200" b="1" u="sng" dirty="0">
              <a:solidFill>
                <a:srgbClr val="FFFF00"/>
              </a:solidFill>
              <a:effectLst/>
            </a:endParaRPr>
          </a:p>
        </p:txBody>
      </p:sp>
      <p:pic>
        <p:nvPicPr>
          <p:cNvPr id="5123" name="Picture 3" descr="T:\Rita\Animations_ et_ activites_ terrain\Animations\RÉFUGIES\Images\5072675_rabat3.jpg"/>
          <p:cNvPicPr>
            <a:picLocks noChangeAspect="1" noChangeArrowheads="1"/>
          </p:cNvPicPr>
          <p:nvPr>
            <p:custDataLst>
              <p:tags r:id="rId3"/>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4940385" y="1989817"/>
            <a:ext cx="3384023" cy="2247203"/>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T:\Rita\Animations_ et_ activites_ terrain\Animations\RÉFUGIES\Images\aylan-kurdi-aylan-mort-aylan-bad-buzz-twitter.jpg"/>
          <p:cNvPicPr>
            <a:picLocks noChangeAspect="1" noChangeArrowheads="1"/>
          </p:cNvPicPr>
          <p:nvPr>
            <p:custDataLst>
              <p:tags r:id="rId4"/>
            </p:custDataLst>
          </p:nvPr>
        </p:nvPicPr>
        <p:blipFill rotWithShape="1">
          <a:blip r:embed="rId17" cstate="print">
            <a:extLst>
              <a:ext uri="{28A0092B-C50C-407E-A947-70E740481C1C}">
                <a14:useLocalDpi xmlns:a14="http://schemas.microsoft.com/office/drawing/2010/main" val="0"/>
              </a:ext>
            </a:extLst>
          </a:blip>
          <a:srcRect t="13977" r="1967"/>
          <a:stretch/>
        </p:blipFill>
        <p:spPr bwMode="auto">
          <a:xfrm>
            <a:off x="2500022" y="3339006"/>
            <a:ext cx="3734269" cy="172030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Rita\Animations_ et_ activites_ terrain\Animations\RÉFUGIES\Images\e8lPTYuLS4WjtVD5TWYZ_syrian+boy.jpg"/>
          <p:cNvPicPr>
            <a:picLocks noChangeAspect="1" noChangeArrowheads="1"/>
          </p:cNvPicPr>
          <p:nvPr>
            <p:custDataLst>
              <p:tags r:id="rId5"/>
            </p:custDataLst>
          </p:nvPr>
        </p:nvPicPr>
        <p:blipFill rotWithShape="1">
          <a:blip r:embed="rId18" cstate="print">
            <a:extLst>
              <a:ext uri="{28A0092B-C50C-407E-A947-70E740481C1C}">
                <a14:useLocalDpi xmlns:a14="http://schemas.microsoft.com/office/drawing/2010/main" val="0"/>
              </a:ext>
            </a:extLst>
          </a:blip>
          <a:srcRect l="5001"/>
          <a:stretch/>
        </p:blipFill>
        <p:spPr bwMode="auto">
          <a:xfrm>
            <a:off x="744891" y="3024876"/>
            <a:ext cx="2206597" cy="191271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T:\Rita\Animations_ et_ activites_ terrain\Animations\RÉFUGIES\Images\turquia-aylan-kurdi-imagen-twitter_claima20150903_0163_28.jpg"/>
          <p:cNvPicPr>
            <a:picLocks noChangeAspect="1" noChangeArrowheads="1"/>
          </p:cNvPicPr>
          <p:nvPr>
            <p:custDataLst>
              <p:tags r:id="rId6"/>
            </p:custDataLst>
          </p:nvPr>
        </p:nvPicPr>
        <p:blipFill rotWithShape="1">
          <a:blip r:embed="rId19" cstate="print">
            <a:extLst>
              <a:ext uri="{28A0092B-C50C-407E-A947-70E740481C1C}">
                <a14:useLocalDpi xmlns:a14="http://schemas.microsoft.com/office/drawing/2010/main" val="0"/>
              </a:ext>
            </a:extLst>
          </a:blip>
          <a:srcRect r="4762"/>
          <a:stretch/>
        </p:blipFill>
        <p:spPr bwMode="auto">
          <a:xfrm>
            <a:off x="755575" y="1989817"/>
            <a:ext cx="2206597" cy="135627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Rita\Animations_ et_ activites_ terrain\Animations\RÉFUGIES\Images\606x340_312845.jpg"/>
          <p:cNvPicPr>
            <a:picLocks noChangeAspect="1" noChangeArrowheads="1"/>
          </p:cNvPicPr>
          <p:nvPr>
            <p:custDataLst>
              <p:tags r:id="rId7"/>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3169820" y="4937590"/>
            <a:ext cx="3351396" cy="188032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Rita\Animations_ et_ activites_ terrain\Animations\RÉFUGIES\Images\aylan-kurdi-2015.jpg"/>
          <p:cNvPicPr>
            <a:picLocks noChangeAspect="1" noChangeArrowheads="1"/>
          </p:cNvPicPr>
          <p:nvPr>
            <p:custDataLst>
              <p:tags r:id="rId8"/>
            </p:custDataLst>
          </p:nvPr>
        </p:nvPicPr>
        <p:blipFill rotWithShape="1">
          <a:blip r:embed="rId21" cstate="print">
            <a:extLst>
              <a:ext uri="{28A0092B-C50C-407E-A947-70E740481C1C}">
                <a14:useLocalDpi xmlns:a14="http://schemas.microsoft.com/office/drawing/2010/main" val="0"/>
              </a:ext>
            </a:extLst>
          </a:blip>
          <a:srcRect l="4556"/>
          <a:stretch/>
        </p:blipFill>
        <p:spPr bwMode="auto">
          <a:xfrm>
            <a:off x="736732" y="4936887"/>
            <a:ext cx="2433088" cy="188102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T:\Rita\Animations_ et_ activites_ terrain\Animations\RÉFUGIES\Images\hommage-aylan-kurdi-c62c-diaporama.jpg"/>
          <p:cNvPicPr>
            <a:picLocks noChangeAspect="1" noChangeArrowheads="1"/>
          </p:cNvPicPr>
          <p:nvPr>
            <p:custDataLst>
              <p:tags r:id="rId9"/>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6156053" y="3333648"/>
            <a:ext cx="2168355" cy="1354378"/>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T:\Rita\Animations_ et_ activites_ terrain\Animations\RÉFUGIES\Images\hommage-aylan-kurdi-1b52-diaporama.jpg"/>
          <p:cNvPicPr>
            <a:picLocks noChangeAspect="1" noChangeArrowheads="1"/>
          </p:cNvPicPr>
          <p:nvPr>
            <p:custDataLst>
              <p:tags r:id="rId10"/>
            </p:custDataLst>
          </p:nvPr>
        </p:nvPicPr>
        <p:blipFill rotWithShape="1">
          <a:blip r:embed="rId23" cstate="print">
            <a:extLst>
              <a:ext uri="{28A0092B-C50C-407E-A947-70E740481C1C}">
                <a14:useLocalDpi xmlns:a14="http://schemas.microsoft.com/office/drawing/2010/main" val="0"/>
              </a:ext>
            </a:extLst>
          </a:blip>
          <a:srcRect r="22129"/>
          <a:stretch/>
        </p:blipFill>
        <p:spPr bwMode="auto">
          <a:xfrm>
            <a:off x="6156053" y="4729490"/>
            <a:ext cx="2168356" cy="20884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custDataLst>
              <p:tags r:id="rId11"/>
            </p:custDataLst>
          </p:nvPr>
        </p:nvSpPr>
        <p:spPr>
          <a:xfrm>
            <a:off x="2411760" y="477094"/>
            <a:ext cx="5112568" cy="923330"/>
          </a:xfrm>
          <a:prstGeom prst="rect">
            <a:avLst/>
          </a:prstGeom>
        </p:spPr>
        <p:txBody>
          <a:bodyPr wrap="square">
            <a:spAutoFit/>
          </a:bodyPr>
          <a:lstStyle/>
          <a:p>
            <a:pPr algn="ctr"/>
            <a:r>
              <a:rPr lang="fr-CA" sz="5400" dirty="0">
                <a:solidFill>
                  <a:srgbClr val="FFFF00"/>
                </a:solidFill>
              </a:rPr>
              <a:t>INFORME-TOI</a:t>
            </a:r>
          </a:p>
        </p:txBody>
      </p:sp>
      <p:pic>
        <p:nvPicPr>
          <p:cNvPr id="14" name="Image 13" descr="rita_2010_logo_transparent_coul_avec_url.png"/>
          <p:cNvPicPr>
            <a:picLocks noChangeAspect="1"/>
          </p:cNvPicPr>
          <p:nvPr>
            <p:custDataLst>
              <p:tags r:id="rId12"/>
            </p:custDataLst>
          </p:nvPr>
        </p:nvPicPr>
        <p:blipFill>
          <a:blip r:embed="rId24" cstate="print"/>
          <a:stretch>
            <a:fillRect/>
          </a:stretch>
        </p:blipFill>
        <p:spPr>
          <a:xfrm>
            <a:off x="7348636" y="287004"/>
            <a:ext cx="1642374" cy="1080120"/>
          </a:xfrm>
          <a:prstGeom prst="rect">
            <a:avLst/>
          </a:prstGeom>
        </p:spPr>
      </p:pic>
    </p:spTree>
    <p:extLst>
      <p:ext uri="{BB962C8B-B14F-4D97-AF65-F5344CB8AC3E}">
        <p14:creationId xmlns:p14="http://schemas.microsoft.com/office/powerpoint/2010/main" val="285946744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7"/>
</p:tagLst>
</file>

<file path=ppt/tags/tag100.xml><?xml version="1.0" encoding="utf-8"?>
<p:tagLst xmlns:a="http://schemas.openxmlformats.org/drawingml/2006/main" xmlns:r="http://schemas.openxmlformats.org/officeDocument/2006/relationships" xmlns:p="http://schemas.openxmlformats.org/presentationml/2006/main">
  <p:tag name="NUM" val="3"/>
</p:tagLst>
</file>

<file path=ppt/tags/tag101.xml><?xml version="1.0" encoding="utf-8"?>
<p:tagLst xmlns:a="http://schemas.openxmlformats.org/drawingml/2006/main" xmlns:r="http://schemas.openxmlformats.org/officeDocument/2006/relationships" xmlns:p="http://schemas.openxmlformats.org/presentationml/2006/main">
  <p:tag name="NUM" val="4"/>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4.xml><?xml version="1.0" encoding="utf-8"?>
<p:tagLst xmlns:a="http://schemas.openxmlformats.org/drawingml/2006/main" xmlns:r="http://schemas.openxmlformats.org/officeDocument/2006/relationships" xmlns:p="http://schemas.openxmlformats.org/presentationml/2006/main">
  <p:tag name="NUM" val="3"/>
</p:tagLst>
</file>

<file path=ppt/tags/tag105.xml><?xml version="1.0" encoding="utf-8"?>
<p:tagLst xmlns:a="http://schemas.openxmlformats.org/drawingml/2006/main" xmlns:r="http://schemas.openxmlformats.org/officeDocument/2006/relationships" xmlns:p="http://schemas.openxmlformats.org/presentationml/2006/main">
  <p:tag name="NUM" val="4"/>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3"/>
</p:tagLst>
</file>

<file path=ppt/tags/tag109.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8"/>
</p:tagLst>
</file>

<file path=ppt/tags/tag110.xml><?xml version="1.0" encoding="utf-8"?>
<p:tagLst xmlns:a="http://schemas.openxmlformats.org/drawingml/2006/main" xmlns:r="http://schemas.openxmlformats.org/officeDocument/2006/relationships" xmlns:p="http://schemas.openxmlformats.org/presentationml/2006/main">
  <p:tag name="NUM" val="1"/>
</p:tagLst>
</file>

<file path=ppt/tags/tag111.xml><?xml version="1.0" encoding="utf-8"?>
<p:tagLst xmlns:a="http://schemas.openxmlformats.org/drawingml/2006/main" xmlns:r="http://schemas.openxmlformats.org/officeDocument/2006/relationships" xmlns:p="http://schemas.openxmlformats.org/presentationml/2006/main">
  <p:tag name="NUM" val="2"/>
</p:tagLst>
</file>

<file path=ppt/tags/tag112.xml><?xml version="1.0" encoding="utf-8"?>
<p:tagLst xmlns:a="http://schemas.openxmlformats.org/drawingml/2006/main" xmlns:r="http://schemas.openxmlformats.org/officeDocument/2006/relationships" xmlns:p="http://schemas.openxmlformats.org/presentationml/2006/main">
  <p:tag name="NUM" val="3"/>
</p:tagLst>
</file>

<file path=ppt/tags/tag113.xml><?xml version="1.0" encoding="utf-8"?>
<p:tagLst xmlns:a="http://schemas.openxmlformats.org/drawingml/2006/main" xmlns:r="http://schemas.openxmlformats.org/officeDocument/2006/relationships" xmlns:p="http://schemas.openxmlformats.org/presentationml/2006/main">
  <p:tag name="NUM" val="4"/>
</p:tagLst>
</file>

<file path=ppt/tags/tag114.xml><?xml version="1.0" encoding="utf-8"?>
<p:tagLst xmlns:a="http://schemas.openxmlformats.org/drawingml/2006/main" xmlns:r="http://schemas.openxmlformats.org/officeDocument/2006/relationships" xmlns:p="http://schemas.openxmlformats.org/presentationml/2006/main">
  <p:tag name="NUM" val="5"/>
</p:tagLst>
</file>

<file path=ppt/tags/tag115.xml><?xml version="1.0" encoding="utf-8"?>
<p:tagLst xmlns:a="http://schemas.openxmlformats.org/drawingml/2006/main" xmlns:r="http://schemas.openxmlformats.org/officeDocument/2006/relationships" xmlns:p="http://schemas.openxmlformats.org/presentationml/2006/main">
  <p:tag name="NUM" val="1"/>
</p:tagLst>
</file>

<file path=ppt/tags/tag116.xml><?xml version="1.0" encoding="utf-8"?>
<p:tagLst xmlns:a="http://schemas.openxmlformats.org/drawingml/2006/main" xmlns:r="http://schemas.openxmlformats.org/officeDocument/2006/relationships" xmlns:p="http://schemas.openxmlformats.org/presentationml/2006/main">
  <p:tag name="NUM" val="2"/>
</p:tagLst>
</file>

<file path=ppt/tags/tag117.xml><?xml version="1.0" encoding="utf-8"?>
<p:tagLst xmlns:a="http://schemas.openxmlformats.org/drawingml/2006/main" xmlns:r="http://schemas.openxmlformats.org/officeDocument/2006/relationships" xmlns:p="http://schemas.openxmlformats.org/presentationml/2006/main">
  <p:tag name="NUM" val="3"/>
</p:tagLst>
</file>

<file path=ppt/tags/tag118.xml><?xml version="1.0" encoding="utf-8"?>
<p:tagLst xmlns:a="http://schemas.openxmlformats.org/drawingml/2006/main" xmlns:r="http://schemas.openxmlformats.org/officeDocument/2006/relationships" xmlns:p="http://schemas.openxmlformats.org/presentationml/2006/main">
  <p:tag name="NUM" val="4"/>
</p:tagLst>
</file>

<file path=ppt/tags/tag11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9"/>
</p:tagLst>
</file>

<file path=ppt/tags/tag120.xml><?xml version="1.0" encoding="utf-8"?>
<p:tagLst xmlns:a="http://schemas.openxmlformats.org/drawingml/2006/main" xmlns:r="http://schemas.openxmlformats.org/officeDocument/2006/relationships" xmlns:p="http://schemas.openxmlformats.org/presentationml/2006/main">
  <p:tag name="NUM" val="2"/>
</p:tagLst>
</file>

<file path=ppt/tags/tag121.xml><?xml version="1.0" encoding="utf-8"?>
<p:tagLst xmlns:a="http://schemas.openxmlformats.org/drawingml/2006/main" xmlns:r="http://schemas.openxmlformats.org/officeDocument/2006/relationships" xmlns:p="http://schemas.openxmlformats.org/presentationml/2006/main">
  <p:tag name="NUM" val="3"/>
</p:tagLst>
</file>

<file path=ppt/tags/tag122.xml><?xml version="1.0" encoding="utf-8"?>
<p:tagLst xmlns:a="http://schemas.openxmlformats.org/drawingml/2006/main" xmlns:r="http://schemas.openxmlformats.org/officeDocument/2006/relationships" xmlns:p="http://schemas.openxmlformats.org/presentationml/2006/main">
  <p:tag name="NUM" val="4"/>
</p:tagLst>
</file>

<file path=ppt/tags/tag123.xml><?xml version="1.0" encoding="utf-8"?>
<p:tagLst xmlns:a="http://schemas.openxmlformats.org/drawingml/2006/main" xmlns:r="http://schemas.openxmlformats.org/officeDocument/2006/relationships" xmlns:p="http://schemas.openxmlformats.org/presentationml/2006/main">
  <p:tag name="NUM" val="1"/>
</p:tagLst>
</file>

<file path=ppt/tags/tag124.xml><?xml version="1.0" encoding="utf-8"?>
<p:tagLst xmlns:a="http://schemas.openxmlformats.org/drawingml/2006/main" xmlns:r="http://schemas.openxmlformats.org/officeDocument/2006/relationships" xmlns:p="http://schemas.openxmlformats.org/presentationml/2006/main">
  <p:tag name="NUM" val="2"/>
</p:tagLst>
</file>

<file path=ppt/tags/tag125.xml><?xml version="1.0" encoding="utf-8"?>
<p:tagLst xmlns:a="http://schemas.openxmlformats.org/drawingml/2006/main" xmlns:r="http://schemas.openxmlformats.org/officeDocument/2006/relationships" xmlns:p="http://schemas.openxmlformats.org/presentationml/2006/main">
  <p:tag name="NUM" val="3"/>
</p:tagLst>
</file>

<file path=ppt/tags/tag126.xml><?xml version="1.0" encoding="utf-8"?>
<p:tagLst xmlns:a="http://schemas.openxmlformats.org/drawingml/2006/main" xmlns:r="http://schemas.openxmlformats.org/officeDocument/2006/relationships" xmlns:p="http://schemas.openxmlformats.org/presentationml/2006/main">
  <p:tag name="NUM" val="4"/>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8.xml><?xml version="1.0" encoding="utf-8"?>
<p:tagLst xmlns:a="http://schemas.openxmlformats.org/drawingml/2006/main" xmlns:r="http://schemas.openxmlformats.org/officeDocument/2006/relationships" xmlns:p="http://schemas.openxmlformats.org/presentationml/2006/main">
  <p:tag name="NUM" val="2"/>
</p:tagLst>
</file>

<file path=ppt/tags/tag129.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10"/>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4"/>
</p:tagLst>
</file>

<file path=ppt/tags/tag18.xml><?xml version="1.0" encoding="utf-8"?>
<p:tagLst xmlns:a="http://schemas.openxmlformats.org/drawingml/2006/main" xmlns:r="http://schemas.openxmlformats.org/officeDocument/2006/relationships" xmlns:p="http://schemas.openxmlformats.org/presentationml/2006/main">
  <p:tag name="NUM" val="5"/>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5"/>
</p:tagLst>
</file>

<file path=ppt/tags/tag31.xml><?xml version="1.0" encoding="utf-8"?>
<p:tagLst xmlns:a="http://schemas.openxmlformats.org/drawingml/2006/main" xmlns:r="http://schemas.openxmlformats.org/officeDocument/2006/relationships" xmlns:p="http://schemas.openxmlformats.org/presentationml/2006/main">
  <p:tag name="NUM" val="6"/>
</p:tagLst>
</file>

<file path=ppt/tags/tag32.xml><?xml version="1.0" encoding="utf-8"?>
<p:tagLst xmlns:a="http://schemas.openxmlformats.org/drawingml/2006/main" xmlns:r="http://schemas.openxmlformats.org/officeDocument/2006/relationships" xmlns:p="http://schemas.openxmlformats.org/presentationml/2006/main">
  <p:tag name="NUM" val="7"/>
</p:tagLst>
</file>

<file path=ppt/tags/tag33.xml><?xml version="1.0" encoding="utf-8"?>
<p:tagLst xmlns:a="http://schemas.openxmlformats.org/drawingml/2006/main" xmlns:r="http://schemas.openxmlformats.org/officeDocument/2006/relationships" xmlns:p="http://schemas.openxmlformats.org/presentationml/2006/main">
  <p:tag name="NUM" val="8"/>
</p:tagLst>
</file>

<file path=ppt/tags/tag34.xml><?xml version="1.0" encoding="utf-8"?>
<p:tagLst xmlns:a="http://schemas.openxmlformats.org/drawingml/2006/main" xmlns:r="http://schemas.openxmlformats.org/officeDocument/2006/relationships" xmlns:p="http://schemas.openxmlformats.org/presentationml/2006/main">
  <p:tag name="NUM" val="9"/>
</p:tagLst>
</file>

<file path=ppt/tags/tag35.xml><?xml version="1.0" encoding="utf-8"?>
<p:tagLst xmlns:a="http://schemas.openxmlformats.org/drawingml/2006/main" xmlns:r="http://schemas.openxmlformats.org/officeDocument/2006/relationships" xmlns:p="http://schemas.openxmlformats.org/presentationml/2006/main">
  <p:tag name="NUM" val="10"/>
</p:tagLst>
</file>

<file path=ppt/tags/tag36.xml><?xml version="1.0" encoding="utf-8"?>
<p:tagLst xmlns:a="http://schemas.openxmlformats.org/drawingml/2006/main" xmlns:r="http://schemas.openxmlformats.org/officeDocument/2006/relationships" xmlns:p="http://schemas.openxmlformats.org/presentationml/2006/main">
  <p:tag name="NUM" val="11"/>
</p:tagLst>
</file>

<file path=ppt/tags/tag37.xml><?xml version="1.0" encoding="utf-8"?>
<p:tagLst xmlns:a="http://schemas.openxmlformats.org/drawingml/2006/main" xmlns:r="http://schemas.openxmlformats.org/officeDocument/2006/relationships" xmlns:p="http://schemas.openxmlformats.org/presentationml/2006/main">
  <p:tag name="NUM" val="12"/>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4"/>
</p:tagLst>
</file>

<file path=ppt/tags/tag46.xml><?xml version="1.0" encoding="utf-8"?>
<p:tagLst xmlns:a="http://schemas.openxmlformats.org/drawingml/2006/main" xmlns:r="http://schemas.openxmlformats.org/officeDocument/2006/relationships" xmlns:p="http://schemas.openxmlformats.org/presentationml/2006/main">
  <p:tag name="NUM" val="5"/>
</p:tagLst>
</file>

<file path=ppt/tags/tag47.xml><?xml version="1.0" encoding="utf-8"?>
<p:tagLst xmlns:a="http://schemas.openxmlformats.org/drawingml/2006/main" xmlns:r="http://schemas.openxmlformats.org/officeDocument/2006/relationships" xmlns:p="http://schemas.openxmlformats.org/presentationml/2006/main">
  <p:tag name="NUM" val="6"/>
</p:tagLst>
</file>

<file path=ppt/tags/tag48.xml><?xml version="1.0" encoding="utf-8"?>
<p:tagLst xmlns:a="http://schemas.openxmlformats.org/drawingml/2006/main" xmlns:r="http://schemas.openxmlformats.org/officeDocument/2006/relationships" xmlns:p="http://schemas.openxmlformats.org/presentationml/2006/main">
  <p:tag name="NUM" val="7"/>
</p:tagLst>
</file>

<file path=ppt/tags/tag49.xml><?xml version="1.0" encoding="utf-8"?>
<p:tagLst xmlns:a="http://schemas.openxmlformats.org/drawingml/2006/main" xmlns:r="http://schemas.openxmlformats.org/officeDocument/2006/relationships" xmlns:p="http://schemas.openxmlformats.org/presentationml/2006/main">
  <p:tag name="NUM" val="8"/>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9"/>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4"/>
</p:tagLst>
</file>

<file path=ppt/tags/tag55.xml><?xml version="1.0" encoding="utf-8"?>
<p:tagLst xmlns:a="http://schemas.openxmlformats.org/drawingml/2006/main" xmlns:r="http://schemas.openxmlformats.org/officeDocument/2006/relationships" xmlns:p="http://schemas.openxmlformats.org/presentationml/2006/main">
  <p:tag name="NUM" val="5"/>
</p:tagLst>
</file>

<file path=ppt/tags/tag56.xml><?xml version="1.0" encoding="utf-8"?>
<p:tagLst xmlns:a="http://schemas.openxmlformats.org/drawingml/2006/main" xmlns:r="http://schemas.openxmlformats.org/officeDocument/2006/relationships" xmlns:p="http://schemas.openxmlformats.org/presentationml/2006/main">
  <p:tag name="NUM" val="6"/>
</p:tagLst>
</file>

<file path=ppt/tags/tag57.xml><?xml version="1.0" encoding="utf-8"?>
<p:tagLst xmlns:a="http://schemas.openxmlformats.org/drawingml/2006/main" xmlns:r="http://schemas.openxmlformats.org/officeDocument/2006/relationships" xmlns:p="http://schemas.openxmlformats.org/presentationml/2006/main">
  <p:tag name="NUM" val="7"/>
</p:tagLst>
</file>

<file path=ppt/tags/tag58.xml><?xml version="1.0" encoding="utf-8"?>
<p:tagLst xmlns:a="http://schemas.openxmlformats.org/drawingml/2006/main" xmlns:r="http://schemas.openxmlformats.org/officeDocument/2006/relationships" xmlns:p="http://schemas.openxmlformats.org/presentationml/2006/main">
  <p:tag name="NUM" val="8"/>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4"/>
</p:tagLst>
</file>

<file path=ppt/tags/tag63.xml><?xml version="1.0" encoding="utf-8"?>
<p:tagLst xmlns:a="http://schemas.openxmlformats.org/drawingml/2006/main" xmlns:r="http://schemas.openxmlformats.org/officeDocument/2006/relationships" xmlns:p="http://schemas.openxmlformats.org/presentationml/2006/main">
  <p:tag name="NUM" val="5"/>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4"/>
</p:tagLst>
</file>

<file path=ppt/tags/tag68.xml><?xml version="1.0" encoding="utf-8"?>
<p:tagLst xmlns:a="http://schemas.openxmlformats.org/drawingml/2006/main" xmlns:r="http://schemas.openxmlformats.org/officeDocument/2006/relationships" xmlns:p="http://schemas.openxmlformats.org/presentationml/2006/main">
  <p:tag name="NUM" val="5"/>
</p:tagLst>
</file>

<file path=ppt/tags/tag69.xml><?xml version="1.0" encoding="utf-8"?>
<p:tagLst xmlns:a="http://schemas.openxmlformats.org/drawingml/2006/main" xmlns:r="http://schemas.openxmlformats.org/officeDocument/2006/relationships" xmlns:p="http://schemas.openxmlformats.org/presentationml/2006/main">
  <p:tag name="NUM" val="6"/>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70.xml><?xml version="1.0" encoding="utf-8"?>
<p:tagLst xmlns:a="http://schemas.openxmlformats.org/drawingml/2006/main" xmlns:r="http://schemas.openxmlformats.org/officeDocument/2006/relationships" xmlns:p="http://schemas.openxmlformats.org/presentationml/2006/main">
  <p:tag name="NUM" val="7"/>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3"/>
</p:tagLst>
</file>

<file path=ppt/tags/tag74.xml><?xml version="1.0" encoding="utf-8"?>
<p:tagLst xmlns:a="http://schemas.openxmlformats.org/drawingml/2006/main" xmlns:r="http://schemas.openxmlformats.org/officeDocument/2006/relationships" xmlns:p="http://schemas.openxmlformats.org/presentationml/2006/main">
  <p:tag name="NUM" val="4"/>
</p:tagLst>
</file>

<file path=ppt/tags/tag75.xml><?xml version="1.0" encoding="utf-8"?>
<p:tagLst xmlns:a="http://schemas.openxmlformats.org/drawingml/2006/main" xmlns:r="http://schemas.openxmlformats.org/officeDocument/2006/relationships" xmlns:p="http://schemas.openxmlformats.org/presentationml/2006/main">
  <p:tag name="NUM" val="5"/>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78.xml><?xml version="1.0" encoding="utf-8"?>
<p:tagLst xmlns:a="http://schemas.openxmlformats.org/drawingml/2006/main" xmlns:r="http://schemas.openxmlformats.org/officeDocument/2006/relationships" xmlns:p="http://schemas.openxmlformats.org/presentationml/2006/main">
  <p:tag name="NUM" val="3"/>
</p:tagLst>
</file>

<file path=ppt/tags/tag79.xml><?xml version="1.0" encoding="utf-8"?>
<p:tagLst xmlns:a="http://schemas.openxmlformats.org/drawingml/2006/main" xmlns:r="http://schemas.openxmlformats.org/officeDocument/2006/relationships" xmlns:p="http://schemas.openxmlformats.org/presentationml/2006/main">
  <p:tag name="NUM" val="4"/>
</p:tagLst>
</file>

<file path=ppt/tags/tag8.xml><?xml version="1.0" encoding="utf-8"?>
<p:tagLst xmlns:a="http://schemas.openxmlformats.org/drawingml/2006/main" xmlns:r="http://schemas.openxmlformats.org/officeDocument/2006/relationships" xmlns:p="http://schemas.openxmlformats.org/presentationml/2006/main">
  <p:tag name="NUM" val="5"/>
</p:tagLst>
</file>

<file path=ppt/tags/tag80.xml><?xml version="1.0" encoding="utf-8"?>
<p:tagLst xmlns:a="http://schemas.openxmlformats.org/drawingml/2006/main" xmlns:r="http://schemas.openxmlformats.org/officeDocument/2006/relationships" xmlns:p="http://schemas.openxmlformats.org/presentationml/2006/main">
  <p:tag name="NUM" val="5"/>
</p:tagLst>
</file>

<file path=ppt/tags/tag81.xml><?xml version="1.0" encoding="utf-8"?>
<p:tagLst xmlns:a="http://schemas.openxmlformats.org/drawingml/2006/main" xmlns:r="http://schemas.openxmlformats.org/officeDocument/2006/relationships" xmlns:p="http://schemas.openxmlformats.org/presentationml/2006/main">
  <p:tag name="NUM" val="6"/>
</p:tagLst>
</file>

<file path=ppt/tags/tag82.xml><?xml version="1.0" encoding="utf-8"?>
<p:tagLst xmlns:a="http://schemas.openxmlformats.org/drawingml/2006/main" xmlns:r="http://schemas.openxmlformats.org/officeDocument/2006/relationships" xmlns:p="http://schemas.openxmlformats.org/presentationml/2006/main">
  <p:tag name="NUM" val="7"/>
</p:tagLst>
</file>

<file path=ppt/tags/tag83.xml><?xml version="1.0" encoding="utf-8"?>
<p:tagLst xmlns:a="http://schemas.openxmlformats.org/drawingml/2006/main" xmlns:r="http://schemas.openxmlformats.org/officeDocument/2006/relationships" xmlns:p="http://schemas.openxmlformats.org/presentationml/2006/main">
  <p:tag name="NUM" val="1"/>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5"/>
</p:tagLst>
</file>

<file path=ppt/tags/tag87.xml><?xml version="1.0" encoding="utf-8"?>
<p:tagLst xmlns:a="http://schemas.openxmlformats.org/drawingml/2006/main" xmlns:r="http://schemas.openxmlformats.org/officeDocument/2006/relationships" xmlns:p="http://schemas.openxmlformats.org/presentationml/2006/main">
  <p:tag name="NUM" val="1"/>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89.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6"/>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NUM" val="3"/>
</p:tagLst>
</file>

<file path=ppt/tags/tag93.xml><?xml version="1.0" encoding="utf-8"?>
<p:tagLst xmlns:a="http://schemas.openxmlformats.org/drawingml/2006/main" xmlns:r="http://schemas.openxmlformats.org/officeDocument/2006/relationships" xmlns:p="http://schemas.openxmlformats.org/presentationml/2006/main">
  <p:tag name="NUM" val="4"/>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4"/>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Mailles">
  <a:themeElements>
    <a:clrScheme name="Grille">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Mé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ailles">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1713</TotalTime>
  <Words>1152</Words>
  <Application>Microsoft Office PowerPoint</Application>
  <PresentationFormat>Affichage à l'écran (4:3)</PresentationFormat>
  <Paragraphs>394</Paragraphs>
  <Slides>28</Slides>
  <Notes>20</Notes>
  <HiddenSlides>0</HiddenSlides>
  <MMClips>0</MMClips>
  <ScaleCrop>false</ScaleCrop>
  <HeadingPairs>
    <vt:vector size="4" baseType="variant">
      <vt:variant>
        <vt:lpstr>Thème</vt:lpstr>
      </vt:variant>
      <vt:variant>
        <vt:i4>1</vt:i4>
      </vt:variant>
      <vt:variant>
        <vt:lpstr>Titres des diapositives</vt:lpstr>
      </vt:variant>
      <vt:variant>
        <vt:i4>28</vt:i4>
      </vt:variant>
    </vt:vector>
  </HeadingPairs>
  <TitlesOfParts>
    <vt:vector size="29" baseType="lpstr">
      <vt:lpstr>Mailles</vt:lpstr>
      <vt:lpstr>Accueil des réfugiés :  informe-toi et  brise les mythes!  </vt:lpstr>
      <vt:lpstr> Savez-vous qu’il y a une différence majeure entre un réfugié, un immigrant et un migrant?</vt:lpstr>
      <vt:lpstr>INFORME-TOI</vt:lpstr>
      <vt:lpstr>INFORME-TOI</vt:lpstr>
      <vt:lpstr>Le printemps arabe en 2011</vt:lpstr>
      <vt:lpstr>INFORME-TOI</vt:lpstr>
      <vt:lpstr>INFORME-TOI</vt:lpstr>
      <vt:lpstr>Présentation PowerPoint</vt:lpstr>
      <vt:lpstr>Le décès d’Aylan Kurdi ou l’éveil des conscients… </vt:lpstr>
      <vt:lpstr>BRISE LES MYTHES</vt:lpstr>
      <vt:lpstr>BRISE LES MYTHES</vt:lpstr>
      <vt:lpstr>BRISE LES MYTHES</vt:lpstr>
      <vt:lpstr>BRISE LES MYTHES</vt:lpstr>
      <vt:lpstr>BRISE LES MYTHES</vt:lpstr>
      <vt:lpstr>BRISE LES MYTHES</vt:lpstr>
      <vt:lpstr>BRISE LES MYTHES</vt:lpstr>
      <vt:lpstr>BRISE LES MYTHES</vt:lpstr>
      <vt:lpstr>La beauté de la diversité!</vt:lpstr>
      <vt:lpstr>Ces réfugiés qui se sont démarqués au Canada et dans le monde </vt:lpstr>
      <vt:lpstr>Présentation PowerPoint</vt:lpstr>
      <vt:lpstr>Ces réfugiés qui se sont démarqués au Canada et dans le monde </vt:lpstr>
      <vt:lpstr>Ces réfugiés qui se sont démarqués au Canada et dans le monde </vt:lpstr>
      <vt:lpstr>Ces personnalités d’origine syrienne que nous connaissons bien! </vt:lpstr>
      <vt:lpstr>Ces personnalités d’origine syrienne que nous connaissons bien! </vt:lpstr>
      <vt:lpstr>Ces personnalités d’origine syrienne que nous connaissons bien! </vt:lpstr>
      <vt:lpstr>Ces personnalités d’origine syrienne que nous connaissons bien! </vt:lpstr>
      <vt:lpstr>Ces personnalités d’origine syrienne que nous connaissons bien! </vt:lpstr>
      <vt:lpstr>Le Québec est une société accueillante!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Sarah Bourdages</dc:creator>
  <cp:lastModifiedBy>Sarah Bourdages</cp:lastModifiedBy>
  <cp:revision>114</cp:revision>
  <dcterms:created xsi:type="dcterms:W3CDTF">2015-11-23T14:51:21Z</dcterms:created>
  <dcterms:modified xsi:type="dcterms:W3CDTF">2015-12-16T21:13:47Z</dcterms:modified>
</cp:coreProperties>
</file>